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  <p:sldMasterId id="2147483706" r:id="rId5"/>
  </p:sldMasterIdLst>
  <p:notesMasterIdLst>
    <p:notesMasterId r:id="rId29"/>
  </p:notesMasterIdLst>
  <p:sldIdLst>
    <p:sldId id="2147374351" r:id="rId6"/>
    <p:sldId id="2147374401" r:id="rId7"/>
    <p:sldId id="265" r:id="rId8"/>
    <p:sldId id="259" r:id="rId9"/>
    <p:sldId id="2147374406" r:id="rId10"/>
    <p:sldId id="268" r:id="rId11"/>
    <p:sldId id="269" r:id="rId12"/>
    <p:sldId id="2147374403" r:id="rId13"/>
    <p:sldId id="2147374424" r:id="rId14"/>
    <p:sldId id="2147374416" r:id="rId15"/>
    <p:sldId id="2147374418" r:id="rId16"/>
    <p:sldId id="2147374417" r:id="rId17"/>
    <p:sldId id="266" r:id="rId18"/>
    <p:sldId id="2147374421" r:id="rId19"/>
    <p:sldId id="2147374405" r:id="rId20"/>
    <p:sldId id="2147374400" r:id="rId21"/>
    <p:sldId id="2147374399" r:id="rId22"/>
    <p:sldId id="2147374423" r:id="rId23"/>
    <p:sldId id="257" r:id="rId24"/>
    <p:sldId id="2147374304" r:id="rId25"/>
    <p:sldId id="2147374425" r:id="rId26"/>
    <p:sldId id="2147374419" r:id="rId27"/>
    <p:sldId id="2147374408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B0A1D9-14BD-38B2-C37B-AFAE77661311}" name="Tarun Pathak" initials="TP" userId="S::tpathak@clintonhealthaccess.org::bbc3d8d6-f5a4-450c-bd11-bb5fe1864e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FCD"/>
    <a:srgbClr val="DDB953"/>
    <a:srgbClr val="7DB39E"/>
    <a:srgbClr val="C55A11"/>
    <a:srgbClr val="548235"/>
    <a:srgbClr val="D94228"/>
    <a:srgbClr val="20386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Prakash%20Mani\Documents\Book2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Sheet2!$B$2:$B$53</cx:f>
        <cx:nf>Sheet2!$B$1</cx:nf>
        <cx:lvl ptCount="52" name="X">
          <cx:pt idx="0">Agar Malwa</cx:pt>
          <cx:pt idx="1">Alirajpur</cx:pt>
          <cx:pt idx="2">Anuppur</cx:pt>
          <cx:pt idx="3">Ashoknagar</cx:pt>
          <cx:pt idx="4">Balaghat</cx:pt>
          <cx:pt idx="5">Barwani</cx:pt>
          <cx:pt idx="6">Betul</cx:pt>
          <cx:pt idx="7">Bhind</cx:pt>
          <cx:pt idx="8">Bhopal</cx:pt>
          <cx:pt idx="9">Burhanpur</cx:pt>
          <cx:pt idx="10">Chhatarpur</cx:pt>
          <cx:pt idx="11">Chhindwara</cx:pt>
          <cx:pt idx="12">Damoh</cx:pt>
          <cx:pt idx="13">Datia</cx:pt>
          <cx:pt idx="14">Dewas</cx:pt>
          <cx:pt idx="15">Dhar</cx:pt>
          <cx:pt idx="16">Dindori</cx:pt>
          <cx:pt idx="17">East Nimar</cx:pt>
          <cx:pt idx="18">Guna</cx:pt>
          <cx:pt idx="19">Gwalior</cx:pt>
          <cx:pt idx="20">Harda</cx:pt>
          <cx:pt idx="21">Hoshangabad</cx:pt>
          <cx:pt idx="22">Indore</cx:pt>
          <cx:pt idx="23">Jabalpur</cx:pt>
          <cx:pt idx="24">Jhabua</cx:pt>
          <cx:pt idx="25">Katni</cx:pt>
          <cx:pt idx="26">Mandla</cx:pt>
          <cx:pt idx="27">Mandsaur</cx:pt>
          <cx:pt idx="28">Morena</cx:pt>
          <cx:pt idx="29">Narsinghpur</cx:pt>
          <cx:pt idx="30">Neemuch</cx:pt>
          <cx:pt idx="31">Niwari</cx:pt>
          <cx:pt idx="32">Panna</cx:pt>
          <cx:pt idx="33">Raisen</cx:pt>
          <cx:pt idx="34">Rajgarh</cx:pt>
          <cx:pt idx="35">Ratlam</cx:pt>
          <cx:pt idx="36">Rewa</cx:pt>
          <cx:pt idx="37">Sagar</cx:pt>
          <cx:pt idx="38">Satna</cx:pt>
          <cx:pt idx="39">Sehore</cx:pt>
          <cx:pt idx="40">Seoni</cx:pt>
          <cx:pt idx="41">Shahdol</cx:pt>
          <cx:pt idx="42">Shajapur</cx:pt>
          <cx:pt idx="43">Sheopur</cx:pt>
          <cx:pt idx="44">Shivpuri</cx:pt>
          <cx:pt idx="45">Sidhi</cx:pt>
          <cx:pt idx="46">Singrauli</cx:pt>
          <cx:pt idx="47">Tikamgarh</cx:pt>
          <cx:pt idx="48">Ujjain</cx:pt>
          <cx:pt idx="49">Umaria</cx:pt>
          <cx:pt idx="50">Vidisha</cx:pt>
          <cx:pt idx="51">West Nimar</cx:pt>
        </cx:lvl>
      </cx:strDim>
      <cx:numDim type="colorVal">
        <cx:f>Sheet2!$C$2:$C$53</cx:f>
        <cx:nf>Sheet2!$C$1</cx:nf>
        <cx:lvl ptCount="52" formatCode="General" name="Y">
          <cx:pt idx="1">3</cx:pt>
          <cx:pt idx="2">3</cx:pt>
          <cx:pt idx="3">1</cx:pt>
          <cx:pt idx="4">3</cx:pt>
          <cx:pt idx="5">3</cx:pt>
          <cx:pt idx="6">3</cx:pt>
          <cx:pt idx="7">1</cx:pt>
          <cx:pt idx="9">3</cx:pt>
          <cx:pt idx="11">3</cx:pt>
          <cx:pt idx="13">1</cx:pt>
          <cx:pt idx="15">3</cx:pt>
          <cx:pt idx="16">3</cx:pt>
          <cx:pt idx="17">3</cx:pt>
          <cx:pt idx="18">1</cx:pt>
          <cx:pt idx="19">1</cx:pt>
          <cx:pt idx="21">3</cx:pt>
          <cx:pt idx="23">1</cx:pt>
          <cx:pt idx="24">3</cx:pt>
          <cx:pt idx="25">1</cx:pt>
          <cx:pt idx="26">3</cx:pt>
          <cx:pt idx="28">1</cx:pt>
          <cx:pt idx="29">1</cx:pt>
          <cx:pt idx="33">1</cx:pt>
          <cx:pt idx="35">3</cx:pt>
          <cx:pt idx="38">1</cx:pt>
          <cx:pt idx="40">3</cx:pt>
          <cx:pt idx="41">3</cx:pt>
          <cx:pt idx="43">3</cx:pt>
          <cx:pt idx="44">1</cx:pt>
          <cx:pt idx="45">3</cx:pt>
          <cx:pt idx="49">3</cx:pt>
          <cx:pt idx="50">1</cx:pt>
          <cx:pt idx="51">3</cx:pt>
        </cx:lvl>
      </cx:numDim>
    </cx:data>
  </cx:chartData>
  <cx:chart>
    <cx:plotArea>
      <cx:plotAreaRegion>
        <cx:series layoutId="regionMap" uniqueId="{F409F5AA-0832-4A7C-A43E-7EEAB0ED5F8B}">
          <cx:dataPt idx="3">
            <cx:spPr>
              <a:solidFill>
                <a:srgbClr val="1F497D"/>
              </a:solidFill>
            </cx:spPr>
          </cx:dataPt>
          <cx:dataPt idx="7">
            <cx:spPr>
              <a:solidFill>
                <a:srgbClr val="1F497D"/>
              </a:solidFill>
            </cx:spPr>
          </cx:dataPt>
          <cx:dataPt idx="13">
            <cx:spPr>
              <a:solidFill>
                <a:srgbClr val="1F497D"/>
              </a:solidFill>
            </cx:spPr>
          </cx:dataPt>
          <cx:dataPt idx="18">
            <cx:spPr>
              <a:solidFill>
                <a:srgbClr val="1F497D"/>
              </a:solidFill>
            </cx:spPr>
          </cx:dataPt>
          <cx:dataPt idx="19">
            <cx:spPr>
              <a:solidFill>
                <a:srgbClr val="1F497D"/>
              </a:solidFill>
            </cx:spPr>
          </cx:dataPt>
          <cx:dataPt idx="23">
            <cx:spPr>
              <a:solidFill>
                <a:srgbClr val="1F497D"/>
              </a:solidFill>
            </cx:spPr>
          </cx:dataPt>
          <cx:dataPt idx="25">
            <cx:spPr>
              <a:solidFill>
                <a:srgbClr val="1F497D"/>
              </a:solidFill>
            </cx:spPr>
          </cx:dataPt>
          <cx:dataPt idx="28">
            <cx:spPr>
              <a:solidFill>
                <a:srgbClr val="1F497D"/>
              </a:solidFill>
            </cx:spPr>
          </cx:dataPt>
          <cx:dataPt idx="29">
            <cx:spPr>
              <a:solidFill>
                <a:srgbClr val="1F497D"/>
              </a:solidFill>
            </cx:spPr>
          </cx:dataPt>
          <cx:dataPt idx="33">
            <cx:spPr>
              <a:solidFill>
                <a:srgbClr val="1F497D"/>
              </a:solidFill>
            </cx:spPr>
          </cx:dataPt>
          <cx:dataPt idx="38">
            <cx:spPr>
              <a:solidFill>
                <a:srgbClr val="1F497D"/>
              </a:solidFill>
            </cx:spPr>
          </cx:dataPt>
          <cx:dataPt idx="44">
            <cx:spPr>
              <a:solidFill>
                <a:srgbClr val="1F497D"/>
              </a:solidFill>
            </cx:spPr>
          </cx:dataPt>
          <cx:dataPt idx="50">
            <cx:spPr>
              <a:solidFill>
                <a:srgbClr val="1F497D"/>
              </a:solidFill>
            </cx:spPr>
          </cx:dataPt>
          <cx:dataId val="0"/>
          <cx:layoutPr>
            <cx:geography cultureLanguage="en-US" cultureRegion="IN" attribution="Powered by Bing">
              <cx:geoCache provider="{E9337A44-BEBE-4D9F-B70C-5C5E7DAFC167}">
                <cx:binary>1H1pc+M4kvZf6ajPL9UEcXJjeyIWpO7DV5Vd3V8YKttFgvd9/fo3ZckuWS2PNTGajZWiu7pLSlhJ
PMjEk4lE+r8f2/96DJ/X+W9tFMbFfz22f3zxyjL9r99/Lx6952hdDCL1mCdF8rMcPCbR78nPn+rx
+fenfN2o2P3d0BH5/dFb5+Vz++Uf/w0/zX1OFsnjulRJfFM9593tc1GFZfFPPjv60W/rp0jFtirK
XD2Wxh9fhuui/G2lonX+5bfnuFRl97VLn//48l7uy2+/H/64v331byFoV1ZPMNhAAxMTkwmTmC8v
8eW3MInd3cecDSgThs64qb+86Ot3r9YRDJ976/ipWb++eVShF3XWT0/5c1HAQ738d2/kO/X/+LK8
/vK3J3/7lsekisvNjLowuX98mcZPCr5bFYm1/cBKNs80Xb1Mwu/vsfjHfx+8AdNy8M4eXIdz+NlH
f9P5f+IqTauzQoUHOmUMcU7eYSTQACAimOh8CyF+hWOL0SmaHMfobeQJGL3JXhJGLpj9ch1+soD/
RYvCA2EwRg0KOLw3JZ0j3TAZ3cIEKG7NeAfTacp8gNTe4FPA2hO/JLxCla/9M1uVMcC6KQgx+Xu4
yABTwRlhvxzjO7hO0uUDtH6NPQWsX9IXhNWdp2pASr0u8qNbw79oWXSAGdJNxPStBZnvEeMDbmKk
M11s9yr0+t1bAztJo+OA/Rp6Al6/hC8ILrnOm3V8VrQQwGFigQGulxfAse8O6UDXDSGwuQPzwB2e
otBxsN5GnoDVm+wFQfVVBesIHLj3urzPYVpkYAphmEAhjoIlBiahXFBqvH287wxPU+k4XHtjTwBs
T/qCIPufwkuCeA2gnRczcITYNHe0zzyg7nwgOMWYMnCT+2CdqMxxtPYHnwDXvvgF4SXX4dr11uXr
xJ3DwtBACJ1iBGxj+3rnDoUOdMOkOuFbA9ON1+/ebl4naXQcsl9DTwDsl/AFwbWEILRYnzfYIgND
J4gRuoPrwLjogOhU51RnWzAP4uKTNDoO16+hJ8D1S/iC4JLPZRW+Lu8zmRYXjBKyI35gO/tMY+MI
kQlxM3qzvH1/+Lk6x4HajTsBpZ3kJUHkqfjpnBCxATEMMCfzABsx4AYyYJ8ytthAEPYOm0/1+ACb
7bhTsNlKXhA23yADuEl7befpHPaDIclnEP5K7jZ7z579wNZkcsyA/e24IXv97u3WdII+x0F6HXgC
Sq+iFwST9JJ0fVY3hwfADhCkI8SbH9uDifMBxFKcGRgf5egn6HMcpteBJ8D0KnpBMN2u/XPHUpAA
ZMgAnH7tN/s4sQHHBtEZ28VSB+Z0ikLHgXobeQJSb7IXBJWscjhuOHP6Dw0w1/FmD9pazXvfB+cf
mIHjE5s4a/MCGvhufzpJpeNw7T3OCYDtSV8QZJYHUdQ6PzNmBDJLwqSwK73bqLg5YIzoiPHjlnWi
MsfR2h98Alz74peFFxC/Zp2flV8YA2QYm0zgcYcoBoISAwEJfG9cMIenKPMhXm+DT8PrTfyC8LLX
UXLWPCDsXcjAFP59IxH7e5c5oAYTRDfQ9uMDxD5X5zhYu3En4LSTvCCIrtdxfFZrIgPIS0C2Fu9S
D+9PQYCtIwHRMLCL7Y51QC8+V+c4RLtxJ0C0k7wgiGwohzgrRBSsiBI46N1FtQfJIzGAUAoZTCdv
RrZPKj5X5zhEu3EnQLSTvCSInpt18bo9nCPmNQacEARWdDy/B/kKKHyB8/qdHwRa+A6iT9X5AKLt
uFMg2kpeEkRQBPU6S+dBiJhCh3OnXb3EgRHRAYADGXW6Y+YHfs7+TJsPAHoZdgo+L4IXBM8dVKvl
6yo86xkvZMkRY2xzbrh9vSPkwoCsn86x/po5OsiSn6bScaD2xp6A1p70vwfZ+5qy/UK6zVRQiCTp
h1MB+zI28YEn2dPsnyT0/k/NwUHV3H+2js4GWp6ct4zEgJM4k8N5Nnq/WhHU1yFDEL7Lrx3kok/R
5DhObyNPWKlvsv/eOv1fxWhcnZvhUsp0iDOOx4t8gExBoRhhF4QAjPt786faHAdpO+wEhLaClwRP
sw5Vcta9mQ10bEJdz/EYhIsBIi9lWL8AfIfQCQp9ANLryFNwepW9IKgm6/zprJGIMTCwwY1NtuzI
Bg1nBi+RPhTVbV8HJOpzdY7DtBt3Akg7yUuCKCkgC+2uf6zPekBqbGJCxvYPqfcTL3xgwsemgXZs
9yDxMjlRqQ/g2h99Cmj78hcE3XRDJZ5fd4vzxCh8U9DzdpYD5G4fNTrgwsAc0Z0fPDg9OEGf44C9
DjwBq1fRC4JpBrYVnvnIAIMfJIhvzgdeXu+pH5wcmJxCMoDsyPuBeZ2k0XGofg09AaxfwhcE1y1k
Ks5pU3C6A7kztKEXL6/3NgW3XQAoqL2CyuGX10Hd8KfaHIdpO+wEiLaC/x48HwaRGhIDyHhsCpne
Z3URUCoMxZwM6//B57WApOWbmoV38wBXz44+9Ej5kEs4vHw1mv0fuHw189Y/qrMuyk3MyAgkdQ+y
UGTAuE4MOL/aLlbwK/tM9wRFjq/H14HvkDh+O+5V9N9bk/+rAeN8XZ73rgEGn4ER3I47miuEMxEC
iVwTkV0298C9f67OcZB2407AaCd5QRBtKkvDM5sQwwAB2VWR/b3KjML5sIBbBltLOsDoBH2Og/Q6
8ASUXkUvCSYgtOdNvsDJBzJMpJOPIkYBpYAEs93R1kHEuPxcnw9g2g08Baad6AXBtFrnBeTfvTOz
WgMub0PlJpz3vo87zIEO70HAuPN3B5zhVG2OI/Vu9AlwvZO/JMyen6Pq0Xvd0M8RLhII8jcHJq8F
nO9JHocjLUh5wmX740daqxMU+gCy15GnwPUqe0lQKShZOuvBFh3AQQAcP/JdWSDwuv3AHsrWiQAT
27txsE/7Vp/r8wFQu4Gn4LQTvSCYbteqeI7PaVAQ1gPxhnAR2MJ7fBA0rYAPfsG3j88JihzH53Xg
Cfi8il4UPmW4js6LD9WB1EHcukswv4cJ7gDDrVMotDjYoG7XnyryET7bgSfhsxW9IHzuzn2DFKr9
4EYOhkqY97iAe6NwZADn+lvYDs/tP9XjODo7/U8AZyd5UdiU5+XhwBXgPrbgrzcM33MFCGkF3JlC
DKrIXl5/g+gzdT6C6GXcSRC9SF4SRM8eRA7ndG/Av6FFCGZgKdvXezPanK5xYjCoCzmK0ef6fADS
buApKO1ELwqm5LzJIejwAgWzcMXjeDUm3BoQkJfgcPv65XUQ0d49f6bORyC9jDsJoxfJS4LIW3tP
yZkvt0FGAbpYiR0Kf8v6E7iDKNiG7m1eh+7uBIU+gOl15ClAvcpeFlT++sxpBzyAyxwmXNw9aJkE
zeI2PQxM4+Cc885bf67Dh/Dshp6Gz074ogB6Ts6MDxw7w4EEJ3Cz7eV1ELxy6LwDn+DXTOvfbOlz
hT4CazfyJKx2spcElXryzppl2NSMmpSY6FfHqr0oFo46BcaCcyiGe3kdAvWpOh/AtB13CkhbyQuC
6Jvvr9WZUwwYmoph/lrD8Z6HQ84Oyp+RQNAk8+V1wB5O0Oc4SK8DT0DpVfSCYLpXTwrKqM7JxSGW
3YSyuvGeOUCJG9xog6ui+vET2lM0OY7Q28gTIHqTvSCMHp7/Q/1mdei2iAk4sz1fB3YEvRYhnfrB
VQFoAZu7Sfz8T1fMcZx+DT0BqF/C/4eROq7au6dD21qBbdLzyNHFv9omGFqEYAFXdOnRnQqqU6CV
n8nAU27j4L8d3j553fq363z99Fz8sxOVbQflvzULXq7fj3/3qNsnPT4nh9Up52kNfFArsdcb+K3V
MtywWw9fmjSf/OnL6oXm0QdDd/UkRzAER7fFd/r0xxcOJ0fQcwJ8HZS5Qc7V3IRIb62gNz/zXWHK
366dfPgznqHt9B9f4CoPAzICnaKh5RyHH92Ad9i+DcfFBueb7j7c3PSai5O89KCz9KaDFrwBqwKu
AG0uAX35rUiq3UebO6rAQSH3CzV3jL11zr5Owg7s/G0ed3//La6i60TFZfHHFwxRR7oV21daIISh
vxBU+EEyM31c38J5K0ij/9cjLY1xatTjPG1nPOqnhcYWbWZMGeVfi9BZmuY0jP+KdSUjv5N5qD/k
TjNySnpbGuVEdc6DE5Jb3UjHpVNMIr36K2r5WMX6fUZvGVtnFMsUZ6UMPDbnbj7KQzosqZq2fjzL
zNCqxbUb6A91Y7WRe40bb7JfJPXumR+TtMuV6+0ahr/99R9fkwj+eWlZ/evNTb/xX39bvjYq/6dS
4+dk07inOBTarOq3n/XrUs9m6bx1yj5Ym9vW5h8s3H/64ceren9RQxGgALQ/XsaHjuGXPeyGvq1e
uDBC2Kb/8qZtm4CIaLuAORnoUMGr63CcZ4DxwCJ9Xb8M2rhwqAfdpMIRLC7waa/rF24KQaMdWNpw
VEshFBb/yvqlL0Vk71YwdLWFxt6Q3KCMQ6USBRK5v4IV0sy2D/pixNowm3VO7g7DuA1skjDvlnvN
VWLafRB484im14jQ5oaJzp15hu31DE2xkzdWnepjaPHUzUyWDgstxiseuOMQMl9WSVpilxXvbNLF
6UJFYTpyS+5J1FX6vAGDmOedh0d53aRWSCpT0piENlijP0aexoZNr5ohL6hkXPHrJvCFVSXVD1Mw
7danyDLUfRh+79suuQ1815EtD4tx0MfJsHAiuhBNFS48agSW0YVfK7OdOk6sXNkWwupbk0xwVqST
3khC6Ra6cx3F1LAir8AWSj06VI4w7srA41KgfORpIviLPupmyaTwKv9hqUQd/2lq0TwjPluqoCcT
gkK74Ma9402KohWTmPJHo18HGmlHcKelsUQwKZw2t8K28CWauuDE5lURrmPH0GXnBD/7IgksV9ik
SojVxN09T9tlRlRpa21WLSqGrlNtLBqFbbcz7jXfscK8negmHXVubFjMx+51Ui6SiHaTIOnbodno
s9yFp+idmVvQbpzF/sLFvWn5TlNbGPmx5bjROM6WtMjRbRt4kQzqtrIcGrOpYMl9kRn6CDYBKVwv
txCqXJu0XjCNYKHaFcmzWR47K68wHTvkjT7OXerJTlXXnqrcEffca5Y3vuxI8LNtsWfFldNZbtwl
dp9GIx8HyShQ+Xccpd9d4fuSJxJ22B+xG//pNak7dMLGt4uuLGzU+mTJOSZWkae6zfpJmrb5D5iW
K4E88g2V7pPolDNRQSFLXCVzzU2rUVh2qcQhUatIM3KpSlcM8WYRGrx/iHUdzWM/Lb4iFi952Kaz
uOQPkNwVdyxzboTwbnjS8LlWaWjaMkPJSjnxVR2qkcB+LyMeu3biYT6KTT7UiviuMXo8I2mcTSo3
s32jD60Y5m/lZiiy9a6cOW2H5p1RzVKmTOmZWTfMiBsNlV92q6Cu7mCvQqMGoz8zIrxr1w9l7hjm
wmMsHCozM6wGYbGKO/dBt+E4J5h1LEglgguzFvTYKMZezSZt5/XfOs4XiaoDmxZFuhI9v3WxwguN
xK7l1xEeekVnTPJINHYQpLplxE5+ldL62neV1RdtutCqoShoPst1zZj5oq8mzNdGGTOjZRkjPvUb
unRop+4qkUeyomicwbY8wkGPll6KLaECdJWpcpLH7Ro6WzoT2ta6VImuFgSmVEJNmJUbeTBFOB0j
w+knea81w7zVGtm6oGIcswlGMbOQ0eFhQ1puNZDAsPOcVNKsXXMuklC3EpU2NgM7X2G1gL2ytriP
4hH1lLMSIZ3pZpqNVNo2Y6ASgaygd+601fV6RaHh5qzhybzoazXx69ywalKpWduFQ5jiYlqXUTXR
onqkUIuuWeHmlh5jzS5DFknilsGqwyiZeCiwmO6GMkTxMuirx8zt3KnnNFaZFPmD0XCJeXMFiyGO
g4UeZpMAnPMsyH6ERuyPUn/hey22uXKMSZX3lcUa7kiG3G5MgnQYGeksnOYsZovedTowC/Oahm4m
45zmCxzz0mKuewVTuiBJmFuejyyUiNBSymF215XDRGzcTsUmnogzyfLclyyoF1rS3jgOWSVEC6UI
2TBBxk0NuwEuYSaaZNV7Rmlx7i0RN0BCsR/Ic6c9dZTtKMQkVrATmAF4U79Rxm3C1DBPsLEIdL+1
/IbzcWr63pKbgUUK/hdWPrluOMbXXojvEK7UtPQ9POG4uRVlUyz1zHdtL406m1cdX5llLdO0o1d5
HoLbQjYJCJrrembMX/7v5Y8idUkmQ1H87NzImPiBLss096+KuJNujsUyZ4GyqIGaeye7VT41xy5N
EwuHJZnw2l8armfe8QxbpikJD+lD5hrBECqK1dAjmmcpDyO72uxaqG862TosGLaicRfEJVae1b3V
pn65SowbSGKrqa88fRTpfQN+3W1GEXbKmctNPg7jboEU62WIo8LmsNCsFhvxCFfdCrfG0MiTZ9UX
ZJTUAXyLMizi5+OcZLrlx3k50nkGO26YzbsgtkSYu+A8wTeTJJ4lQEdgHxCVdHR92qK+G8ZudJcK
bYFcMe1Kd8pjMi+72rM0Yc5qWkh2W6DE6uuvYEKapE7Y2qWZzHCaIMvMYmrrZjhXyNDsvgsqWEsc
vIh739N43DiOZxeoa0ZeZyxct/iuJUYHo3BjafRB64JFgJJVjZg7Eby8SvJqjI2WWRkNfhAGv1/F
90kgne4xJJLoAVsUTvNQBsE33V0X3ShCZNnH3VXutcpyIrSqQvaIeyz1nNe2VgXXHWRgZK2xWCaF
NmKk/Vl7SrKoLKzWSb/TSsR2ggs19ONWjcuUpJbrt5nEnsolI1daXf0VwNqTDSIpkJ9UmkDlZKC1
juxo9r3wSxsVsMnFkSv9oF+kebB0tdSTnj6vG742EhrIWKFQFrFujoyUzsDppbIpTQUgJM64y5Mf
Sdl1IyfAChZW7spY8NzmMb1vNf1r16WZDFo2Ao+eyaxnRMLp77VGW10mQe9asJWH0uFmONL93B8W
enTbk9izCpKudJS6Y965SJYBr2SZG18VptQyY1bJoqY/OPXMkSLGXMvRN7cm4zYoPdl6ejnUo6eW
OF9RDJBxvfOkoehc4GSF08C0TUrjYc2bUsYlVpbuskAq5Y0TN8ysOPddKRLsSprB8o1ylUhX/7PU
eCtdf9T1RF8lnvBkypDsgkZi87bWvbmnm1/jHv+lmiySkbHx/c4dMdoCnKjbj0Rl3rRedke8rw4F
nugU4b2H007WqLpGfjP1CodbRdRbJuncYUVSIvUa9+M0LB68UM2CJiolbkzZZcatwxo1xF77oJtN
OuJxLGMTl5Kpupl4/nUVtZr0m9xZwumgBEdti9z4ZvRduARbraUmulbqrr7sUqOwGO+/1lHTDj2H
WUHJJ7Fha2GUyJRnFu+wFTY8k62vrIKWCy2NJjVPlKwptwOwYenFaJ5qnt0wk1i9rrDswWBlDS4r
bRzL7dM/aWs0sooKTTq1mw/TrhsaUWxVTNlx6BQjEd83P7jGYI2WhTdENJhnYf8DY+O7iDLZeJkN
3X+ezMTZKCmk73f3/mZCkrJsZwVaR17MxjrwyzikQjoO+o6J445Z7NxRr3wSqESWG8X3qiRf9eYa
9H+KwkaGmREOUWCykYaqOfIoMMMAGUO3+9n5ZmWl8IsxoL1A6Mu0ymClVsGsNllrMRQgyyfeyHQz
IVlia54+9cLygQatP+5b/9ZF3SQX7TBum0JmJvOlppLrKI8WnHRUho1hjjVfT4CxIyorjO99Gl4R
UWLp5+VVG7De0kkLwDbEk5o3YcR7AIZ002uAdbrmkZhXbR8Coawj26yBP0V1BJBRIG8QJKjMzuP+
O6/80DIidpPnzp88Z2DpnAGRQ/GKwapMhRdZuh7RMcklXCTg0m/Dx9wreumkxl+t2U+pnjqzIIzm
LQHCgSATKavSpbLITCv3cnOh1W0qjQgC+kxzxVg3vytqOEvctBOnY2zaFWisqDMy654ChYn4MIiD
57bAxjhMvnu1I5Zh28wTFcbDMvJNO9O7QnYCVTaDTRaMrnvoMMxU13ipjKqQS0R/BjrObbhC1NnC
Ybd+VPtDygvd9lQ2r0md22VglWkP/F9ogTS/pybKLbeO4mkVi2YiPEGWcYDHImz9UdObaFTqtIOJ
LKdRyIDCReAQQu3K8/3GCoAnoio0bJ4kjfT8bNkUdXNjlO5D4aQyzuDbsz55LIA4jZMMOFxZ1TfI
82tQsUqkEwXDTMc/WKjf1W0MLiFGuW3+oI2ZWFTLlG37cQxPEX4zm4jLApnfNzc7JOsosTStvAvq
OrLCovVneZPJXgcaJzIxqlyntjsviu3Q6SJZ92LYdtkPU1V2Ejb10tMiZZE4gi2Wx1ZvsNxORzjk
69JjtVVsoqqmECMtxNdaoYfjog2/oSA25ibuhjiJxSi1UmBrI5ep1qpMp7Z68ExDjvP7woj+int9
6blmIx33K85SZ+SJQtaCP8UF5t/aludjvyPYypJu7vGotfROM2dFZeC7JdXbpc/L5htpYc9xsSab
pm0XYVQ8UJbQWaj0Xrpu+sgJm2VBRB8YbAxNqQ3L1AFv4taejDmAQtzKWMYM9kYH/fT6Sh9r4Jb1
DqLmtNQ9C3eUWV1RucOW8rHhdObILNzHtPcpMGzq2LSktZ301LutSC1VCo/fR6XdJ0Exg8zTsOph
d6uKHkKvxgBj9VAlVag1404l2dh3Q1tUdSt9MGrbzLxo1FMgmlnodXbb+g9dUqdWW7fTpgsKK/PD
XKY5nVRZHkqw6HicwpyURFDLbx+o4Vd3MXpW0djTcT/XMtjYipgUt4YWmZMCX6G+mHRug4YRSUrL
4UvYssW0drWpxzx/CJvN0GD1c5T62gSSmrBBJX4yEgK2pQZ7nlWHlRq1NKzsNDYc2LrpU1zV/iJi
aO5oGRi2l096yJzkqG5HeVIlENo31SIi2jiKdTwhXtHIIm9yizCI1XnQS+T/8FlNh1VePROimN1n
jcxKB8m8FYWt0djy+hCoSOM348xIfVnbZQOu5MXMNmu/9gq7NX2gwHmbjVhUTLOKcQsaBFFbpH4y
dlvft9y2+ZlXSQM5lFqGfYVHpkp+umYUWUAC10AIsJ21mWu1oRtPRBDkMlFLKAqUJPsGS0DZvce1
cb8gvOqv28S594Xz4Dllf+dnDhoWnv6c++VPRivd0qBj4DDzs3qouy4agq2ZdhpyYwqMubXqLCCz
KglXRZqS67ictT4Pr8OMJzO4NP0jMJO50fnJskijsWhbNCoQ/0aU1i/zqrklLIsmWgpP1E27Ol1Q
1+9tEWYL5JtDoXEydNyumpVOa0g4n0unoerZsE7pfcfBEjyzHkJs+61KcPinu6ocI1p0Ab8vWCPG
RefDyNAY6nXazXuf/IxjnsuuIGhRk/C+Fnlw7YTqiidFDTQgSYYV139C9b5nhXrhD3HdiFlUBzcs
pNoya2Ur8rHyvX5YiEgNdRNoar8Ia+HOshS1V00/Y9DcRAZN7VxnXXanB3jU+W4+cTSjkHEP0UFe
hUMN12jYRri1UwK8j2QdnqSxFo7DTRBflGC1Bk+6b20eWGGA7bJ2+qeocq8dh2tX3BE/db3trSQA
nukr4YwzN6DDGDWahXiYWsD9Au/e16t7Pe5SK8K1aTsJfvJ57t/1qb5E5eZhqtYYF5CEmLVF9S0L
jWQF52hKKt28TX0fYvmyQd87nE4gozByIti+kMkrC/keXep63stWj21NkcekQf7E07Kxyyo81QhE
HIpB7kElXWUbLnGsooVHTDJTtzWfjFjfgaMuWoikNV2mbVxOMkHceaxlK1ODEDcSWXAT1/Q+LDiy
U8OkY5ipVdVG7U2FIiYzny9a2ok5pDFHLnaMsVYkoF+fDkmF/aVS+oJ3ubtEIb7psLYiqtenYVgN
QzMehvi+gAPDOURZpmR1C6FDSrRFppAssOpWRWO7BLs3WlfYBU5gSfmZhfssGhLCvya9oXHY4yMy
h0OKcWAIYxH3/qSAes2Jm2jGMIEwAGY9AdLYIds1MjXqhGivgsqTqqLZiqOqt+q8wBNURsD+RZhO
4rSEcMURTLap6cne0P1Rjp+jNg1kw1VuBcj/q9HyB+BI34ShTAvCuFSyEPY4HWX+0FMsH778UKdK
n9wmpcMgaztLN/V4JqjyJGkLagcZkOnIBNJnVKFsaRXDjgVJiiCdJiVdA+G1cMPYqk4qR1LYyS1g
HIkX3hQc2JYerZMW6H8guqemKwkQv+KRU+7K0tSMhwZSfE6ntFWBU03i9CvEO/C7RqNywZ3AnEKY
VUAWrTdHrtGYQ72HsKhKs3ZF0xLJAAND0TSSzxGObs2u+AunsyRKsaQVHXdN/1T5aGRE+tStOtuJ
tK9B2Xx302e/J8MEWAA14Nenttk4SuI/cURWRW4WEtX4RkBAy7j21WhiGcRqgpvEVnoL+UnnKfK9
UQIHLb2Db/qWASX1F0h7NPifWiLGwMVXrR4u9JqN21pzZa2ElWglEOGQ2hQ2piYjN6L2TWkC3VSx
MTECUkjXg3dg6/0Zmu0816LHGPidrGNy4wamgpRN9t3T1A8IuIRIIKhoYCso2w5ytYQXkisF+WUr
DNVPHlk9dxyJUrKK3NSKA+975DoF+CLx1WzVulp1AkIyDlOkVcZNiCELq9MYckAbPXgsBGTBeAxu
L/gZt1oMy8u3Mti0nIhNGxT8BHfewtzTG1GwKYmVb4ne/+G2aQ1sdh7l/o8u4SsPkuPgMsynjFYj
z1fPhUNsJ4Mw2NQh5xU16kfEIwjuMUTvga1hrxi5XgUL1NHVmlbMSrI+GPlBtkyLicbRqo5U9K0l
5EqvOveKJqY+zFMIWnIvtWvUOxY03KiBKLk/SZZC0lE5tqYzeCRYRNJtiu+eC1bjRGtThxxXA1NL
apxZFCarc81Z6yXXwgXRNIKZj30Xnjp1VjX8Pl0ZQ+6uSpxJmcPEmH0yqsxwk7LM/XnT6v6cKx0N
BaQ4IYngJ1eVLmykee4thJzaTeem8QRYMaQzwrS4iprEtFJlcAm/tjWTTpCiaZYAi6M0d4adcPp5
Ak4Y+TW2TQbe3KvCZKGV8AdJ+zUsdz4rOlRaXU6VVcHkgbkDeyZYzVSNAhs7BM8TZIZSGWFiA1X2
bJ9wZyLqTrezlMbA/ILMMhLeWzQzvbumM/Nh5AWZrTXJkrGgXQQRakYoqErZVMKxldka3+qqQFbD
UT3tgvAuy9tw/v+JOo8lt3F2DV8Rq0gwb5mUu6UODr1h2WMbYEAiAYLk1Z9X/+YsZqrsmumWRBB4
w/NRnkn7YhXpvxaS4aUd5T20WVLlPf1riG0PKelhImy/1OPskmISy1Kq/L1ncj/0Ez+xpTd1tER7
abdxO01b+pGJEAaKGdw2O+ItnSYI+vzFv+F3aUSvQsOFja7WLUrSjWTllDF3N0xu5Tb0tqbK+4eT
/wX5w3Da+1SflBxyKNrONppKeu54zGGTKAqGXW0oO/b0ko9RiRMqPDDZBU0uuLoIp3Ctmbr3hMjz
hEh+0cZc1677UjuJXnMRa1wlW6hoyV8y8Y6P4rbuvjtOcXByY7Q34/bPOjKc9Wznwjpq64GypUlm
73WUyXINoq9pQOzWbVkTLrjJevuSuEg/slAVQ5QvVZ45UwfJeAu1112mlrWFzweO9dfDw2tmag0b
oiXC/nFEIQA9U6dDj6uZbu/EMYToMonqHrXX2RJ6y/wtvepkuvstSoU4LeJIyaPWCal7E4fVzslD
b8l2AsGkLjlPaQlF8Bvl+WlQHxjTFvXkbznOUu/C2Jo8nNfXqNfnZu75lc5zWASOVyveFNchvaJt
YgVsIcKU3kN4s/pNzrsfiMwvilK/SPHQ/jiTW5GnwUlhQ4aeIAjpMqywQizYQnyb1vtkf/IOQblC
Cquz+ziGQ+nPy9YsF7u5uM47Dzqkp/FxmpLXeAoCbEzyroYPJlpR0MGbDr4X/WBiWouZw/UsCNG2
uJRi96qQYJl3Ufs5pLstEAAfSWK6Cs9GiRoYq3mQS9Ez5DQqsOXq8uPOWjSXO7aq3m/imb0EfdLh
8jlorOi7n3m0jCZo+JmPv3zxfeiCvchWuDI/RgnY3/2A8lMb2L7c/GGE9Rl0vcduOKQ8DLFqdFy7
oIPf9NltHaMvknf48dz/p2O3PDjZTcG2nXwLjT1Pg72IweTHPupIRc10YzOSzjQz8WXs+yMSaaAA
Fn2citqhbLs1Pqq8G4rQrHhBnRddcoRe2F5+bgALP3jIv4US1SIR6pdVP1jvR5ehDaAtjDivq/rs
V287o7k87eFEGt/GyPkQNJ2kcjVHrf3aItytI1N1y+iu0fw15r/tlMpy3NDKOU+9Z+QRjA8n94Lt
ih45b71KSr4iJkBsPrTKvypf/cZ5pGvs0/C9XOLAVqaYpf8Z2fgln8l8wm3dzDN2uBGdG4SWvyBq
oihjr50OLl0yRocsQs2GIMa8xc+daoyRJsoBHmses6Ai+zQ0/uStZ9+GqoRIP+zYGg+5QEazielu
Nnzwo459VE3hz1nG0zHORF4lm2rvJtJ7ybKlYW7t6xzGoZgscpcFOcC1C9qD7+fpcXbtnUDJHrc2
rjqT0Tfp2aXQEDX3fbOot92LTSP5BvtXmMB1ryPc3DXv7WGCczzHq/crzIX4IDwrXde5k4+dJZHT
+DoKpDUjE00/Ebw3uw8HfJGcRWjAcCbLjh4N6cNCxCMpWThsTdfNayEU3tOyt1tlmIZYNrOsV+t4
uVK6YV05gshyDeoJYvTcTvjgyboc5sTIKpny7hWfON5206+9/ZuMYxGGz4JoFcndSNOXy6Jcmczx
ehC7fkrIKTi3PBsKg4fa1D2Bgu7Ygo7Kkmt0H4Jsv+cuZa9GIkiL1v6FUX5PNErmbktQTv/reouz
lcIKdK6NiniENtxjD7rMX4rc2flmQs1KFS7kEBttTu3YIz7s5f6KloniBZHpsKq10PPOD87ah0UP
dDNp8g3ROMEKcrYI6FFlIftFd5FWHf/QZFgPNhEoVkMTIYecD7THXZEtUdsEiNOSrt+/By3DKr7O
SxC+cGSglSWKIETtvSqJsuA49eF1Ctr9vKSG1Zt06jhj29897wdc8PwDWjUvdvticIK85p6qkBKE
pe3lfNbW8CozMz/FOKKfmfMBh9Xyixh54eggK08AJconRk5dny9Itnz/tXNweQKF0GubwIEl6hz5
tyiNxtpm6UcUb15BRPZhhu0l8GxbWesjghlRDe0bgIeJvSW6/zNIJNYDkKkisf95dO5Oigem3mcE
ymtKw2J2eils0v9xan08txe6Fw62CH+3ogIAPFKGFipUioZmiOOHNLm2Y/yDk6zY3VDuI43r3t++
MAz6SYIlLjLLviSCwWi2J4iFf12mbSOS2ywlK83OVaODCQbEb3HE4Tidi2xBWdOh6arnND656Zj5
wZV3Mq62ADVnRoc6VWg3vWAv3ebbQ+6HWzXjbu1zddOp+EawBBEZQ74y0v2BCxwP/5OLDJJXKvIa
0DumIivrq/2FoTAd/f0zIeJn5uUKijf4jABGtH7CKvRZ32masALu9GT1+tgstaVs/bD6CIYkhib1
CxpE2amjtN4G2R08mhS9BjfhUoeq9b/IENwXSUcubg/s91B9E5tOf9C8y07aDX71vz8a4n3KzRtP
aZ9G12WOoJFCAUDHS9B4EfOt7Sd21qtKK9HlPc5+VKZZNgLmsWc2bAgJ/Xpk6sIDgCts1f/E6ERp
QCxUJIncYzbjcmk5tqUJWSzbB/rNmPQt53N+FzkqOB1CfamhciFc0TwHbYHvKXJHSM75Kr02vQhI
qJwYJAYQLkNMaOlt478WOvjuhfrqb6ju+7xdC0+y72n3ClsXFHpBnxoR95lAwnit5jgITL0kLS9x
fdTZ62868dLLmsi1xpJa0LZ48RtKH3xmMxQYN30DjxWdApzDSPmjL61d3cFqZmvMqkRF/1xPGprr
9rh7sDkj9mac8sz+7OhFq/3Rk068It2P3wEFhLh5L5kYokOshwz1WHTjndGlcpGrvCDSRxnMR911
0cnb0BFGnR2ajuZDgR9F7sO24cL2f8J4TM/02aqLaSLnxC4oRmi8n1TA5tPAsWs5DqQnFEH42Yo0
Q2Fnb5kHTwgGIHx42TGwqNI6Pk1vctq+Wc/+WgBwHGE/eDOvpgnn/UPDM5xdNm5VvC2kHNFfe/u4
XvqenWa20FsvU6+YPJ82Qo7lkPLkyvMbZZw2Lh77ujUtr/b8g9lkq6W//wipFsd5wDWLu+Dh8/yF
oX44T+jBCj73D7XK8V1wUm2mgGNaKhU/m9RANpvr2jtzkFEOIuNgZvNKmfYuwVoCH+oOuApLEXSs
2oE0ghzLbsuGEhMSmzfaqBGE0IjchWCDtd14SBD1lHKBE5K0r7YZKc3kIVsZ0v/wLmgZD0iwrRgu
w75OFV9zjT7KG45uyHZU7ONZOlgSE7ylafLXeXl4YWr5G095yX1nq5DuL5TE4dEb96vclu6Qrtpe
tF3HMtiuw2r+Btwun52GAxW0reQ6tC/DHJByW5v/fZDTjKxVg8EcY7Hdp0ElB67lWDVdSOYHYSav
WJ6bYzIYXaS7Lw6ZhUafnAo///fHSQ6o5daMV5OXhTfilvjGVlZSRM7HHblQks1t07PxsLTixEOd
PsYZl9Spgz8u6QXEqz5NYrTnOFeXzHbf2/0Jr6WZuyzY9Kpt3LNrlncPtzlYBUgDLTmwr4GnzRDt
X5q3PuAeECoUpBR6pf13ruK52bsEgdKOHR1oiz0MzLMXYqZKDJ/U2vQPod5SsKnz3jLkCAcLWyl0
n51So92BDySsqZzHwmUxImm2t7USqDkRjOblYrmuY6SLaNiQ5ZHcu7UDsYiwg/ky60xeFzli7QdH
0eM3+SI+ZK3XtNQcbO+nL2STQZG1aFkWD4RggFD/FgQRPEGOpeYr1SRijnGQerbALxgaNi2ywNyM
O+dRhoA+DsBHpKQOPCPqVXW6dE7dU5uLF5HS313P4Qtnf8fxYcPaepErrYBNZG5Zy3EJwGHMnSnh
9vwzHn70kErZOhQeed1IG7ymhSFT9lgS5AyKMtoYSf6O28pf8M2xlzSdo8NirboNVp5kxH7ZH9Y3
6sThQVDqX+0S/ulaaxvXrRBHuonNOPxuNX040qHXQyl0dp16ZC7gpy1nAV4Sgh8/ic/cGb/MDOy8
iI1ftKZfX3IsnCbHjYDzfsi+90jbgjpdQ3VPllmBuUn9V92Cf5IZauE0rnlH7CWJA/Y2ROn783Do
2qH9ilReOxsPVx6ASXBw/53zTTmn3ngNuZgOQdyuB1Sl927g4uX//9UO9Pe02OE4bthAEH1suJ1t
d005XlgUrEPBWwraYqXwngG4Ji9CpxXQj0gz97ICkSjh7glSxR4Sevbmw/O7kottZ3+ECJMC8PVy
14uos53xB3fiY3TDp+58fQnTrX/sEewVeoMinNvlrhS6kpwANiWoODIWsFvXh8fFqEvE0YGJNgtf
8J0524t+BQhmT8tk3gQ3CFxGNNzEg22KbASOCbslR6wUCeShYy/9aiUwU+yc8UQ2LRP/QmJeOeii
Q9CmTbzzpFnH9g3qlCwTqwQqLsQcX3STjy3IvnlYcScXI+DvYJ9NmI2V7ZFHzT3NrrxyAOQaMtj3
QK8/nRuHdxqp+bqJ8TXzoAozu6LgTTuCxrTCENmNgXW4MmAjS+D1FTqlcn1ys5h6adHeqgMhLUC1
UYiyR8OeqeQhkAnZrQ4EGKElqoIxXW+y7X5wJJBOkr4EAYW4hga/xzVWN9zUQLcQRHAqYDhULsqk
zc/WxPAh2F4ZI9hjowcg/uwk/OQYT2qp4SNtkS5xM/vdfUsUuL0+COC/zWmTP2cHzQ1kA37GZXew
Zpc1hNJoO1OoeWiGIUGxOrNi6jfCC3CXv5Zhyx5sCd/71hRTkolS+lGHaiEleFP6XwrS9gJD85+O
++jKh3BtungaKi1VeJ6mbavomM51G09TvQrnHYcQcYBnaf9OV1aYJGa3Sc78HPHwblw3f64tajOs
kuRBGSzNMkQUEQPygbUrRlTJtyl2Y9H7ZgMFQ/6GmTUltXIpk3iNDt2662oBiFJ0qC/0sl52It41
5tHLNR54kRJaeQlvf0kCxzV7wdGfY3gyPPmzoN7Wg74mb/MMUbdl69UkDGtyuK7h8JlDjaJ8W457
m/96IlU7oDRkLjZ9MdM9JdMXyvvLpEDBqbWGxw7QDOahhw4QB3bMbAvcsJw2kdZGJl848n/bJd4v
vZM11euBAON92wziS6mvOtC4WP29tfP3CY9arNY0/gt+G/DcEP2Hne1s5F6vPi6Xft8S+291SCPg
ZAu1JF4lMrHd5mw8sVjPD+aVseii3wtrazoI/cqn7QvMblTSKUuPQSKRanTIaT2KDlqbl3jNUxyn
kj7ycC+HeIsuuwJaMvbWa6TxpxMYRHWJt/Eb4Tugz2xJP5dxwH3lfPldrz02RzL4jWo1uIzeYEsb
MSRSqDbuz5B5tFpDc1ghOj1fTxWLfZSrIVoYl3BVJ6PNUe4SWYK9G7Oxf0mMe/NWIQ6TbJNi9Hpe
mA4LbA/IVzQiORl9UOY0A9aVDQL6GbOjE/3Kku+aDUnhaLicyKZmsEsDVl8Svegdv7cdt6XCknrS
Sy/Uk1Ntor/eMy9dFPsrIErRHKBaBM6Ag4E8hm4GTplF92VovWJZs29YSVk5su4j2722EC2qs1iP
9QR3UpAtWy5dtP1aoDyMVgD82y0qtjD8lS5gzrxOy2OUs9co2H/oyf7Bh4QrWKJ4QHjWjmUeh5/S
6x851jVYRHhvfI6R8xPcPwLu3PPK53KHlwc4vBiBu2KeCg/3SwbcnrH3tg3N69Btn6vnXT0wNWTo
lzJWXXQIuQOlKsJiSjt08dHCmzEEfra/S6L8Y8DMO6Lh34Gdf/S+wzVBBxXleLMAKkETjmga+P7a
+rRKwg2/MCLonMwOa7R2/vscO7CuzySfJP2xb9v9p+do0T4RLscaNxP30rIbmZIeFAtvD6xbm3TP
PslEw9Nqple2B6dlTREpMHpeVOqXoHtwNMxILlHqTaVTPpTqoHCmb50A/fckgS0o+E5fOQ36w7gn
ZaSNe/yIRhRMep+HyqZrcIjCuIkh7EpI9P924BbNLsK/HVnelYflTrn8D3qy2jic4taDuuhR/igx
neeE3VyXTmfi638ANc0xEPNy1mMGDt2mB2mS/RoHJiktzRKw3rK79jzcwPAEXr1Fcj/GIlbFFvT7
q2AV87b7oLi60im+y8B2x4hTcsq0qgaBGYLZc2jtWD7UI+RNs5uWNSt1v7KuAxfBtv+0ActJniwm
MSZAVLGeOqY81Pb+6+ob/2G/jcP2F0Xrih9h8mIGJ4H4XR40HitwmMNtqBUkbyjXrHaI8aJAmROC
qvCC+7ivbbd1xTYlONFwXFIsWGj0IDzOsPKFH8666p7FIdmSmwv8vSLPeK9l525HnBB1Y39A26Ne
kYBed+ZOnoaGQl50bXmPO5VCBmJlTFCyl3nzcD4sfcOFDqAG+xPA+ndEMu1xMNgPLeIaJVHcMuAH
EWoplG/eLVq1QvKFeS1rlLtJIKR0WL7rna3F1C20dP5UxfueFDLPkJPp9KQwC1L5MzDfjNVJOu51
L+OmY9jdcPhY2GvcWUmY/uyQmjTLwgSAxmpBDVhR4btqerbp4/oPpC1pFCffoZje9gGtF47N0GPf
pkiiDllwpqggbZhxQG6BGW0SqjaNjnxv44J7CHFW2tJaZ2ZsvMu0BerAR/vR75gNYTEshoR2HIb9
/WsP4iow4nNPt5NQqFRQxR6GAZou9I2t+tlbS6+dDt44/fXCzqu8KD9sKjj41DzifD/D+ZVTxB7b
F/HlUvHQc5XS7GJ6NTYMIyAF2Lv1StsdxtGt/CitkoWO49dgsumZ9+lXL1VtmRnv25qdp2jc6i4J
u0Oit76J5SKqIJNetUV7cDBoPMsck0dnX/ILSfb0jM8mL9PFhiUIvu4Qc3sP+RCfY04Epn/UKUm3
i5yAT6zMXkaDXmIYTQ1S4XcCdOAhQ4diOzzEYXZV63pW2LMQEYJ72YR3zoWt42j90zOsRO19CO7e
NjJTQDz0a/T7N2zan72/fHC1DSX3ntXwWK9dlJQYvZpP+ch+pnu1k/HbQNXH7GOaIojeYefOnoB/
2UVhvO27nJKrivwz8Ge8gPb7LOzHHgYeDnusBBwKf3zdXpOYfEtTcHVqVjF25441XcrPew74fMYt
cqQTCQqBAYY3mzB6JIEAftTPiEEifYoV8dDAIzLWKDD9cdXHTAa1NNpWS++J456IjxX54srw03se
yIrIoQ75/pYBaZ0H9R6l22PMkHW3i6tIv73FZPqukukKLk2VdsmQL8YI5dhWeotpTwCqIzn054HF
vxMbOMhSgaQkWkglWu2VIyZ/bpvFfalQ3rgIbBSaqSKK9JdN9XvaW6hcAjoEyWMeuD9+Kt5noNJ9
Fh9SJE/F7A2ijjGbRtbsMQ8aQNBZkJBXsQd+f87qlHkEci7DXMwUiHKwypbx6F4hXt8G0n1FEZos
rIODStPLPm+o0mRYpGv0trKeIOAF5Chglju+HXWSAaIgQWPXvAaR+52Lg4alOc4++gkMjFrEr0DJ
4if3ty0FAHxbWJ92J3x1eFdOSzZUUzYh6wHhBBBxk000t6Xu7t0IKGGg3lBtrd/fMIjR35Jd/Je1
p34kiHNC5JrRSHFvA2IW6ttq0lMQ7UCQbTm2a1RHMwTQLMDdW4hRAsvcsaRRgpcmRrMmhldio2dG
9VgAVRRuDY8cHVXRZ2fY2cMSeQjv/V9oYC6BFWcXvnMHGrdjiGvXMW+Al45VxNsbWTfy4sv5RIe1
4tnoNdPkfq1R+jalgPymGa1qP64CChVDXZteys2M44lu7VUb5NLU7Tj9GDbZrX8R+N+XNIJ0cGBM
kYlQgF9XucuKbzLDJ4M1CBDo29zJ8/OflkW09P8HYHgg8MiT7Ju7T+AEOJ7X+Gtdgr9pMHKUOeon
DDTOaQCTEZRt4zZgErrHlQe4WoJRTzAQQMHctqrOIp4fRgagAh0zkuDclE7PsAeNWy2pp0Cf6Uqz
o3T0zQ4ceqlFNUXsdOND9HdVPqDMLTxZQE7zJthh1cNPwNHYm7c/Cx1/24gB1J6ZLrL+xQeqbiBX
Nu2dKN/vrRimUg/xh25lRVvMD4LAGgXQMhFp0OLJl9RYVg6EQpmy/mcfC9osCUGkGYcHY7CbjqP6
BGWIQI8jhJ1XOLAkF7/sOmlEimypUXyqw7AAtkevB+AvxJAGICrIPeyGrk/y0rCg2hd/KBI6YNGi
mSxigw67k5XUozm5nYmCqf2ytwZKx/sbARkqpQnOTrj2SD0Qj5LK79MS60Pgw5rQRtlU1W2Wh9Ak
yYVI7jWRj2mFfBVeiXvdg8op8Sx+TEfm7Tc54wIZh2kp28M8J0HFE1bPq+QFQV504I/YW/kl5Mk5
0/KF0C45Op0kQEc8NLpPIBOhcAMOYwi3J0SbYaoRUKDW4p8NeX9ERnEKJ2qq2SGBkpyVyOwpdNrY
VZ7MT9HKUVHF8tbvAL/W9pt7jlZIArxgY+sr6WGwSBc9/LQ7++1z8xlA/eUwOl3+ilE3IGBwqIVs
4XM01iBiEkDPHEM9ggMGW3cPNHKH2HXO/T8R6x5mEz+HMP3DMjR++aeQqEqyBbEbWIEi3GWZz7jv
MQdJL5kXfckYVxiDT0lpkM3pcfqdrBy4L+kapbHM2479mcn+j/Pljb+CHJFQ3ulYGnyoysm2sK2+
Ad/+o2Je9jAMzwSIT76shATcGPD4gVAKl2XLb6sB7BkH7raE4KLgfnIKPhwbbWXiXhSIxAFks3KT
mCfyohTb4wI8B8sH5mgrhwTvYns2ZnxFnb0MYIQisTXax8uhWldRm6JastjVB4QvzYBQTkMpatEh
DGei6v04qULQqfBFaP0RMkyFG99kIJYj0OOboNmMxRc79Mf+IQkAZ2sgTGOCS5Q9aZmdAszc/yGB
/OwXgLhRsOAE8fK4SN2Slmm0HDe76ZIti0SYAgyRUFRKXvuceFNrCSjNFvgrzMjYH8MU8Yqonzif
EnCOwNDJNEGiBvY2TFiAcQs8HZNScHHe7mpfUtTl8VTuu2ewknfcxVc6rqbyM8BMwRAXmCrAcLXY
MXEQk7tPlm98iX+mZtpxNsQRaPugAEM+1LO6JVrfujT4HUW7qlKF+AKV6T3x3XiZOP0M9y+Km9sN
Gza0Eaf4FiL5WELvU5AzyFtXauo7HMnTYUe9W7UDXr9NyV9MWE9F7NnTntq/ElNYhw1HTwI5VPAN
clKgqRmym7/kqsp0NXeTOLcflIMPgKcKQZjzM8ckMQDd7F/Q5o9w5ATd/H7qDMG+HIZzwZNfiT/N
D8BIjSfG4/zc4TlGNLYYJzvgzaEhbX+PzCxAlQW8dstlNtMbviA1O6ppucCPYlNkoPRTz28cjft6
8IagGj68eYJtggLSqXmfFAVbnSKB6TrRAsafoDKWrprYTU0eRa/4rDE5vGiWDNfe+ct5NaDw3OBM
NYHMr0KEktJPfyVbnrwGnKOOhvHsMIZCg/gnF9iOLA0wa5v/DcIO4m6JXtLIPMbfzgv+aJNjSAp7
ZpJ5/4EafFnDWGPgEWyIF5o/fraNUFfjR9pF+gDW/EI7rIouXjCgg/Ok2OP0Z4/nORRJYNu6VZFp
BHKgXcY/NgMqkxCGl4djrhw6iyI4ZBsYb0C4HY++/BaaoI3pTx8umXrretT+XXJysirYH0s0NHbA
SutHFLC9giOaMOyNaR7g+pOmoOL9pQrgdHvF46Ntg/+MwH+JUARIoK26DKjN5txQwzylVTQijH+W
gphvJQ73g2/ipGDp4tUa/vaUHmJs9gUdIUxsm38jNP5n85k30r2wSX2bKeaVugUT7hQ3RJtCYqUY
xbMUqY3a5Weu8/zcGlWjt2hBWqQ/0oixQk/P9Kcv536/pybEPZCv/ktO3ATSOq7naLQN3nK9uRWj
ont+QHxiThJ750Wm5D52OCVtm2BXGndaLx1guDZA0NhuEuPeBHhd+mtyPEcjnR39HZ5vNyP47wTT
YMpifGTLVeMl+69pXE4+X9qKBM87OMOiJJs9yY9+A4/YBZReR2rKOKbIyfAchKLfY9SoibrFm7Cl
TzDFQQLzPjOkolGPlwDzAKwS+g7PZdh3G9XokmDvgHXjY8VY8xhjfCrk77oLV/TpHsJUxDg9M/iV
mMrCRQAWlULlond5iHzpj1ToC8aRvqhuzUkTicuh8KkUvUEhtOjRK8EaAHj+jJiPhzLw1RaSredV
zvcc4y7VwDG1wDCTvvdmPw0d0rONYEaPUld7ydCWJA1q4ZbtZR+gUT2YwfWP3fMWyYSAasvjBQh5
MODS4v5xwmJkli2vI5RLg3lxVm3PUwlX+7S1DKHb8Gj9/6YeQU07B11th/5HZhMPaWbojhrV920U
eOBK8pwkkQiZmlCOwXuCZyisox5fJsguBXb3pMYW6IKA31AAklexkNM8BhsWhhkwXgcqH8MfA2Qm
bQJt9SmQ7b+Y+Nl7CDHn7e/jzP13/h3tzXpHnNvXidqx+fR7ExMRvdt0erIaLfubYhBBdh//x96Z
7UaSZOn5VfQC3vB9uVSEe+zBnUkybxxMMtNX88XMfH16fVHVg2nNQIIG0IUudNGJRFUX1wjzc/7l
M+3XlMB05R8iadxPAhVcQQ+JSRxncaQzSjR20e0YzNDIVGIRAXgZKILcZ+H8YFmZCXumGk6VV/22
W6faqZxkgfIsAkkVNj5ZJ1qLAESebiEMy5GHZgrup0aqnciyMfFy8QmswKanNdSz3PS2D1pmnuS5
Kmd+SRTnt32YBvdhBCyhhw2R5ip/8AaeDwMVl/1Q4H8jEqPrB0N/iLLl2yhVdQpKY6uawH3uan9D
zWRv+YSzZd5Wm9ImpeIM5pIorzum4bju5gj4A5ZUlZRDuVkz1zqkBa7cOHj2blJsw7m/mLtFDpd0
ocZjDZTQiYfOZ1eGdTIpcbVaJBNnjgwSN5axrUweRpjtzVbOYbchO+x8zeZyEAMFoTa37X1O6nu7
ZpH9LAwzT9KV4jUhHrRYNLNDyz2LG9OV+jFYZlKWfe/BsWCgJTGHfx9OyUpodsMz2r+W6omWMMNI
pseLh7CxmY2KaKVD0KAvhBFPso9DttKHwhYlzsH9oAczlgXzq0UNl+aZmYTL8pkPEY9oYq19TYRq
EdtG+eGurtvnQTMPy9X7UgbDtBDUQUdn19rTDxTFQ5e7t4Y1lIxOzE1sGkt3M3GyvXk00D5OfREe
MGyolk63w8ASCGQ8O6ymFbulsMvDbL+AVXEpO5MRsdd2vkzTAktoZu/EmNnkVl+8u7c12U1lbATF
+Dxz5G0wvcLzOimNfDM0nFFY6WvGuVYDhKiDxyIz2aNsGp2Rdc9CGWy6dcFioCzS9zy4us7m1aet
D06qZpe73etQOv1ZBvN6QhlQjuWdWzs/ZN58c5nCB8kOubeV9ZqOb7ZBtji1J8onQh7y6dvieaoP
kzWykVHwap2ziAbnJFjC44FAQCRsJJqQxCDyFfkJ4X+NXcPMTycbkY54F7bHKwHn/EDRnVZgyay6
Fs4xGk3ETTGeWm2IhIPGVx16baieSxl+WaQHNkN0dlOnPw0Tiia1NYR4VrcULSetWtIuu6opby28
sWdbxLnKC6xyg7QewYxyhz5/MQ3azaKvVh4WJd4ylgk+0xU1pjoZlvWCej4nShWPNOKqnT9MYEmU
SAxMQGarfhsu3XgqqmVbcD6R4W3e1JTVB1fa72aF/WyhS/dkJ2mbiHNl5MxZXj3GECfI6qdekgVo
G7zD1cax6ZRVafDpNGliFKXa26tw0M1Nc0+ITR6F5rkazDjKueGOT3NTP2j91K9u+TXp8kXZPNc7
xyRETFO4ycYbQKXf5Ea3ExhDG5hIeo/fZZ2Yj9gOKLTq2aC7LXW1x4GTG1O7y9mlur+fegOjaxYZ
xBR0SbOf3Gs+FMZ2cAe0Mm/6dJGfgXTkE6X4IEUTMuhwyFokvfBe00gtL2iEw7GxFD3/hYyqQ18V
AddZTobN3sOWLjfK99TZ6DKOkM4tHqM8jKN2IVeSrUYStaP7g+3w2cqjY2n55lM0kPjsMAIYYbzr
QGmdPYtXTMFvnPZEXSV2bc1PVZh9Rf1dMfvh3ehittmRbJIhzUGleCaeBG/UfWeQDnNo5BwLhJzy
9uMaQ5azcFoULttM3q5baNOMwbqpypxuK4va1kD16Jq5Rtwkb28RJn6WJeAFonvabMzXcCRAL2/u
MaSQO+0Nd00TCoA9aZMYQfuTI15eEXlvSetDNvUObq5Efhsw+S+BJ9TznLPQrWNQ71jHbrkEDwly
9Zc9QYM2rkcEchUaLW5rWT+PQaFwy6wnp/ZqvPQKq6mzmrPO9XpgbfBDZ35hgr0P098eTIljo9R6
t8ix2fPU7P5+lXiLc3XIMB6tnP0hWtZ7AWklbhqIEtOadRilYhPCFXmeHCrJo9oO3mgm7RCM54XQ
dVIGJXZRGEw7T2X3oyZnJEJlbKO1M05dmqPCT/pldoadP6t+axZzPPvRa9qv9sYgDLSN8kJdVOa9
VF17CYoqeECuQAen7pu3NciHCCaH4tsfLGJiJNznRMBF2QZ495eyHn+neTLzNjmZsxudOidnvsrT
qzW1TDNyjDZGnV2MaqaxlLPvZYYsqL8Zr6Oe+ivrXhPnkbYxkbuXqXTTE45ibOM8nWyawfB5r0w4
BOStm0euVmT6MhxORo+xj4zY5ZJlrKZm1oaE7vsg3RmdZZO6aABCNU6I/Fo+DuYcHOdU2+whuWRK
8NMtY2VcD8N6Vu1Hb0fTpyF3jPp0lgFOnKKeVUePnhHLMiriuTGzrUW86W5F1J1n0CCz6xzdbtpU
vOVOlPUeeMfVe73o1zSch3tTMet106Q2uR7krlkQsQoqe1uavI+DDqvdmFMDGa1FxK7lklP2DIZ3
M18vTfGStmZ6AadkXByPkuYSie9l9tyHwSEvGGaMZiMzA1JSSU2nGEiuhlvD9F6ajtQyMam4leU3
mUCe3V6miaf29MOW3z1ibC5nRKSWTE0a8FQgf3lkfXaRWdw9BJN9mc5smJh9sLTmtz6awo1XqZ/q
lq+RZoB8if3110fVck4WZeKPdqliafc/XT3+RAeu4uoWhzQHz6QDxNt66N2aY+yb/uL8Lq3wqWB1
XnoKHB4OWlNV9YF636EYDYXAApVnbHnS2YxylJtVWOINhWgkoqTXQNiuI8/RURSrsTjs3MAcZDeS
sh2TxVmOPQn8hDNno3R5LKy83lnqnYdycbQxJO57BhBhu29pmxA6tElVLv29302fjoco1aPlpKnm
vycdECw+sfe0keSRtWCGgCNC3+1YDq15bEcV7Qc7PHeqmd/yRnAIquGFT9zdKd8R+6grlvO0fODo
z6epvp1p0sO2F8WzcaNE0QlvN+PgHktOA57TNZgh26gI4fX06wyxH2tV7HIz7vLGSqoiRXUR8s6U
8BBM8xf5PEr50v9ZRSuEH4tHBqnLYZ/Jb490sU9Mqhsi+aMLZkAF/tkn9LeZbFkn4rGvxvYli+aX
tYMQgVMsz3DCTl3l+afVyH4YQ1+dc/62EZ2iFTyU4lUGztl3NR5XYJ2VNKKnKRW8RWCGYDcOlyCQ
kAw6r926hn0GvaOeGw557UbGw5Cz0GJWVX4+XvqKmU2g9Wdidmgt4Nzi6n2KiMGM63KirVI0+Uwg
EmVwO2b0RJe57O/C0WYcJdwYe355dYQ7X8ch/13m2XgMVJ8yOPa/Js0XQNhVXJe8YQQpaN9qijsn
CrRt3N2qu75wyh3DXX21soLqVBnSWXfq7OiShsYXzq5k2Y1Li7rZWbSFa09Zd6WgeeyJ3N2OqSf2
Gfv0pZn4WivHfVzMWTw4Vb4n2MxQGIzf2iolL4e+eYZt5O1xHIzDOgHVm0c64AJldI6yOinhP10m
gsFjWaTHUFTBVgpSUgUp3mNrdgnInvyXG8qUopb+E61ESgflp8fUsMgkRuXFj76NzK4vI9LHdeiH
f/5Be2HrzbM4eaMdnCVS7sHu7QvHq3PSRouK29xoVdIDpGX0bwVutzHBhKD+ld1ieldZJDal5C8+
I8QpWv1V5RUPVcSIP/CNNqHTEPBCqe8IXQVLa54rpyPaKFnCglQCyUIdeqHd3YwomV1NkiZcIgfJ
UDrbNeyqvfVVWK7amf1gvmthklyvKw4nsCE09dWhktqDqZXvXRJdBAyaNKY3hD3Wd8GRE+EHZbAP
jKgFgb9pCZjMBHaXYbsMdrox1lU/2jODZmnhPpN/7LaLaH6FRNSHYWruey8oE7uJ+sTuYN/hltMF
6A4W7KS6qBXi0kJFf7aem6I1OS1t1GkLjGGE+sbPP0AmqvikmWYZNFf245DZzTBMvR+bUG9N/xb1
RPuz1pZYUalPsstLoiF1QZiTOBDtnHBfjgOhXdXtnWbhDS7iokoIJBrxOM6UsG5laKeo9vWvgVjh
obJLIg7ZynFqAuLZTAozcMo5l7TlwKVZclLg/bQcR0zBk5nfrVT7drPtjJsArtnOs7ytq8MbracD
IOWk5t9/ZI1rwWLN6cxwLGxFBULCbPCgjPBGCwqpPMn1W9vp/DLr5RjxK7pTDT14Rruyr/1T2vE+
qMCvxT5Buh0/jmVrd08LdJlLBsbt0S3EDBUzS5pVzqQRVupC2Y33E3W/1g6VkwPO29ZvRuZRC5L0
98zCWs7mYD+3HChbGjjpdsyK75amyjaIUuO4UizcIjKZVyAbtBgH+eoE9ts0uBa1WIg3Hg3zpbfW
s5Pe4mWqbO4HXr3I4uN4h1ZYQlwT/S5Qetq6Q1c9/PXP/vob2uypaMbmsmgFVqeMsp1YuxtHpq/h
NNLpKkFhkKxLZgdwE9bg9Gj5XrBNtVzY52Bj0bOkPta15wUmkQe59qwLfU5NjJxMZxbSKy4G+84y
18PjitlkD8Bx4ZZSkGiy+p5GfHVfuenbZHXol3pUF1BLD22zjAdqntPeWWd0nYzpZi2619yxXnNe
Lo9jnb3KxpvpoWYIkIexGLs73tj6Y1bB3VL91EWaXaJxfmATJena1kk2Lg1BumWiluh5F7vMzUs9
pK8S4tkTQ4z7xCExbhva7kiWN99JADjqTUVaXcivcGgouonis11ghOQtfdyGm4DQSWT+psxvrxf5
Nc0ofwRex5ksKBlb4486Ct9Sh3AmP4mnlXrZpvSZEuVotAnD47s7TCXYglIk4F8Wucn8+UEWXnTf
duW6BY9wRDR3z3/9MQ963LqsuWflq4iwFdXBNWalBj2Vset4czvEobPUuyGE6CAiJsaJzfQecoM+
dtTE41o6z6EZeK+BN16o8dPo8g0CTh79N4ApO5VNZPkDNAMAeLtuSWr6s4fC1O/YbCx0VQU8qtuW
VWbHPUilXNGRYzlo8vehHI2zrw9Rpf0EKO0jtekSvfMujMoXos3kG3ksNA7ARh6Qpa0utlPZZ8J2
P33hhkRJ6+tY+gQ89VVYZOY6H8PKP1XQvT7byt3V83btHcL5aybwus1vMDO/PElc2khRQzS2z0Ud
AS8jpIXgWvVN8sJ1FRxHzMh5UeX3ZMrS3YSyvSGODYHAbmK6BU5s9yQ/2jXt4jSXH+zaxYPSbJPQ
dn6F1eSevXHhMaenE8DUYdsMPGPHeeBlNBydwa9/lBFCc+lG089atx+oxhtvFtYpSEVwGGf/Ka/d
5TtHZluNQR/o8KbbudA5VdveIQ8UkccdrJ+oucFDWXR3lFLpI7TucM/voUJkqZvYC2cWYBnOsRW1
89YlNpDMVrtHUbR+sS+hcfJsvJci7S/aBgGltYuNObreNfP36d08rPJDhJTmImRlTgRcyLySv9Zs
Wa9zbrwwTjIlkLt8Sh2X8o3KVIzAKgE15d29oQBBBkvYXG2DElVfVP1OEcOMJ0vtuxA6oZfNR8K5
bCgjEV3dzP7WgVQT83gxY3dSIVlHwoy+NE7UjexkVullydb1UI3+eqKVA/ykDLrDYoTFBT7SfSja
nWbg+R6q4Jf2ABMQA/XiICLVOSLHJf43Gb18UxXeVijHeCAd9yyq2UlYoqjVTcWpR0kgIEY3bajQ
zdKepbns9XqSdfdpu4BQyRvS2rXOQ9vUz0b5LFNd3ClLwTyzqiWxdXnTZeVLzSNazEBECuf27X9N
a6VoS/Vq03q8GwXq/CYUh1nqzynq3xb4JT7FnHb847pgKNXSorbB3sB8i7Aqhft0O7HxPmmNwYVa
tjz+/9qEwyMArUX7j5ExmWdzIj4VjfjxRRvZD46OA1ijj6qLTkuDOjryLPqwomULEC27LKnTMfIR
3uyCsj23tDA2q8pf+AH79zwbZupGKj9MuihiMCL0ffpuN0a9eJkFP5OmLC6hhgSrowrHYxWHcFop
S/mJN4CVsyptPa8VUuOyEvG2Iv1GLfXYI3hnU6P/HtTEIqqLpx7CGmpfEXozyc/usZWNGy+hN70U
Ob8ayWs2iRoYiViCDAOtn54XAepTN5hxopznXU6yeYdQ2VNbz4heR5Od+AV1cNU0xd7Sd6oyIMCu
YuCJ6BenTORf1XSybU9tObNJVPu8prR/mqnyx+w2PhFIszv1yIRlz39qmY7LZLgOseX3IY0Qwkcy
p0xQ9NBTnOmukRG7TUbDtfKjjS2JzKwqWy8SFJ940iXZiq6hFtqkhJRH0vCzpERpRwqCIgsYSl9W
cKzl7MkciXMlDWZ8Onr8Mt4rstu3a5USWeTBCfX4tVJh/0wijMFhSfVeDBML+uifWlvC6/Hvl9kh
GVYajwBg831GLZlZq5lPzAWHPF2sfVdS5GGqQJte5vS8GvXZjiAi9MTJtjr1m4M1ReWpL02xJ4MD
YUIaxzGg29Y0w85rquzoOdlrXtfwApHP44603soofvFsbwV2w8pWeG62t/qFQ4N9v/P7Sy3FyejI
MC4GbrQfDU9mWCTL6kSXog0qFKpG8AaSR7tc56OrDOJDa9bsdDr0m9LrqovMAD011QN4PPEYjf2N
MlcFu6GePr1x8B/ybAnRZnjTyd6Yk4KXxIvljYRxe2LyfVFntBOyYEN/lBZZoeeNoyvrQEaabIuf
3VT4Tm1prjCK4wAnwlMSv7kHXZGRa5mMHkRKLc3PbrxmQtzl5Q+dk7xSjvko6fJvzGCYdnBEPZnQ
dwpPi/jtCnL1XFSxQKibFIbU9HNmNqgItZoVI16r3lhUu6NTdcZ2DId9NwLLVNTFGshqopPLpscT
AGMyBfFUDQtXCEQH0Vn10QzeEVp4hE7RjsoSvqgQR9MuvipyLaqTLTpLXj4LfnKAOMq7ijxfp4Ir
FJyH8ZZodEZtH00AH51tOYjaIP+W3E5Pc5/eDQKts8d7oS5hk1xg6DJ5jF69HF55rb6GkhB8eC6x
7Vp2SnzXvMfcFFMlL0CYXdz7yN61sI8fItlZEBb6bctyeUjzwYldIi8eTfZjR9iP5DxdAsMFSDim
MkyioE93TS45Rkz68JFJ7UAGJGMBzxSU/4NGE9WUsNpWOoEbQ0B4IKnw0el0i00dJqWVGtvMq5YH
FQTbMAqyB3sWXZzj+qJ/Fzu7X6aXNING2YT2l7PAyaCaD23Tr3at5+VUn0QRB2oBlVkp771tpua0
9u4fQmrWDigrucLQNN8jilGxXyt1dML5PGq/fELeeg5qmu1L3rYx9VR9KKz6kJqp+bAq/ekbOt37
WnpHmj3LLpgRGhtRvZjqmXe7dQh6cqjgp7dzno7vy2CRq8ssCrDOOCRT6RVvrrkncLoeJ1W8wyA/
KMuAN9f1e6ppJOzCfI3rW3iwIodHbzzvcdYtfl9bR2RPpVqYLHAZfZ34FPjLyOiJVhDIAfOaxZp8
P5CqtmJ0wfAhDzgJ4PDg8RCcpYyMjRrwL0rDejbDtDhHEd+jT5ZoqHuyBGZ9dhcInLkTUawpwMbp
mRmwq+6cSbxORKAkJ+umndJ35WVOXKkqMW/vFwO7wXPKn6PZGBvXK6h6yK/etsPELFAE+z7fDSXR
oSolhRgAsIpRMxs4qXz1gEZeqQAT81uLA4Ar5pGo1Q+Ol/4w83Qm4SXkw+jZCTD3BP3H2JH66Hah
5e1qGLzEFCWw9FJCEHaf21TSsMyM4DTf/nBl2aGn0dDuOe3uIiy6vT/IP0az6HMoeXhXyr4sfvqZ
9yU17nXo94Ru3ioLbFhWpxBOVHOdDDxJO0+NZBDoSpG93MnBlzseS89Lo2k9trzWp3w51ZINnx7E
ZVbih9EV9WZcsn1WY2xBbEHryY1XFaQayY4OC9QjuIuF6W4p8HcPbeDwVqzTXTY7ZiJqO0hkWAX3
mel5m5ye2gatgkW+0yHezK9yCPWDVggEmg9YWYQ3NhSiEmNMoanVl0j2et+nIWnTtRencHA/aqfL
L0DInoPOIfNejs+USr8a3j/m7Mgrr6tC9uSmTZIkt+70hJuCMkhhTIJ1I2Lt3q09MPG//jYX5/9/
Jclf9/X8H1y0Y/muw31HHuEjM6AC9r+7oeQ5/+c9h/9+NUngWv/5I/x9UQm3lXGdHKue67gm5Bfn
3y8q8f/hBrYN/dF0ItO/fdKm/fuiHZ9bBOlSm2boc32Wx4Up/3ZPice1TNzLEzmwZV3LtP5L9+x4
Ljee/E/XlFi2C9Ei8qn18mVw/Qn//l8u2mH9DujWFYBTMyir1FLLGMrak5kRtwidQDN/ZjR/atW9
dU5IOgZR/UmHZJ6A9AOi8jFwzcr9sl3JNQsDYSGbdOFBU65LQKJDzfeNiZJ0Wn6R4r2ONhTA1Nml
EZn+xsUzY4IGcsN5fIpyZ0qymckyFcO9KupfIcETJywfsy54iXBi9wZF9Y09zU/+XCw7BM70iope
J6BY/pguw4qwso1heM/NPHYf60yiluA3zNO1WlhxXfMsMseNTfoQz2l26+e5lBn6ldtWidq5VZR/
ilyu+9G0w3iyy+fRnu132ZvuJuiJnTULyJksKDrSy1RYIoeIsodgHEnNJUQDgBBquMZdlGtijhE7
R7Ti8M6BbnZBL6JjkFq/KMoenR4xtTZIJkQmLW9yMip2yNweqYpcrHZ96IVl7HSBo8chvlLdajiV
+urTmRo+gK0xKqBfZHMYXBpq5ZtiBglLaIPKnCh+jgUDpGyMz64QB2Kf31YtL1ZX/27Iw0OTSCsw
OwbpJqc2yLQi7TuojRuVC2Qjv/M2jQ250rEAL44lXFDt1ofaY9vPmkxiknl89GLVBz+wftpVR2El
FTvhRQQUy+hJ3fDigS6vbdidefR8dEr9mNLyO/PHZuN49l3qMYjUzlOxDJ8OPRhUvF4fdD3JWMIj
4AKU28UUbZM9ZkC+f6Ln+hs769E4cH9BRIKSz9rxgxH9XAfit2gjImRri3o6ocB744uc6o9hLVUM
oo4Apr0i5Jo5p277ag4jUALCxsDQhu8p7GEpkMq61fJjwBuUmwswtC61Hd/CubKy18jtv8qCSFIB
dslM43KQxEJELpi9c8qBafNp2zBjh5yka1sP1OjIQZAgvh9ccZ8N/XRIIfttMxtrLVOoJMFgXNuW
Ubm2AqBsIVZZSB6vGOoiucmv+8LlboeBRPjRR/GPOxX8anT2u5Z1mHB1gxfDORiv9O/adzvNuhgK
+vPKHViogUnp87DUMv12gaRtHCRBzQW/W7rAB9D2W5oEOIrm7zy19kwZAeLKes4tHzJ2veej7gwx
kO5eP+l4g98yqwfgjOduTT+gmHxwudNTWkwANzQoF+p+kG5nxFmWF4ZcNfwwIE8xutJygVfUdVmL
XO6fCYtSeDDRmcACIEj6/vokHOunSfwonTUGim94RMsD+zIJJkemNm5v8CdYderNJzuJDjSYiUb5
g/TcgJhno+5X61cEaZqydjTFowbUMhphurUk9UHPIWkBuOB37aTdKXcWn52xlvHcN2Mi8P833EVw
B5WiOfRp0RxHpd44AfECI6+76z3l7xpjcu/7kaCiN/R/HI8yjHI1rZSwM2JTp/ed25P0ytxEWf5X
YXjRznUIITp9XyBjU1jziv6HS8lzU1SSCNHi5kfTHCVApLSPm2ihA5MSj0rJVGDSNPfCJ8o8msZ4
nEIitjOe3pbZH4qQqc6ZCh+tHNvAnQC29zNTQSWiz34W75PjEJt3bAkoMn0xpvFXXiNH+G2dn9nw
BaXx4mss1fu6ut9y1S8Wly5FtS2PVW16lwq/1uyZOIeOKlGuCDEyBUIsK58HJd/8mZDaPBlPtuM/
WzCmYNEzzrt+RFxe9Z83Tja3Ok2nCuqK5eqD40b0Qfzyp98Hn4oIzbYdqiLGCpgTj4uwuFFtWshr
8AvjdUyqXkXXQZSk3dPcvhtY68kX+gczbD4lJl1HfKXnuJ9LyhmcewG3MtUHeDD7QOTtNsv8GgcG
ByDSzXtvNt9mHr3PoT89dquL/2eJ6rrWXppQk0Y0zggKj7kJS8p5A/wRAkqKiutIFwsX3kq30roJ
emU0kCfzJiD7dKzY6r7wFxagUHm7L3pv/NOB8NkuNtuwsfRP1OiDM3vheES3WuE6eta+xAY54LcS
lARBeCLiA0qDYfsg8nG6NrIJqHQXE/2EorqfUorvqsIvs3PvQ1rG/FEYmE0MFMEt+42IUoblCdrZ
PVSyO13RuyyV+p7nMGPgp+roOOTowJHpnfK88Uo42ESTnQT3cChvB8fIfCsaFe1qr2h/EqJstoom
8V3GXQmgVzGe4TO7xD5quPvYlv5WRN30MN1AjABr3bi1CnMrfDc9MMm/Fdxaw/+X+L9v5rdgKFax
H5axIYkNrYuAXm2McivoVuzxtNyXNeTUrnT6A8CVu+8Fr3tX5H9EUf+uK5Yx32CNSaPx2TcaoJCk
hLdRY6BzTLI4pdyMgNvsqRiwOYV1lt54JHXPFx798l1/fGlagPajnzcn2ir9nd1F9BAKgF5RGMid
Qll+KBwep1yixvHiqHaHYMMBPPQfkJR/8k77E7jpGRz7zhTT77Qflo0FIA8f/Ycpxb0aqosBc6zz
BiJXIK7AZAYQt+HkkVi1ivGMpPvcOX6Sph3p0eIqhuFjnXqB1xRyLYVoyHI3RBprrAPwamwUbUc0
dZzgC3AXySGyrR9lJ2n9AAtKhCBkEGW0Dl1D57vQnilbcRHiHvE6vAQMX7Bh5N4e2VZL2sxHnvkp
Znrxbg+i2gNNgOOTAj2qncHatEu2xP+3loX/Ry4d/I9Xado+MBPb9HkaMOmbTOH/6zsI/3v2Kf/b
9RPd61+vLmTI/88f5J9DPqO8iZLKXX+h6fphwCw//b5dp8ktuD6vfDv0LT6t9a9DvvsPx2aOj1g6
QtYAn9n736Z85x8enwzmF4B817fD6L9yG6Hj89n/w5Tv+47juI4XuqEdubd//y9T/kqNBu6SZe6K
1cLYojfDUND+LLuMdnY0OZdKOgh8QUGVpA62hl0defLfBRGnc0kea0dixd90lid4sbX7fPDWR0Jk
h4jbMIhRQRHKnEnv7IUUaEjn9VWvhBELZyDGlMHmwxHAFgj7AjKZ9acZcJ08Ha1/KqdVP0yDfkQa
qvPir+be0Vb/ki9cwTWrXG0MuYa7MqXG0wIDT3qL4HPKUPOgs7LHpbJ3/C82hYizyXosu8nDCfGK
jTT5HBR2y4Mg6orRyvUTth+Nuwz2NDD0VR8bTf6/MblqhEvUeApFy53B5aHoNtYHRZKShFbGtVCR
4e3GkouLcm8JSFvUpEyK5RDO3C7mdyHPXLaXq2MVd6FVIHd1eBGqJu63+o65wQmitNVxHwgwGpth
S1FG42WUtGWKXy1mTixjuLWNhdHvbAn3ktdEFa+ew7cVWLc9S70NdvtHjigD+lYs0FaHTkneAvBE
pLaWuA1qqbxdreQyXJYQ2nK/zO5kK6t9uIpgu7hjswtvzdXecF2S6MUnhBcY4C5NwrYrqNAKeyQT
ps0rlxHQohMan9QgGuSB626VKg/1CiqhjcYw5sK/b5spgm4GJP05dQ5Gb1yNIb/pjERzuKEOqHMF
OKIK08fVH0+RI+pN5DXfHtccodunb2ZXudtgFfdcBqFju7r9qNL5UwiLBk42QLduGX5K2r58i9fZ
wNSW9B5pEaYQtJd8SAJBlmA2HBoURlm8AMRDKnF+NjWHflMg++aZOyY5YRou2YAwN4xtvldqXLlF
jL4HxC3oyPSKWmpCqW/9GDLvGJWejfA5kUjp7At17wpkQTZDOcZkKFgYd9EC5ruM2h+ZZd/Vun5o
5ujQzvIbf27vUQ/cYErnWzsnTtGG7U9JkYMbHLidoYF32kVpfmfbjUeC3/vVWP0KeY63xtqxj2Ch
hKiI7so6NA7UxtBmGx+gRRkwPfkF+rZMyz+m5DINP/haasLKUbuaSc6lNejb2bPT6jsJp2abD8Z+
8vIithqbcF/3rvtpN7TkYHFus1lB0E9pQZOhAS1NmhFlOX9KMx7Ygwr8w0qQlaLfdLSNHAWtc59J
077S5P8RSvfRMpmBUu9/cHdeu7Fj6RV+Fb8ADza5uRkMYwBXTpJKoVSSbghF5pz59P44Mz2ennEa
wBeG7/r06VaoYu39h7W+xSBZ6ozrJXmNi2oQL5Ex+jD4wnw7p2oti0iPqCFyCG7InzNPt8l/cYN1
oY98MlHUrQ0JR7uu0SRLmZPENhGglxsKZFFFX01OKC5nyQ+Qlu2t38I2mvBwLBpLO9kt1s1hYqEp
NS+HiJJ/96AEUajp0QaWGWuGiAu89IZoxdrrqWlmOQCgVbfDvFQl5mfikK6DnY7jD2doY8SwW/po
3wz1tBfIkldBV4CSi+RsVgfy3Viexza3Mpd6gpHGDKNqM3gMWy1ioXIv607SyPu9l8MjMhP3daSK
2RU2GKQEicoqxG1xtqxwRx7DXRiQWWcJ9uNOMoBnRtCyyFzWDSxPjw4fsx3O1HBG2TsPk4HAVtM7
e6VLOL/8aLtcdvqqMrWnsWMFmZny0cCaGE0CAlIT4zx342TtWIxo0h4hI1wlZ5WaCu6XWTMaKPZB
70yrANHLSlfDtJIDKWA+TpSNo6Lj5MRL1NjVRpAwuwAXiI986j94mVZ9Ge48xvvLbIoBfsDsWGJq
vNaArJYdiA9HozaTxviSj6Z31lwCAlVhXM2Q/7c0+qPV+/MxKwlaaYm+MUFhEFJXiVtIK8CCeOvP
o51/tJi/wP1DuqOqDGC3Q8QzoCkt/78XMI4lub6laYEJdx3u8P+8gHl4D+vv7G+Ll7/7An8uXpxf
jm5Z5DlxMv++eLF/oYZmwWNzzmMn+OvqRf6yTWW6DjIkahdlUW/9Vr0Yv9BwWbajbAmS/B/MUiaY
+e+qF5dvznRWJ7LZ5pf/ffUiRi1gn5pwDU8i2eD07IAlCwJl/F7dhODjuDLD8gplDCEk6P7zpGpt
ZyPmXg6tCRCHCNulhqr7tu1A4KImeRxHEbChKGlCQJjuB1c81AxK2bnkHrJFb54GNhhXUx3BI4oL
sOEjHS0sqkS/VxlBotwp2P98MkmwWUx6fOS9cw9cAM6BREX/hE3a2hDbW6FuKvsXZlUULqXpHPEb
zzljOP6NSX8Zhio7sj56a8soeKh1Yv+M3P3IOQa2UWtWu8RiYJZQCBwmyerJU8m17q1LFJtPQqab
bBp6vOBXDN/kRZvNuy/MD7YuF9VC7Xc7dA4aHVk9oAeeWOstCqnfmm1zKzVQ71WenbO0uzUthhte
65w1uz8ymj0PdvQAOO/VUCmAHc95nXKgLjKtWnrh/FJnYUJT1aTLtGouZORyRpX6I6FOTIa0QRzH
op8o1sS9Xo8nq4ufexm760kC+DBiVBmCN4DchgqTvxUcANvcIpxlF4OvHskTMrIJaWDZ+GtTlCEL
y/RO2GhdqwzLVpcPOw2IcOZqJsqRsgBNXR2wXvrAFzzconb6oFf4EwdZ/6SjNnImcSy2rXrAP8hA
qmhXyfRJj7pRsFGjWoptUyIg0JT6UjDDi0xdW0HSoWeEB7KftpEK+lWEyoszGcTQSN0wZxPCl2On
79natRzHt8zQTNAUDH1lHHkH1nv1ynIatlRFcdGF/ZDbUQOAtGc7rfTZoCBW+ZATWOC8NFojV2E7
HLIs+ZB1x4rRKb6CWNs3Wnurjf1XoYx5GJMvjWhGt9jOWut1KmaEjV49v6iRv7SzsjsqOCXYN5gO
MPpfFkEBQaUb3mt2iATRhQv2q3KlhOghXoJ7JpL8lFKV7iRJORBaInuvGt/ckwywF1n0GCkimjDi
8mqWrUTkq3dwbkvsRZL7pc46eHXOuXXUYwxDI3Ys9CBoGxYZsR1sluujChE4ZVMQbaxwuLpjc19E
I1Nnd3IuqD2uLCvJUouyB6NiuIebgfAMYNdUA9g0y76xlwS+8lBItAN2Wz5rsT9bWIHl5yibEDLm
N3GCNKiSCtFghy68+UEtd1+lyTMrGX9dVQP/p2XxBkbf4LpvXHMEojamsJqr9BJb2b4h/Zks63vX
lHxKwAIKp39OW+8aFv0e6cfBQGrLrE4yS/UV+n2XaDfhmWco5vvM5gQYg5jUFiR8eAm4YBPvTN6f
t5Asv9GqeT8RRNZFaPuEHvIedjFyKl1H6ZJZP8MAhoeAt6cwR/5aBpKKyw/NhT8QV+giMVuovPDW
dhz/CIfPc9FlVPqCyYvWWAs7SfnUNE9ws9/yqvi2UJmu/LJmHcFQcDl2/gfZsea6LYMbJd3ZEoW0
mKgNukD7ZOooNxoNqwUSop8IzVSOBLKpu+HQjgYUGITJK0sf0C505qbKgmdIDQQ2SvKfoSVQNzom
FImuNJnN8qY5hvlsK2LlMIu/d1L/se3Q2mAVbQHVZ/3ener2NhpEy+qE7MpqJJjRvQoClJalhio4
nbJV2iPTIs7rJrb7Q+5NN20oQSApUA3UuHAhJuw2g56Q+2gTyI0ago8A9mXWAlinxxWkdXjFaUsA
qW1fohRpDcLxjzGMvwyzvbTW7Amz0OZVWf48OtY5yephE4HR6q3unFt8TlrOVA8PmzmlBG6IgZkk
bPvO9Y6M1278Jg/XVuqgF3KZvMe3Udb9ZFF558SwBV1zWMU+zA2mhzopUXS/WpbvOnOODOhTDOh2
jGqRIJOGmLMlZEUYRq38It+TZdDMLR/APTOCpQJIEV0pdg2FNS5V2PKzOJq5ihQXk2kybONYIoDI
DOpjozdPMBqQOcz2VM0xX3y9npXygbar0qhfB36IOkEjh0oMEKqyvsI70ld8ciPmT452NHBANTNP
CkTQKdXMTae336BVmVjlZOeqig6lHsxnjNZvaaR+RkJbE2t8DfQJc7Ydvtdu8dbCw3SHlhxa7752
8h+RD88DmXlIcKyjZjoHlXNYdVZ3hBaWLjEDLxUiTRME/Ma1ZqlOj8mugf0MjHoZQL5fgUwXS14c
EpoCN5916imlsI4IKHstXOelyodXVl3DVhjuQI/LPMEjgJfY7p6XC/RwH03Jeuq89EagEyJUkVwF
W2flA37qhxAhlBs8aGaDOSfGVI4H+9RpTDssBOsQktgf6TzDpjs8NgamsdwzjjEoIjQ7yrsHx6uW
yEtulW6gz2RHuJOqZV0RhsVKL3MOvezNLMkrLt1k1+cF6L5pXhxArCshuNG133lluSngIxGliHWI
NhVRtItvLbw2qCkWHpm+1ADv4ZT9dKbzGiX1kVTNe/YUHz55tGnfoYIb4DQlnjo7cfTkFyb8mwnf
VumTUAxM9JBnYqPlUNe9VGirZMbOpeQ+ETOyIuP3SGY0Wo4YlpLxjPbeRw+BIKlI5MGgImeOjjNB
d6Kbqii/Bh1gQ152xromVgmhpQe7Q0u/0JdcO716S3EwLFl2n8KaBtYakXe6nf3QeLYkwQiTbmn2
DwQIkRQuo6WyBwAKJCY+FWm3tfBUL/LUX3sjeK++xS/n2gxpTE66wHAjTGLyQGtwZ0h1H+kK8gaA
JtG6W2MIUz5onMe1EltEqaQBSSTThoWPOyN8o5HHJsd13ILppqPUn+uI7pv0HrxGZGzOM69u4Yjg
2WvB06Yp/m6tfQlc019PBvGbKPG/IDfOlJvxp2lwYphpFKEn7B8H3brL0uTOHEAwY359baPhIUy6
2zYPwH21r+wi6oXRVNoaObBYikH7zKJ6z9gJuR3+uCwyimcrjHOkpSREEKy6CoQNTYlBEyu4HHOd
KCiDXP/CYiha9lgV6HAz9yYmHZPyxrpvnCG6IhmLt6yfstMEXw/EgHWxqDxWopCfeGm2k613DO/S
+TgKcPNQBZXCAkJN7cIg2/piXM1MCt0MHxPXWYU64tUBdvha2BX5wPW2iSFwKke/STOHLGpN3Hew
2rft4LO/9+14KUNyzxrWiaqlCogynleX/9IPmckZFV14COEEs/kSmex1zJiLtZO49mXfboyueai7
8THUum3FfGGlUugNC8/SUNjHaQN1c3S2aB8vXqGTUwsiuU7JtiajXPuxkvQTF1GCfa29T01ScTy7
ZZ9ZukjTUFCWVvlgKmylZlyew6DZpA7GYQPw1rHVSYsSwHAaWf0QL/+ky+xVRDzyLTk42ClQs+FY
1I2OFJLAMxbS9mAPlrxSRsLoq3js2TGcYjdFxO9g++nVKYibZ2OmGPg5CH+kEaIdTmERoK9S+9wy
5FyHb0AoFYu6Zuqjp3A1/Ms4gMYyondXjtduEO+IES5S1x8yn8GeRe4kHi8icWMbg0P5iHKD+JYx
+xzYKi/9AP+i7ifsYGR0h/UVjM88WUDreVsP1c0YsZ2C6/tRE9m3dFvjJ2wm59Gq4nxtQqc+Nb2L
Wbzqufd8cTVSWSyC1rnnPCB7VHQAHXoolI0cRgiSAPVlRjSahdRymZKQxd4yuWMzwke6BLXCxFA/
gCARoB26iskkkzbe7ePgwokLq46q2NbIqY2fiVvCBzuYu44ZCHGczcTEaNqimoHs3IyvCN4vQ2G6
JCkRixHhNEP2jJODacOMWR9PEMwybLqS5kW+9cBoNwneLuaGzYn97h6/+jHv0+/BR0gRQ2FfWoTt
McyusiV5facmi95bZZ0ns71CRsdtMYGpJ7iGzK+INGjECt6SFMtwaUtox7ZtfxbYTLnS5q8SmegA
pe4uS46zW6SP6Rlmf74Hoo0vGTPFXopEX8qmPjWSYhaXTbykXF5noSWWAeMzcGR24N3DX+u3HkOv
RZZZE+Dx7NXtUpIBJH5xbWr6m9lLaIaFiRYCxRjrb3fXEDO7aO24WEpZVVyoGM0WPZbCiwq1V8fX
5dpSabQtIc+A5PIY9IxN9FqUZjk/a8l2LG0XGPh0D8z3W2d1yYJ+PCax9hToXHZjG+Cp7+RuAJm6
CAb7q0jwJoQjNDAC+saFZsiXycGeRrQtUz0LWaoEtosqG2IDeV3kL1jMcRPEwoTV6WerIL7UiWhK
8HTJWWz7rqeBRLUJcrHaa5rGSz/ADMptZCixKR+c2aCruvZLmTWRzP3JGVigGyDHySUczODGBkVK
3PsBJBejvRZCkh0yIzaHHmkrzvx15LnBzmICd/Yt2138b02RPod//swLQFF+0PzhJvxk0pv/NP/y
u+3YH37/x/pPf/a/89V78/67P6z/KGS7b7+r8eG7bpPmD//CN/jzf/k//ct/+pNg7b+XwzFhYl/E
wIKZEPOmeeLyn8+a/hXhyztNc/X7cdN/8DX+PG4ymRzRcClTKMNmKeX8ZVdm/qJKs5QyFX/LP7n/
rogzfrHHRaFmmkp3xaxj+23apP9yDYVaWBoSNxtLtn9kV0an+zfTJn5u2+Unc1HeMQ6bv9Nf78pa
UcVB1ob5piz9UVsSvVLuqtqt8VGmkHeacI7XTpvdaJOUROAzcgjXhbzXqHHTpyIkT6gccTR47gLH
AZ1T4OBpammipxusiT6+Rm/F2OLkRPZPO0I0KiyiVavU4bCZnAhJnDExjEi9e3zz2BNy4zI17aHX
4guegwcRO0ejSB78UR1VCzMLJzbe2AHwBTzI5hBjbdybY6QYgynxgp571qK5L33ZPGoDuJIx154H
UYybOJipom5IO9n7xCPmYThfhncEhj2QlIaEurSPpZY/1eQibfss3PhV8tAH5SmKYu+ACyLYsdes
5yv8jCPLXqINz/a55iCeTs1Ho+h/CM2o9yZ172ibZ2kVCfK/AShBNydjD0aJubW8zTSKhsThUHWB
9RMPRC1u6PqPmi1LU9MEBCECNnQD+NeIweeELby0PlO9zsxewiJy9745fCZRfwHR9hzlw5XFB4GT
NWriyDAhcxLZEqAeXLWd9o27Fw1Uh9WRp/DsDPZbUzinvPYf+8Z7iVuWSRhWVv5UcN9n31MZQzoq
QW4ic1sYpXgEOvMW8BxzEHu3tQahTBu8H9fmVB7b+ljb/ZlykZQzOuMVFs2jI7hDuHD8FfkZsNxh
hCzpH+CdufqlmnEDbkqRUjAU4r6yXjhX4EW50euI62cdNZxnWWregKYt1/nUAQyyHJzX8g7E2tWp
Ef5onvPQaG7L7kQ8MZh9FHXOhJA95p48NlYqqPL2nmjHjRfW5gmKaXAPp99lnkJylXDc/lbTuC5M
ssWXkZ9rt7jMtVuthtlF1U9rD99hmZEYPoNT6ajYAdwSUn+Gtm7z7yXG+MgfZvIedo2au7UEGbaw
3P4BYRaLw2ZiJKFYF4PY+KaHGVj1SNCEKpxQ8htoNJVQywI1ydKshk85q20QG+2wW9L9JyTBkjaX
sK7p7gWofphNdXYOXCY/Ihivcg4KUHb8lLc6UZtNcG2VaPdlI4OjF3eY6p1p12dyR0I4YiDntlJ8
/aiA9h9mCbnAlntH8/reMQKETcjNzD3IxtqJ132ihacp91hrwS8m+FH8QMM8hm14qXH4LJMwxfYu
IbBGRvZIynC9xvpq8qDgmYkiK4DEJkaESyH5VbaO3jAm/BZcyHHk3fT4XSn1xz3iwXsfytUyccOX
MknSXRVIbrpqSHYB+erHCRLz3i6h2I7jA6JagpNA5y2YeUmmRtW71P0bssdydHOQhz0U9LPEzNzm
EaKioksvYQKTVKRXiupr4wblKiqDrUzSboku6sQm/ojlD2oR8xMck85z76Tt2nW4q2VQv9s+v6Hl
SQnhRYDON4j2zs71EIKwttJZnXaoPHrCtn81UPWZPlCpxMRj4Em+P2w/EHSxjg9OYT4VaAenZsnT
BM0UjxlRfesQE9wK0/jZVwBUfTiea/xv4cIZIH81VU6eTZy9MC39tpX2gRoKj1fsErCbwcfktdWq
+BPz68lqbW8pAQksmrQ9hqNnLRoechLeWCq21vAuVNSugKYy0i3tdSiAQNe2O6HHRd9c++TPKciu
c+RXtPViJQFV9QSjgIZE9PsiVPHATl8uaWQ+EwvCajOVtOxcBGuzl+6OZ2YPWZctWUjN2xs4oIY8
3deZqjbKoCpXAtpGNX6WFVKCVnaQvY09dk+44bzQ7F2Tj1GAzcljMCO5U2FKh09fBM62tAjUSmYG
KLG7wLjnIsg28MHHF82xjGVfyC/bjWocdh7jdyN/8yzzbQzzUxlk/SpUzkvfFz+tsp87NI2bIMkf
gzJ4aGVw59Ytbj4XeknVdTNp9Cmc8JG20gRGjzOSGgQyWRH6DKDgQiKpli9tU3qHGPWGEcl113Ew
13r3SWH84MQgB6UFu7KkzFzxeei2GLy+ncGZtsRGo/+Yd7nUsJe8Z0fiZOoZNPV1BJqxzgLiDZSB
ok+D2bYcTOfLzoaLbbpPXcCK0ejBJVWuIF8hHUssu2S/wdO95sK30aTSH9bd18C5y+fNuA06jTGi
mLVr7jE3FeCwMn5JUSVaOWOcrkCsG+v+MUq79k5CmPOr8hkftnjJKvM9jxyMLwlmVdNYS+W+WOG0
Lehk2CI7xQa/d7xkSUKHw5KIpJ7kOYcWEpdjc6obi8bVkxzW3BBuEz3TYWGMj8EFFjB7CWi+a4U8
oKQLTm2AohXzAOuJiazGQnN4hesNOtidb5rt3q7Ne7tyvvBZsXoNqkPRx+d+1LYq1Y8imc5wQiCR
te0uKOwb5UHHdAhSNYryzJz/dsonkumNvdt2txOeMzYAsGMHpDf3UGa8dVQR//e/VRn/rgT+P1Pz
6q5p68LVbZ1iUufG+y9r3qwFUfI3Fe9/8BX+VPE6xi90XNCglWvRYljOXypeR/81OzCkLizLQZc1
m0N+84DIX/hQUKzhBHFcSjX+p99K3j8Ww+xVFeWpritD/iMlL5X335S8/OCuZIPrQsR0sfDOC9i/
kodFsJq1pM7TrVU1xZOR9MFaYJleJb7RXLGAR0cBwXkRkDS89kwtWXm99u0Y5RsxMISXBCh9Ascd
jkkr7gpsjAx5bHA0ne+uUtG+uJgEl35jA0whlpARdTkua0Bx+4r5IcfHnUvzu3St/IWbpCUJ0wX4
6DEy5iPg/AR98lmSfdAZ3WvlTPcsUOjuHDo5OwHiWE/oc3SHhZet1IczInYehhsM4TncDJf7YUoA
ZHEOLj0jjvccSXJX4Z2/tVArQElwGKwMOCeFVZBa0dhEU6jwpYFMuSjz8gGTswNPGgS3b5IWY9to
ozv0LEUlm4XqC1rdMSE6r9TunFZuwXVyt8OS6LP0yTIZ71SMwk2vvp264a2II6A5xnhtWn0VdfaX
roGWR+eB2qZkSCai/RgVG9KpdqrFXkLKtxlNhzzWPkD971DTX9zKvKnc/pWNY7YOo/Kr6TUU8D1d
Q5ncNbqsHvjDIU8Qb7BMY0xQJE+9xgATF0SxKuxhWAqTZJ7IiG+FRXCLB4p66zT5NhVUQ9wAzTKe
ENRPwVwGmYVPICJ85zDTs50/mD3zZIzMhWuwv9UehxIvZ21R0dAz4T6xp9fcUi/u5B0xavbAJUR3
N8XIicFEFsek8tF4TCdb9kShRIzkq5vBowrwUY4tS2lrKNHiw2Tg3ENij8F43t6hjxNrM+hPUaPf
1PA07IAYOzcu4r1hkcaiYdw4ixDUCZ2de2006jDogTdh0ALXoyRdu2bsnESfE8doiWttUnPGYbyC
kP1OUjUiMC/5GgrxgXRnvuTm9UvvO1sFo1VW8LIiYTSboUHyTWiGtQKm+Fy4xMky2BCr1DB+igHu
h1f4W63S6exc69DK5kWzQYyVFbdFVHekkIVJ8uQRElrwFiysiUSJmt8xb6r6aHRhe9MIE6IYVRJi
8wQZNXHhvh6+VZV+Hyb9sPPYP20tKxkQGhFWWgXtdLCScdomwr3zsvpcKBqjqrGg2bT6i8UKacXe
jekoZ3yYVcWzocxd5s8JGIn33ejDQW/NGz2urzLEpxA7aPgIJUU11RTYsmL3rILO2fmhfHPBZM2B
ONsomB4zDSi6691GynxUiDaYjVE1Whi8ZxE726RMVpvA1s+5TDwGv0TAFkb7LmR1tkOkPKVB0iuG
JqDr+owgArEbpsYJ1SgjxbAjqFB1j25a4BNOeHbA1hPgqZXHVKXexstacPdWv2fDiCN2CM+pSWMR
OhhRcPh9EvQst543wIAue/LJyImTtnO17YmneiiOPoO8DVHsyxzl6j7pgYxr8mJELM4TFyLmWNd3
boQSm0HEe5HkwU1KUYwrth1PtSpvnEi7mmlOnGMrHga3+YZRAirVBWLjxfFLkTJGy73SYn8YXrX5
hMG1gN6pclr4u8guCVOgB5TLqq6wfePF0HEfT9La2dN9NSLFkIgOUmIX0471bqAYh06Nrq8xCD1a
SUY2svOkPIkbv9EebJx2NCp8c12D59xT9KZ5BUkBZ7U2uesiAzWbY7PFOx9jAUqIdpLDt0HmoSHG
n54N5NqujUOk+Px0nQHy0jVWrA8vLbsM2rjw1R+TGwEFhQQI3mpfgTOvi+/IR3/RA1vJCPLb6FV3
sUYtOga1VGuqUEJPU4h5jvK/dXbcK+agqET8jLJOYd1f1nlXbu2SdbjM+LxxR8XoNo35XWn4+HqC
NQdeIoc5MqwSthyxfwxwMm1Kz5poZSN6A53fYNGIVIL5SNRS9waHM5yLKGdXhBLxofXZoDFB/k6d
igDe8dhh6Nun8+sufJeN0VAL1qIjFGTPvYuc6mFEzlH5kb6mF5sWGpxOz8prtnUuuYJZd0dcuL2w
enI2nAIRvgFXYeWHUbHm/ipXo4Fh3GMoHcsK6lidhLynJk3BEAMFKd4khm3Z2nwEVb7ui2Zgza/f
y2l6UoP9QV2rjhhkQKMHOVz7vG+WZptxDiFcOkKFHNdwlpmEsxBb2u1UHMKR1jKOBMk1xIth7+ZZ
Lzp0skOo3qsJGQFmf1b8Rv0VJvQ/DsZ94LeTuUFuN657EOKLXkx7p8cqgCEd+WqCOpRNOE5ARpKQ
u8N156h8JVOkxoUB1a8b92OZGksxtc+8SDt4nD1QRNSeNVRy6NboOBpfMGyfjZJtbn9n5oRcs/Ch
QvJ1pw5zvQzrgzHEwL7NFkguwUfsQssDkUekInZMySoXbGpRjkzbhhAcTY0uVLdZMWh88LQCVSRZ
Nxhe9BEF+igOhe2vgT69TFlJu9tYOvADr+fBBz0vux8VNDB3FR8d884bhqMe+1c7Dm6SoDwkXf05
MgGanPC1jlndN2Ly9yVjQIjQBqJcoyR0IiyrK4CML43KaEGAWQ0zyuuODOw+G9xeS8hS/ZYMqfFQ
jrHcFQ2PyGgY0TEiQm+Jy5LNEKrslVkHt4VFO4aGNCFfnHmF0miymUiIBTX7i/CJLm0bc5+1XJD2
LYtXYkvs6r4BFczkLJiJ81G4ENJ5xrf65GfpVW8KUPpAS7f4c79ziUhznBic557N46kp4oZJUFnI
DObHVMHsL4Xf7+LSYjdJPIrhG3c+aBoX9j/AKLi4nqbeikbtfddjwVaLYxmDLCjSLZOBj65lGzm0
+muXkhNcGVuIPs9DlH71JNgFPGMLs0ifSmIlF5FksZZHc+vde19Wk73hatuRcvfYsQpOrW7bIhTg
zGe/IivtyA/wTrjCvaraHzOOvty2PnVCvJYOAicL8mKhgZZLCUvReWRAKx7S2Rqr+lPl+ne4lW71
EU0zIbmlJW8HZ9hh8YEnEpx0pBtDZ2PuH58rq0Utw0RKWmQoQKtdo9l64sm6KAT28wgEPZrzqdUD
sFELcVGg38DxeOQ52NpjvcoEHRSd7OAij8usGA0NI0utdDYY57C3Ec1Ull9TDiqmMPjn+rGeMZtG
vmHmjPhMbOq+3mukUIDnZSnEEoFEFIzOHd7roDZ+soGjT6NtWKqIw8QlFLiLnvRev2DGQz2YkzIC
ln+bK7M79jWHGCKboxfYW83xh3uMlFSnZrhJXQKd/p/3dVTotsI0z27A1vHo/Jd9XQ05P3vH/vP7
ZYb+91/kL9pZw7ZZSaCBncEBOm3jn40/Nu5+ukmbDQo2fxSy/97aqV9C2LbBHNZC26nPf/Vba2f+
MjAFOWxehGVLfup/pLUz/9i65cno59n+C/PR7FgSc++JEtcw2Lrw4/11a5fRuUwx85pNE5nVJtXi
YpUgql8OEXC5zIkfWLhy+Wbx/RBB6yWj6K0ZENG3Wv2UduQe9UgqD4nNVFNnWHHLXf2VTNFPLbBh
qPJSN7LFlFHdoZGEeOH5mz9CXxzprfXmmaEH+vJ4BKMMl/Sj6hgKam1Sn5nOEnzQa94qxHi9psVM
2dMjESUb0Dhh3ou3UM8YjRFJuqCPY8BmSay3xFcy+fDzuwZQ0krkJjnAbNEfKc/HS2/UKBQr8YYo
ddi7yoJHV7LwaOPaOrW1+SJcppZJSwpCxo8vAG6SxIYQdej1Hpjn+ICXOSUbvp3W5AJDYBkxng8F
dmJad3jrhX8zoAlbBML1D0FChJyXIwptDZUw/FTR1qb/WSRtZW2rIn1tS7u4J0DBxZxSweynC3K2
WaG9WiNQP8ueyKZNfnKLKNoBF8qmg6hzJiG53MZI5RfQOScyYLJ7GUHKjox5o2P69TaytUsAM2/p
CLe/qzIH/hW86M5xnsuS82iIB7TFIO0ORoL9YCgdNlREM3U2AMTAKrJ1oFB4mB7JVvgCrrkeP7TD
8Khlxb200r0FOXDRqLrA6a0rFshE2folPAhtyirqsZnFokgC82Q5rsrSmdZGNE/gcjTBXe1YuzhF
6oOI/z7otX5fZixK/M4wUVRBf2lDNAlV6AS7MHfJTijMPU9AtoFCIbd8mI4irT8qAO+oS1OkWJb6
yCPM5V6Er6eqITl5wgDITEvaOD3OE5QOrAC4tdWA/VzPD7EX470Z4Fd27PBZ0H9YafBVppACRZOb
q6AS/jaW7o9m+eSjQwWUguSprixWWSu2fem/qgnJnNEovFoY/+2pvk0nbW+qGI6h4d0xA7YXY+1h
s8CYhM7G1cg38Au21kFwBKNgAp4i+bht9sBy73VT/0bApi/NkuSwgMQIkcvtoHgG0vw9Q9GykhPN
EQm29McX1t/IX53xpBGoIoYoX8UOEorA8EE3+f4jrqQX3aO0NvgmiE6bD1b/aKvC5La0GWYaOKoW
PLR0RANbe9Q6RFjKz9wDAWe1iFPtbedWFxNyYGlFV36X274udmbXecTGFlQDmd3sU5VfoAFjHbEG
HfCCSlboOoXHQFZLBDsBP32JMnVWmf0DbYCtfuI/AMEHud2QcOQ4w+2UNHdlM68XQ52fz9EOTZ+S
DSUA27qh/ckNtrenZK9yY9OA6TEztVVa9oXQ8kXzzOLYsohCUBXJPedDuwvrFNUveuIlVgXtEAg2
Q74OaQ9L0E+W+Sfymz550wkVd3O5SRvtMxySD9AkP5nnxZuoHM6m1E5FCJip4nEqTcKxmgFEQqUV
bGwwwSwhvHaPWWAivEt43K28rRaYW1wSS8lCwLBjsLuxxRbXFDWQLNWGgOVbIxH9xs6Kb6OUx6Kq
3qJRp41jQLsnTtJGzt0Fm0Ix481gHyzzBLNZPWnvxti8pClGQPJDKYCwU67hbn2hzmR77MvnvASo
EsyFXB4z8e8xQUk+VEjQQ04JibS66Bpc4k3wnQKg2uI/uCgiX0ASVa9t3stdOdjJGsVZRzqjfYVd
QM9VWxgbxje4+y06X22r1dkOZzcl5WQeSrpUzy3hiPstuc3TRQtXqgZoGjR3RUE1F2TOOSyDS6FJ
c1n12MctiFJbyqBHCz8h2j+X3s/KYmp/ImOGPrnr9YrQBkVUZ4DPGxEnAdx2Z8uN05R3GX9BFFz6
YUxYMaYZktVN6LXHCc8mGv4H6tD0CU0rw/oqv7M5wAoJLMry8vecaNEF6qs3F5XKvm17e2tFioGB
UTxYBFDxTcWr6scLBeknm3PE7dknuV03bcQQcmzBddIRrMtcPMdz2prthbvM1L6xPob7f+PuPHYk
V9Is/SqDXg8LNCojF71xLcI9lIfcEJGRmRRGrYzk08/Hqq6eey8aBTQwi0HvSiAzPMMpfvvPOd9R
qf6yVMePK7GmTnXVHMrCkTCxTWj4tENN8FZjH1OQj5ni0HfJNkiSH/hXFCqnD3GdMgVauvKHOMRA
FtPke4Dh1R8iZd6Y5T8WFddJ3AOc+5NPvwx9vRBj2p8dryZOSFyco208m/GIab6A5dAJWvayecDg
bZU8U8sfQO6yU1937YboCBbZiauEM7rJa64jPEuoZw0qIIBhZzX7eIICZyhWUoOoPeJa6KlpSFFR
my9CeRTREcTBjtuCoTGdans9BPAguZRezUT/6tQAJbsjc2JCoPyfPVRCtsFVKVwOUuzsGe7+1VC5
+sq+ovir+/NI+V/8Ff+hFoi/YTthVIN3giBh/yFLHvzNFaYppM2eQwR/UgssAujCYdR1THwwf/9D
/xwpBTlzE5UBLWGZVN3/llogF0niT2FyT/L3OOgRjLSkvORf1AKNaF6HQRTsaBAMX8ia/OTRgEVU
I0aNGV6LOd14dUpDqjHcY/U7hPSRUcDXHFruwgM4l3ijeLRf3FoAQ6OQXATU3laNGF+z3gfJK01a
YWjHW2UuqNdGJ/52aCpWCwP5oSLqP6WjL+XUBCs3bpO7RBjll+LSPeQ6v/Mi4a8d4kZ4LcTd6Fn3
ZrW4x5JPh6cUWLX7vl/KdgvjcQjoThuwvJqdf64r4xbBqiY1SjE2JzwyLPZlRnFcDc58bWv3qbZS
uTVT62JAZ1jPEGD5SAYRdI88sgjq76jPMYfA4uPXdgYrtLdH2nVmnexJTr2OmLtX1Cllq7ChOrIG
1AApsBmvNcydrQq8d905P5Vr3dfmfIXMEpzj3P/tV1V8tqFPeUP1NUFzpwTcfEmkepcxhuPcCqwt
5GeKZcWF1+arr6YDJQAHVSIS24p3pl91kmdq/jJiwM0y/QQycEi3qWIXx9d1oG7eZNeSPAojmNhS
4FYe2wHlh2EzLY4U2u1JGmHRcd0PRfGebcuH2g2OoC9eSRW/+PkiQoutQYW1rXyQ/e1BG38PIjS0
sjEX4pzem37K7tr7QbXaKZSaIshFtCCrmjnZaxZS7QS104wxj9LAdWpnjwkvRGsKGemYDZOMXVXh
UV+vEiZYcWfSjYqdtlmc9Peh9DZ9EW2tVm91y0cMxCMMnJvFx7N9+I65+giL6FQ12BoBlPObwu5T
4AaY1EMa9vtJwWk15kProdV4yQVz9LtZYl1g9/juROFDTMPAKosIBVihpO0hHkhRz/gtQs5dsGGl
vnSJbxymovodteGPxGkoS7JAh3ZwUGy8RI3GbL6Uwt31xeRdw94Kdo3dyF92ryIcBnLcOgWJf5dG
b1Qh+cudGZ6gHzP89QFZ9ra+hnHxYecjlAIV07knGPWwHzjfJOR/VyatZH3o6G2BN5y/xi8PlgPd
urJwtE8br6inLU5ylDzHkrsmxaXjzqRBMNucunYKTtANCFZQiFOH1WOqk8em8H5o0LArblN9qjPV
MbuQJNGVOM4AWbad9LrNkHNscFPXxZhJBKorM72DD6V36WDRgdETFW9D64t7mGxKk7TbTiQE+oh7
e0Fo3jGms3Ojc3PdOHRzLVHikil8JRDTNl3VElT34alodugFnJ+NEKRxNOTeuNTfWTcuXozQ39RN
eozz8ITHxeWWTPrdWAXfgzuY614N/s4T6pJ4DhUKShBact1L7073RkRIbRJMZpp9zdoCKLBBh6de
L0XRDOKK7iV8zsMMCTUaTO/IefC9TLHBTy4odpx/PS/ZCaEl70+UCuS8IRH9/Nuoo+OQFuHe58C7
mwcqFT0WS0eXtd92ygcAF9N0m6fswRrDYznRShAykkM0QEEU8w4SGvCM+Rkr/2czyGNu9A9hmxwj
fD4VhXFbVUxYveN3OE7Eo4AhWP3MfTp4l2REGK2UgYTk968YBzmU+glw4DS99wh3PRkdmZw4xFMT
Ihd0Puv1uvUBQJSDT3k6NjseSQDocsndVcb5xa/5srRTz0fCnnAwmY1vICo6tpnZcLbmOiHlQTRv
GwxLaVmuwBH30UOj9W5KjVUNyPhoFAEMEdiyWz/MTkI09QrcPyiBABmxNZ9J97e7Dr4s7XgTOQZD
PebzWB8HL6HuCsCxYU/122Q6ZzKdZxo8q5eoAsVWIzEB8XMeZzuvjxk0wx8gDN1VW3fdqivYRgfw
4DZO1d/GoXyeQ8/dOOb00gUTnq2KmhlaulJFvQ4hHDIgSYp+PHj+ypRGdZKlBQBvauuXsm1fVAbE
2jDKcANl/Fa63jXy9IjQElunWKnkwARPvXhGGKiRkQXuzf/0w3yEhjRhIwmZlT0ou0JV/dmzOnNL
wdOL6RjfwE01RB9Bu72ZvcI+zrCE5OIJJv/RagNWt0ZwsIja7/CHDMemZGMIuYXtuzdt7bDm6/R5
uAc5WWB3SJgcJaVENIwx5s/F8IgP1tqkhms9NAEEpNpjxygc6nmr7M1qgCyUBj0XjjsMa96mD3LE
nU5vOZ24lhn9IgyHx1Hy5rIq9dzWC5ilhb0YuqRT++DHPJlo4BT/2eyD1jzY4A5Nwn6sG2cZVhsq
Bfl9I/71Sv6iKSnnWUQbRRb/6CL6O2wTJkswjSyCxoL6UpMFleqC6kRbAbXT8bB0+UlcMaNxa22u
5nrhUkit9ZuOfYnTwFwKp4EuYlkjHJgy1VsUzMxafU1BsQtqH3F5rH/M4VDfp+gqhFVCcmem+WKx
EtjKbna3SkuiUXXpbxj3IUgk44Xyke6K327vDPlXyNmAymXeCHmZP2keGbsKW1M01fVjBQT+R+8n
5r1szDtK7hWHhiTdkCxiis47EwINNX8qW1SMaDoMQwDtzbd3leZbU2wtQG0c23F+wvH5EThL7ivn
BnFKhz3CEje37Ztl+1i7izc67rEJRSAnU3LaaxS/9kyGMiWonV61TVpTh874IHqomXKoXqAZ/o4s
aheSmYbFOTU+8zH4zDIMWLnIniXcfnMqjwkmY1VFnxAZfpGpOLXoyIeglPrO5MDUmja1m2S95uUx
CbKIBOzEg512VOI/IJLpdp7pVO9/Gibt2wGMNjYRnsEoiBgxtEwqph1lD2bGOQ6RBj26owwq4n3w
DH0oPmbktfYp8jqATWxSzmC/1VnJDdjpiTaB/g11jJppO0N150i8r0KPrjAWPuTzDI5gbX0v5QST
WOFD8KVHxMCmGMgoFG1wApUOugKa7mzMzaVOPfMD0dTbljQ93pKgCA+2jpZr34R83WJkVRmZGm4i
n34oIle8DLtjIxMGhZ6aI60i0ge97xwkcM/V6PHKoY0qOyYN+qo/4Lcg4OHhzEiymQUR9WHW2OCo
8dgfcFKebwPz0XXwmEDbiI4c8iLUJVD8spq18cDzOzmzX4s2WethPgSfd1a0wK4nRYjFYNuLx1U6
p6LGkUPbuUaMYw1WifzR0pgiA8PoTwh/CDHAWenWiFlVRiYitaGvie2LHa3t0w5/gKJvFphaDCuV
X1r6hA/FpuCGfnEYOuOdHEp90w5+gWzkcMqiE0U+qZKt3/NajtvyBhDIf6YxZifBGgMJly8zQiPJ
Gg7QbFE+FVzmFZyd4jFCF4U43UdUxlZ3LC/TXWc1sE4WgEPUMVnwLz727rAPAuAMJfWCtIoehaC8
xi8fS6RfKxz2lS4gu5qvhViwJSpmGxkOx9lu87XW2RNbzvvO856bLsjZLsZnkY6Hvm3VjumbdSGh
g61lstuKAUB7Cn+H379HXnUXMDJu5r786efGh90New3CKqA1Dv3uvrbD90b11xaTaZW6T5zYr2HK
NoYVPwZf5bzUTD7rYU4fpm7BN1rN9n/yCdmQoIRxtSNh/KuT8fNXV3z98Vj8pz/3n8dhECQASlii
OIQyAuefCotvLnQSYXNWxrzGEfyfzjn3bwL/lxVwPqfm1/b/EBax/8aRVfim5XKIXQ7D/x15RdC5
9JfDMD8IvBu6j2260uUU9md9BQKqSgAy5gRQy2hnwqpy6aXEkJW6u2im0coyH5sEulVauk+BmuyT
O6ZP1KSMu6R35NWIvPKZfHD7FLs8REkYRBdTY3J14uZ3O9OGNyenJnevXRZ/TAnJ2JHyzqwsCeBj
a58tBFvb1SYru/5Fxl68pVUNAVyPYuXw9noMAsBYbMuBr+eSpkuiDaAhut/VXNhn7IXNq+xTb2ep
7OqlM76a0PhIu9g5UVvwbVvw1LJczRuh7R8YpE6kWIJ1Niwny3oZl6fMXk8RLIW6MqvjUAfzIZQZ
TqGB/86JDC907bHZrR7nxRnl8uQ/1wRDdr2ogpdEuyWh38napSaCJyWx75PO6DIjYrBWIiUDHhS/
JoFBDpjc2ZizU1wnxT7P3DPely/sOpdydN+c2KGWhtd/VX0PIwlGO+Qj5C7VcrKLLgG5vg3JuRwx
Jwu3Dv/QRWz+xFHxQWrrva7tR6MrkEPG6bmC375yQgShRPF0HFqojs4D6xq2uJ7qXplSqfAiSLn2
42jHLvhiiPE2NahNZBJL/NtpsBbUqrJHg0ERZJPaSscwtmZGqlzPBRxbR/7ivYR/x8u/rMx+xgii
loy6sYuFaa0rp8IBkDNO68FjG2rQZCEcVg5FgdtNi6Jn2nMINRQkP7SVf3qx8jZWVafbiYa1rXAb
euaNKdi5kXdIlRRrnzPWAVRI/5b7XQo1aljAEslkr3O0mJD/f6YdFmWR6dXP5aM5dfElZqK/Kww8
m3XWC856MddZBcp4DJS/nSunP8kGhxX7n5RHozOMazlhqDDAuRH6Yf3iOc5ESyEsXiMxKzoPOvEc
h166jSL6DiicxgoQJ6u+aV6BE5GMNNKJlxHVBnMVoqinlKBUXkwufoK2Y1e0aGir+EH64WBNc3vq
29l8pLuDd1/IDChGIjhNlxt72fFtC4Zz2OD1VUqHShkSAu06z8tsI5meaFhRxtoq037XtDQMZgad
JHB7gmVIqBgkhpGu07Qm3xq6M2son3CE2+diDybrSzRYIHChnr3ePpdevcPoShM5p8W0uIuxsk0y
WqLHE4AYRW+D8LqA8l2ykJVrATYp2+aUqREf2gjgxmozPHEDX3OJU2gVdTSgctJl/lR7Bfl6i8kV
sYmDNaDq4N2S05c/hU9VMn9OFBhnixgqkgq5aGrIOjfNEptwToYT3RfKAL5FiXxoHtvEA/bLgiQA
vRumuBUGFkNVput1HiZHwlRUvHXldy/odh1To+Gtz8JfJBN6Fsfi5eQvo+w7MWmGT+z4IiznyRDB
h0z8I9mRV3NyntViEGauIYqd4HUz8hl2LGZMo7Wf7T7/MibxNsVmy7GG0gkSVHwTFBpn7UQgKR4h
m6lTOGBu4zIftp3lHbok+G077s3t5r2unN/x5N1X+QwasO6tbVAV7yLgW/Io5BtHeQkt/7kV4a+w
x+BkB1vPaO/bzBsWUCMAbzvEyZdTsGN4GOVKKuG4KIL+5LX6cZ6iY2VljyVskC1GqIJDzXAHS8SA
g6++msZnocIRzK1ADkdYhFOT6dKoNPDMvvwgAv5hw1fwQvc4Zv6wG5KhvLipTZtui7DGTfgt2wZd
bTHmGhQTTcn0rUrStCKqvx1fvbhu8wS1g0g4Vb6E4KKnkb6TRGKnki23WhmA3LHN+p23kXMYPbTZ
ngt+3ZHs0gtcEdDHyK2JIMja4lNOudzYEfW2QOeeeH2RzBbIEI3AZai1sQU6wwBVO6eIrj1/9q8j
H/SYBPqNnjV5GB2cSbLWbFWnXy0xdDAGEShkWsJb0/gAwnkHxRDJUBQPqRERy/CiY9LrZMVPYJNV
xcMGRAbfbvWQTt3iinoome5Cg7uVb5u8YXcXAjtXEChKPXwWciZzSbHThqvdIL1H4YYO5Klm1Tyq
Gtt0GbJETaXDG4guvcAqYR/q5EazEqBF9xk3RgCqMz86mfD3VWl9lORf2ri7OZVvU4ldP3r2yHt0
RsjHfFXTWYxF1cuDiE0Er2FHvKkF/cVgv0mTzt3VcEuXYjZOtxagT4KMe9/rvuJZ0tSoQ2/TDMvp
2J4ILFMkvHYUleE99m4W0DQmWY4HFlGDI61dIe5N4GHc755PDzwQvDGN7J0zM5mC4h7XXs+OBDZh
fRaDQXcq2OvKAGc4BGwie8sLnoNk3CsNBtJKX0sxVevRraNTQuUABxzwK6oKohWmAIrphu5n4C6b
3yLunhw6gbqGMlkROr9rO3/sRf4jMMEKN0P4RVKs3ESmeYt4JCW8G7c9dgu6U3j4KZTLAlF1JkO+
7WJgBoUNUL41qNLrCte9V4p0jRF7mP3ZiQx44cKWkcLw23NupCmxlv6dINPrRNcUiNybUgTW56n1
1pjNH2WgHkFt3McWy5fGrO9yW/xA76WkPhT3jWqgiTTOZxwmwcru+2aDfIkyIGe0WvJo/G8WbPA6
fk8scgh8qk1FQ+oY2Dy8aUFD6XXvO8XjxsPXCF5qTbYz5X1XQmwkbd/JkvCON8VHJfKO6t7mVUhI
i1lEcUtUqGdLUDqWlKijjhqvZk/FWZOkJ0TqI2Phm+v4DEZuApJo2RXXxY7+Y573tFjCYJHLNp32
PJHbHG86Wi6zmPIE7CMUsXN8Makts3md91l062dQpVrZ3zjEqZpIk5/dKIuNo9wBz4IrH8Yu5WQ7
mh+4+D+rFuHBHrKdZgOLVltvRC5+eWoQKyuAwDKUYOa4sz4cWp3XnH3PRL6eosa9qg5oAOPUpzET
JTL0DbDCqjSpQm+MnTdozL3F6+wQaU6zVzFURyuxsGeAZLCyrc4jvPFUeF/akqNXM+XfGKe/qSk4
qKVEYOAYmg3qjuq8S2Tal0K6l7RyD147vQ5ajXwuwAgEE7K1vSA2wpliyKbyLqKd943Dit3xfYRe
K3shUIUfpUWV9om9uUbe7HPtbGZWztSzD1f02BuNuGJj0Ui/rmgjJawBsCMpIBUNeFfryNy4Wv2w
u6DfpFOydSSliH1/j33ynfHka27Sp8AI0a8EzfCF2hNuAfUQ+GttedZWC3tT2LS8xxQgMt8n4NXb
bOMXnb/xLe1dJEUaDeTcQzeNw4XWsHonDGQl22VD699i+vM2IRnGuzl2Psw+SlcT8VBWbVFxtCxY
ejl9WKuhi0+Z9p89LKoZPetEMp+C3rw2vMspSU2x+DgkMYaFJFKFz1h2jqYjW9xPCSK4p4u7ZPFX
ljJiJ+2RLC49XtpWGe3LMTvVY3K1IxRgUsykBICz58mFNlOss7SUtbFkPnGInlB/Z4+fXc7FlPML
5THBPOzhM1l3mmnGoQAx6Ri/spA3e94FJ37KF4uumyA4tLY0cweU3Oe0SaH1Il83qX/0a+vUaID9
psTymxdpThloFIPoooCy6wJ+cZoZq2gkH422WlD7R77rW1NMVwwO35UV/Bp1fC7jgWerGN5ETjFI
TZQS/5pDStZUu9nw83WBNWmdD3RHM/8aa3/ujdeA7F+mFyvrwJKMZe9X78A/zOPZei9lgt3Kochz
JPsK7zR5KBroWVIQKzKL+sFkJ12r5MSUfpGWtZntbte17cVPooeB1PGqarIHuwAxkRv+UStsSW0/
c2EjN1zQaORu1B2GH7tkXg8BwOqch8IYk1N1Y8fdEZwMVpllMN/kL8PyrCjSMdmmLcCbSuHDsZIt
oYnXigln74wsVxvglFb9IKuJAhTMaKqjlzuhNwKln/9AZCI3eaOlVr7tdUstQmoC6YtPqjafBlFk
JGw81rPJoQ3qy9CXTN+1vW1jyr7dsYLNEtIsx5uETIV8gvsDJ7wrzHcHB/Zdyze/Sjw/usYzt1Tf
frIIizaNpxfzU3IsJvkWNG7+ILzePNQcdQmHqHwn2QttNBSBU7uQaHm3f450/IjMrHdFZrzw9tgF
1Iluhqh9nlL5neP0gyrcwJy0rLvQiq9+Ob9G0rqImSVil9zxC36njzDsN4VkEWyBNVtlOXdEUW1y
374h6V2L3ipWvf2Q7+NX8jmHgid/Uhg/PDLgIE23oYw3eWR85J3Pb0EFDmIVx6w4yrdmG/OGXaIp
5U2F1k9ErKe5GkkPLzpZYpenNKo+mLvfXX8CqJShuwZG8tMtqqe8NN5c27rZc3jwPNxm3pCnq6q3
TmM872azrHd6JppNizyuECqghczf8ix51BW1LkEnxaXKgJqH6Ryue838EPf5yO/PiNnXswye6wEf
HLlnml3Os6BfZpKvlRmcqq468jTgGYAG3vbdNvXUwU0zckQzdw6MvXWXoNiO1Pb0a3L2T04EWaqM
WeJyzEJ4yms0Z+cj1BM9pNlAAoyXkmOFLoQXPlKKaL8qvZ4bhF83YfsVFI0QLvs4MMYM/MMidU/M
+SJypCQeH8DDpvLDxGCEEwwky+z2OGhAf6LK+Kd+2b11+fxDlz4tEgiCmN/JygNi9eV7GZGJDiuk
z24Ix60fW0tfdXg22ZCKzn51VHjLHaPnXWrZOwsH577FD79Z/ABWWt0HTYsMNgGmrHauzM7UrX+6
zXyesmE7Ftk6SMLndABmkcoP8Hz7AJmlpB/BcWNqPJ2dSiXFevPFz7JfBqZLs+TpKmYCHJbNlmb+
dL2Y24EHz1p0BiSCePr00xIckyw3CPbRqp5mQBTs570iu/O99tTh617BF7iDabiHUD6tLE+zx593
aZPvSWU+8KveejO5S8ZWUFztR2MnhzQyr2bCpwnUb0v0P1LQ7ngH8J5OZr0Qtm6xNH7TP3KWajHS
55dBEY3W2NM6pa5W10r4VcUHW5qzC1wpHYhJ8dN4pRbFy4yMsfaE/+Tk9SOnXohOjfcZpt24AcGl
V01FbLkiSMisPF4s0zhA54PztHxNZvdo09pI7urBt70PgN8vbm3/TPOKKTmFLAukV6xCzWyVO0h0
rn/srfw2W/Dtp2AJuCXehSoPFuSi21cOIO3WCtFgY3TGmEzIPkmYbyrX7Yj2pJpNQME5kR76lRvg
EOgk4R1UNsb0kgagfE6fGlMepmz+HfTOe6LTT2Aab9Q6+6u246LlnYEVLZO3vk9+z9nob5S0mASM
9Fjy7FjT1vxGmPwDYZToeZOvWqK5DHmZdaQw4BX+1BMxyKtq22Q39zOdXfDY917HU8EydLST4YIw
cSL8GFmn9kWYfZpV+Bmb4Vdvm2+ziR0smLtfRkRCaEoxGoIav2gNLMBW+PUsoYDzif4xMHkesnHb
w2ji90YA0OWcWFPg0yBEbEYIMzwhrev/pqzSyQOcdXuTLvfBa6N1ZHILUCx/jWyHDnEyejZmP8wo
we0PW9qHf/jH/xc1DA9lUnTtv/+b9VcP0LL2ZL2Kr540scl29s9rz4EYnVzst/sgJAWJxqrWmnDF
GvLSjlPmczjT41uE7XuhlyhKDPTLmIz6Po6A7apwnHcAiPrNFOZcZ9r5apmL10Xc4wO1v9Oy4GJO
Hv71ZxZ/BfvwmaVFyx1TuSUtV1Kq90crPBdUCKcZp2+ML8LLU1y30bgvveIXAiyAR2w3E/KGFw0f
bpf9w+D2DwbTf/EbE8vf/icjPhvphV9tL4UePgavP/90sCFmGBqKn66FsS0FNdQAf9m5YFwxIr5B
MBJcWpHzVlQ2a5gUK4CjP2h1dVfSlm/hZDxpj7VkpKdbNk/J/7O4/p9AVvtf5fUr/9X+GVz1/y3H
ijC/i1nOcgT3BN/5Hy6ZBbH1H0Cs5V/07/+2SYqfZZP8UY6QDmLBX/+G/5QlsNpR0eibNpCjv8c7
/hH8QJZwwJU7vovnKRCO+Yfgh/03G+ucwx8Bqh5wTf3f4AcGPuCCpi/NQApuSfnfUSakuwQ7/ni9
/eWDe8vd8IdMPwFsOROwVZzw4vYyunAvRkMkmyCoQu7FQa2qXPe0nzL6CiprG3ugkMNvT6YkkSRm
XgAloqtpyRNQ6IMGd8L2PL+m/vSQOBjvRzP4bjv/m5tGbgsJQxhW+gPz7yPMw/u6LvcQrpfTevVr
oAWVRxiWOpYklJnm0zUygKb4c0gbRfCdgdlcuRioEuF/QDAlGzCM7wzkIxH70d/hqv8yB7GXMWDT
ys3quznosAhASuqG7r1OOOx5aCxxU3SrcCznzViGZ7da5mGqtQ+hm/yMxwXtMdC47cD0IMo5nSi8
QI0PiMVLsuZb1zXCdVmhx+Ni//ArcTCG4ClI83BVB+FdadEQ2AXiPRP6jL7Kx29ZP7C63/pgZ5zO
PkUA2Z1OfQHxjBfB58XuDYusYOnzEpu/LVuozUSBDKfehDGY1nLeAqG/o6fyGqW2ucHKJffEW0zi
ye20D/y8exoR0ff9kvjqWFtZRMDYqt0yImFdp+8iOkLX5ZIWYwr+jR+mfwoJkskmB4O0ZMsoLLt1
hM1kil95Me8Dk1FOua8Z4PPYf6wr7IyjtWBDf07mxMZPbOUY0Eo2ftAWfHZb5ybmiTiyAjvTsp7N
9w1RuKGcL0jcLS/g7IHS2nfAkUeyNRw0qvRFhtGNk8G2EQmKiDtwPCJy5+T6dSKCh7jA6tg4K6J5
ExG9xBBAl9VhLAMSlOYVajF0oeEuI9pnZeNpnBlEeaqCNGgnBQ1q+gjJBZIP/umRE1Sm/Zl36tqN
41UuQcKc8AJ+ECRcMoZT4r74MTuD0AFfuJyUDdmyIlvSiS4xxRyXGNQsa5V16c9cZS9iVDt++gWh
/wNbOhREIo8QB9iKGg8N2YV4yURyOnzFICk24ZKZjAlP9ql5HyxpStw7H2RM9IFzEWuzEfRRNhmI
gqINCWNG2WZespnVktJkP/KaCB0drCXBGRPlxOR9E0Q77RTvdbykPUlxZNuSAKgr6EJv5M49lz3r
uPgykBIVS1yUOYVGaMdcYa+3V3PMWm/xmXFuIGha+u5rLZxiA1KIvsd0ZlKgf+1cLxFVnBzWQZck
x/3Sza9sWTZg/GFRk2ultpVeM1nQeewQek1Iv6akYMM2gNTUi/nTLEyfVZeX4y+S0bHNCeMSiP3w
qDHNSdXiOD/5pGxxJL2F2XzuSN8mjndcVh197rGG6pt3ojjZulwSu3bdLSJawfk8Iq1unWybRQGs
f8D7NYlf1YPxMLMEuBk+GkCT46peEsK2CZaKjqUIfwT5YYMgsUpJY9tLttiJqPMxo/LqduO7r4FD
5VF8ZNxla0Y22TTR7MYOvAnsiHd4+QXEhAVeFOrxzNn65gWIh+6UXDKdX+qcjpsmwl43EYy2/56Q
XrLShp84FCdwBGt5Na91Ko7jkq3mip+23ZK3tuECEVBOcGgSxg7rEURzbX2q1nyNPSp7lI9+2Yed
3nhiQazPxCC6lAdbVzHqckp79an95nFTyq2F1ekwuUVJBKpHTFJ+g+wLMi6dW55juIPFoh4kjRtv
htjyH2K7kCQWZi702nllPXJRZgfopeMA4bbsjOmuHIH0hfmgIOPy7OD5/5tASbF1tHWwneqXH9sc
3kgonDxSPHtJkczaoqidn2J/YZPIcVQmr9jZf2qz1LAIcmI6ueVuK6VeQUWwOhnOfezuCKa9hXwP
x1b0xrmeunxT0OYNk7lLNpWOmztKOnhuOTAh+orduedE7sYCp7F1RI+w1XVsdsuMGInExYhwFdGj
Wthr3VRw7igN5GDo8axSO7cFNVFY8zWNyNPxYvnJU1Dvh06Dto9YqiF+0ByIj0Sn8WdRc7H52rnG
DY5K6QNmnTUqacUqinSTA01/gsoBNbFCvWaeR2KUwLuIXPme/wFVCtWDEiP4ztSKDE66jSXtosR7
NjW6JoEOv/uZqCB5qvB2gYJ2nJ3h0QuaUf4wqk5dAskuK8cyhzPuKarM9uLovFwXgMLW0VR4OIBN
EoxL9UJgDfl2LvxkkwQsEpNBGjREasGDJxjRwkktFUDF4T1EWIpCHN0+SFUSmk13KFloAoepHizP
+CLt5+3scaxvPotHrOXtE3RMZw3KA5ScTp0Hen70FhPWHp0eEls4AG5T0wvyNKfgrHf3PkvcXdRj
oY39XuwTDw/gVEgocbHs8Y/qc1Y1H16LLmVRFef1gibK0DuWUTU90fzUHzPHBI0QbacYd5AvNQpk
BL0r1LvAMlZgIKt1zRoN/xFBMqWrb1W484l7JMIaDEpGVc1rNMzJvrGrJwTiPdEde4f37qcxcRCp
E1zVjYlDiDYvGpzIfO4SH8jm7Bhyyw6ZV0Fk1eeeo/6Kpf20AztjrQYVXLGZuhsPG+I6CLqPNOv0
nnbTrYsRHJo52M5p7O6ojG6Po+RuK0NPr5u+t3jss/zJy/5XbOtX1wSuMqfmk+2MPw1PsKNdDAoW
41ZZdfM6d5EAm6596xSezEoEdMUMxksZkCSyw9mEZkvgN5XxuR/ct15BZPa7/lmnQwBaLwaXh+2z
z1jcaZmw8ExJ2aVtRDY2I1mUerAdMLHhERH70fNOqMRLJR6A6RI5f61rKqnjyIx3kYyQeGSNMJTx
k/FRgdhN7tqxqLZNnz2wgx4OgiEryPz7Nsp4BDRQuNmUUA3NtTsUUUVltAVyD0DNqomd8a7ADL2L
VQMPv7IqNi3G9AgNunooTPsZ9hEej844DyrsD4FsWK93abzmyVOshY/gkGQRQEm3xNAc5beCokws
uG+hS4ED9V28fcR4bnhlei0MIrx4b9CMkw28QXxylMmtszyyHvyGDRuP7osX9Y+zw8ZB6bM5UNbr
NtBZIXfCReZKY3O/k5qC6LLLPsoqgVpiOGegTk8p247A8cUmwOrWtdnFcp1PWcxvRO/KVeJ07pYq
zgvR2zPi2P/h7rx2LDeybftF1GXQBflyH7Y36XdWuhciXTHofdB8/RnUkc6RShcN9ONtoNFAo6Uy
O7mDK+aac8wbawpsbLnEFjwXq6pttR+Om9m7eMzOfVlb/MQdhludHSMJOKcazZ9zIN11PGAtDhrS
rCS56Ki1kp4OAuu7d8yDM5rNvi3UjadZ4DjpjLxRfaPWbSJZ3ZVFawJmpqpMa/OH2yn6C1XwSaqT
sxPTYIUtfs3j+6gz5w3MjrMuxHhxa1YFtoPdoDOsauVM4T0kQWxyOcuEit4x6iW8iwURCMh3hSl1
WKBFZftqGoxYTppTRuTeKs99SKX7ZXTi3rJNxbnh3IPsvDiKEhGbNnEWxPU1Lz3Gxcz9Nsc0XjuW
txOTRD8a96MVzSC1fpdHfsyK6ga/jSzsdI0LeJRGDKX7D4PeAGvOiGMW5TEgtnltlbY8ibgPbiR+
iu1kU6KAmaVdJ8Xkr7URUYDB7tYLq+4un9mMiNBXq9IpX5UbfJuTPqeGuQ8N69PI0nM/hW9MwGwm
ihbWI/eNwQcN5dXRfRgnn57VQDIyMTpXnR2uM4UqT6rn2xbDkeYPdFU1f/sNbharwTBhVwBpwok3
AIUk6cmgXudq8Jzn32+oCyEPtvMfugKIvL/ewX/5n//3scz5z/8nF3LTlhKmNDE1rs60iv2rC/nq
vRnei18v5P/8Ff4gMbi/4enDhUfx2N8v5NLhas2VGv1HsPX5G4kBMp/t2JjfYbTbtruYC/8Sm1uq
YvExCjvgiHf+nQu57YDr+/uFnKVcgCnRgkEBue9Xp2BeywjwfsWK0Izy3TBonLtNJTfB0n1JOTQ1
F4lHzRLmrW3a4lSCw9IxOdD9Eg1ddrCFvRwd9ZGutHyDYXs4agWKrarr+mykYk+ofECRbYmmiFh8
Ut88XzcOLvm11VfubT8WVLjYSY4ujeHDvdjhMlRScH6xDXt5ju36M+xNBNgx6bHwLMj4RC4rjyGg
LkhN5xL9eN0qXiI+kYZazN9dF/UfQW5FJ1lH7QlW32XswP6JbLBXnR/5pwixdEMrYg/Mj2nQN6p6
FZjhhRO+2VkJeBvYC2U/1A+YcI7JkO6lTd+455gXLwky1OT+MlNOQ/2S+FG14V05TWef0lZZcdPx
BpzWpXbemVehZBOqAe5frOeBvgBbceIxVoUwVKoacRtjYamH9so1XHXkTXyoXHbzRlpHh6iHeZYI
5wdo4YxjcGRc7OLxarYydJOF5hoOg1gVDAlJlfArBpPYUg7ZbM0+u+dtmK6UU0CMKPyT7rW+U8M8
Acey3W97HsTaCBDd+2p6sqo8ROismcCGlA0rHTf5TRWNXznACdZZury1YgEuu2yiHc4ldzO5xHTi
jLdzIrW7aK3Dnbu493RY3eSFla07k4137tBM1g0msZCiS3c6ZzeIJkwQywouiZG9FGVgc35bV73b
4Peai4cgIkeVe1m8a9VYv+vUnD6SZlQHCyDWlefOoAajDqxbFSTVShosZlb+VIYf2DDsZ/aIoYc/
c6QjqQRx94EPAUN/CQrnQFmmfwDjyxzT69Fd56ollD0NbvHBPjzbdlAgiJfYcK/lNK+bTBu35TjJ
W5vwMqxD0zm1EwN3PZuExeygPlk2DAiNn9Ip8qe5FyUoZG+8r4ff0YxVRPTdoncAgFG46qiUzLou
2CIMzivKqfB9Bvolxb1oGy63iJpm3exmVNF9LI3bpGiONtwdKJDYRcEFreRAeqKYbZiUUm/yFpsI
/o8vi1ov1wlf1Jy8WBnddf2sb0dnItQ2Fl8gLoAElOHOCZILkF68nhEVI3Y3ldvC1JDMqIfdciej
MbgXV7rLicEKgklm6DX7UQh9KxB93uMoiXcNq72tFtPDMOk7bbCUl1NHGfHYF6hvrDIMz72eCcCs
4XVxzewmb9VQysk99sto1bUJqoJ9NX6WOrbII8WrLE6mvYU+c6UsLAgJgXQUzIvTtnsSMKCnw59W
gwnA4Ued1s0+qiMKbYnnbBInNlY9X+NPShPx2M45F9KuNx6rNrmufePBCxpAw3pbTpSRU85R8oXj
Ik9zRQICLzp09pJWItZn3kVlw5DsEiSqetowiKg9+CI49OTMoJ1c0yB7mEXwJJvgMGiGVAi1cpXw
0HoshHmxsnBPSuOa7VJxtpT2NiplZBdlzkbd3bRVcBuwlpt7f9GObuIaUxQTVwXwGQD5nrHjqA37
zjHLrTKXy6O2b+pINGdfxVgim84d74qoHO6L0qqfDat7rePaemqzocm3iRHi2Q53xuA7W925xjUL
zXE/mT3xxrG4tktBPKZ13GL5c1PjBKxxwaRUfbsz2fchqzXPwsddrCU2hshGRbKniVvdkJjbGFMl
OxQfvdBPLbZILkTqAHJkg9GTChvo1+KSWRw7XUq6bCbxx9nopNfsvJ4x+H3rLLmxSCnvgQ0CWnSu
HDgu/73F+A8eNwDzsG/ileuA15X/Moyw+u767Bf1n7TBL//+H8OGT0E7r3K8H46wSOkzN/yBffJ+
o7Y9MIW95AyW7P6fqYQloW+ZgWkygtiCtejfRg1XOnCaPOlxhfX+Le3/10gCK4kA463D+sF1l07X
vyv/dd8VOHCScccqylrXvHq3XjTegjJv9n8Zx/4YPv+6Bvx1p/Xfv9NCJ/ZgB/NJ/P13ooA6ooOz
4Hdqm/JaF+SC+hZcVITUcdM4kTrJfC4P//o39YJ/TFLCFLw5l72MsPldlz/WX1YbEYIry8lh2iWp
6+0GoyF2WkhaIaIgOtQWZWuYpagF94h8i8H79mcDAhGmSZYEXKhdr5rPsFqrNfjIfE0KFI921ZOQ
wrEzjXhIs8Hk2pIFsABwte8pUatXCUL4oYlGc1N54X1W4WILOlw6rlcUO9Dx/o4clnHbO4T6VUcw
LqArak8NSHJvNE5BQC8RV6qVgs+9KA52VVvHSVESgcKD4cKoqYMUg94JNdBVGrXxNZ2kn0Y8NOiR
HgyCsov2Vt1KHKS2tSudvNjgvF1qQ/EA81o2H61ZxzSS9D/7RaXslUId8Rpj7VrkxVpU7HU/NsUW
UutR0wBd5qw63LT9Ir/CBc3ykU56/KtW2tD0MCUUTzQlPnDOm1Wb2hk6Mn420IoNH0Z/o9rmShTR
PgJjsZkFweFGTldzmz/UnX8/ZOVEeE1A+gnCu6IK2o0qqACHcfxV2srBAANqYSJLuAHe++XCHNw4
HuWirafuE22+0oA7XioflUo6/T38/ys9d+91Xh39qfA3vBeIOPjeD9oaHjWv82PDjgQvdLGdosWi
mADBasolnWIGwPqs6YEpaVssAWeQsu8+uvcWQZ5/yKefyS3HYdNnNpNBQV48IA5HqFf6yKcdzKHG
e9K22oQjwrjy4MRUpXwhRA0GxhEn3FUkQXM8rbGPL8jj8ljkw0HjsTx08Bf2fNoYslrjduB56xIm
s1jCqm1K8Zh0fLBDVqMrlqyrMHWSzh+NcW2XwxWYzx90+lYUHRQ0po3ov0p299k0/VBxBG+Bd+Y6
6Tw0j+qERG/s4N7gdJ10sCG1ttNldaOxea0o/F4PE0WroT//5Hd7sUOWKWmu31rSJ3VP2VoFVgpx
KLnxPOvJlflHX08/QsbfNQmDG/o8H6SV33Cn3vSUzBomCjtcAt8s3zO/o3FgDkgfD/2egeJJdzWa
EWb0zui/KqnqtT+RlWtstkOprCgY1+xc6hl2Dy/5jezqj1zFCGfafyEbuQqD6ZT23cadqyOm13ve
2bxd2/coKm4NktK8syEDGy4rGRBXW6gZbDMRP/dTMMqjTsvDbNGOFY3Kuu7xbJLryYt1aLvxOo2n
Jz+uBUUiwL/CLO03FP/hapmZjqNwPJfQpppxoPY9bt9wqiAAiBjXqRieCgyr6x4jDauiHFu1mJee
3ui1XpYgPc1hRt9QUppWjxzNTOTDsJ3j5AoWFU0wQfVUxFGzchLCwGYpIG+wyckptsZQStzS9ORL
0oePrRogbjPD77WFX1rZADIwcG11CtKhcYwrf2lHcyZQ1FGp4gMQ3vi9pgF3aZs5sZUj1Bu7FKun
FbsGp0a1D+ib2bSjF2EowrOEhm4GTbRPfFFuoQrQRZwJ+QaboN0Ib4qvqFMN75ySsAN1bvLSg0Di
I3GdIxLSPYSQW6IjxHdlWFNTSI+oZdt3TUMVpFLjdVHJ8zSlj3XufJtEkw+sDMQRHySYtSaJfqjR
nG480iSUUNcHijtQvwZSZqruwgN/W3+vAlnsaQOndy8L3s2iP/RN+8lf4sHxdbkNBjbHTszqdRLY
gUhh9EeQyxQsxWb/gJ3Txpul1BYmaX4uVHTlgAJfCe2eibm/jcUAHCvt9oHKqM2MABHbIj9COSw3
hlLhjtgNLHqd+xjc5+CYBmGyoToPgqH0Hh0z63dek/e7YhTc2iu2ff1oEASPzGtgYOM6aJmDEzWu
SYoSCnHbR/zz12bMVQ8SHRU/JseDLlnttVAMDoBjuQAs+QEXNfMQCnVIO/ZVElDKJgT6fFUP00zi
nJGbZmNS0siFq66sxM3gmZ/aRHgXwRnAWgxwgDZPQzlXSIKc3e70GVqmYPMcxqdcctKZIU5CybO3
otXT2hSqVJukUALKe8JlBpDg1tTVy1xCO8t0126jOOYgUW12FyKMMX5LPgthP+nCq7fsDam+CJqf
XtAaG04Zha2blvGg8zhvR/U5ZIG/8oL4JqC8i6cZDmGn4Vbh8EWh8Nhe+ZV155ksp31tybVn+I9d
X4mViqvnKSbBkrnmqxEZI1dwCfAtwSuAOIfUkc1IhM7QIPtCGFnlhMKxy5Y5gQ1+LK0953d8QVrY
y3o6DYK7cyit94imX+p+XIkei4bAp8Ojy9vMQHnf4H+IN6lBdryrQXuh3ss7UgicxlSzsO01Oflh
zm6sLoSdWEy8PMQtj9f73NMeMOYO+oFFUgMYV3SQYfmq24EQV1q0r+Vs+xuEQRwLtgtKXnGJUfq9
c5WxMkcfG3n5OC+rnyQLMyLonF9pg6pcRPnPKlHcxAkaIpeIfTQ2DS8goH0ZOJLS8MpDbhA4n0ub
vpcSe/MQWzdWMmKpq14yWeVgGdsdvqfpKFOfchCr/9HUgb4bWlbszC6rdGbjEJQ4Nh0cbxQ98Lqw
jOCNPnpIKqW9zpLu5BoWiz5tfAZ13kGVoCQMev2wVr7xmM4g4kJUDaQ0fQ47yVp9TF7ZH2ML5L7m
eDn3b346B1iJvG7zkqB7BW46l2ToE5apH9yHi8049eDkIgcaQ0HMu3PmW3+qb+nCiwnXFA9VVd5G
HkPc3BTsGcNPbP3E/gbH2YhmYLmRUzZpeg1Os4ZFHuSy77LzaVLN3WLv1+NPzY2tm7n8CizLVRJ/
DBUlqYEomGO0M52sACrdNGF3Tbn20uhjEXKh8ws/fENHEq9NcP963BUu8u+cpeqqjVh7hiQVCUCx
cTjXoR3uESjNm6hhugHwLE7a9bej77128Amlb97z1GFCp0r76Ig2IVhiPtKm8e7ZtD3z23YHfCpU
LKjvxuTylwRIKpj4SKJ3dnqn6iy4xfqanVtpTC9mbX3l7cCCoZ3ZDlYtyDbDGl5BZ8cHyJrdVW7y
lR3d8n7uUm+vh968ouF6hsHU4T2BdHeSfNqHojHeY48HO1WJvU8ABWFuactNPTd3WNKpbiRIQ9I6
ZKVX3AkfFaUZK+rLjEzC1dHQhnn/AnbPiku2PFCeIbyruRHiDEj+fbTRfXwWwiZCxYp6xnBjBmSb
a9t/ifwKWmBIKCoopweqWc5JkAwbX1j9Bh8saGWmCyU47hfPwpoeypuw7l7pKivXeZN88bo196Os
f8BQfq/NUe1y6rfAphvHUo0HXpRMPe2kGAuLn1SILSXh7GfM2dpWObDbovmgLQf7Pwk7z02fYxw0
TWdCbRYGJhlbLxz5aG3YnPxj5QUEMSBF+XZ3b4y0ZbuSk0u3UJ8zaK88OaChRtXIZ1+NNyoMf1g4
Dja9+Q2p/bnw/YNNsAcIhXV06gL3EQ0E/+F3dMyYHvo7IrzHVQ476V+ug//w6F2+Vdl8//2S/v/4
Bf7nko7OAfXZcQUg5t8v4/9zSef3o9zS8wLnD9n/z2u6/Zu3WPQCgtagmy3zL/AA6zcuncs1HQ2f
m/2fFZx/W9P879rmrzdnPJ+/rAP4U/sLyM/zBJiEf9ydLS5I7pw75i7CisKrdZwfA3wWlCEQ6B0z
Et0URMHHt6MKgyhBFhwu+D42us4+TQIriI/oTtIajRMFWfP9TFriDGoUuTb25BFoL8OImWMgSeuk
o/wjWQoMdXNbJDYYrpzl7iafrBIbhiHvOYXdfU4X98512+JI+VpzqlvL2OdFaX5gV4r5ZfmH4fGp
a9bloQOAzKQIgSbg9czf8zVV7bBKI8vejnNWXM+pS5+65Rqrwo4+bFaxq6HtkwfUqob8cdueWHIv
8YggfJUdLVR2eC90ZrF+DdRnGfUPpSmrh6nVwZvvmtGmbNnBd2Kyt7Fwn7F5BVQiNnztKuvJG0iw
ZWTkGNyQXCszZuVa2eFr7YGH62WJej2TKEbk+/It7x3h8Fs6XQQMa/iYGsxDsSPvC3+2t8ksvIOY
0VSxALwWQdwcoxpLXCql2nUGlbeg1Wdca1a1HVRqXYygAZmsanFIjUJu2Ucs1ROBRZQruW7pqO1L
9xTQWUuJ9FVQ9SeRj1/BUmoLh/uhWmpuJ8ML9hG3VmiqRBCWPty2zN7ZTdpH0gMMun7PTSmy7zho
64vbUMA+hwxXU4FG7ix9u2kek60Cls+Yih1JGOIWO9geKxshhHlxMC69vcJ1viZOUNwp9gHsy7By
3fE9s9LPRpt0qzQMVctuuc3EPVu0N+pWKZ6komPVlgmf8NTUP2Ijes1DLDOxH7Mgqj0jxrHR29tg
8l/L2rR/xA54KMcauhSJnyGhX0qK63w5+kjnRx1FJyubLmMJZPk6AHW4oU9Tr2a7eE3IOW8sF2SX
v9Qhe/Qiz5jjWV2B2TNmgrJLe/LSo8wsfZUoZtcSAewoG1hn49z4R2al/K4J6WIGbAn0iaF7S+04
+nfl8o2ivJkGaGgcS59zHopwrQeKzmuDKpMJ1vh6XhqgdTo+565/11MNLaiIznp2SnJpjfYNsmTQ
uyl4KatvFTX8uPojblTIFnyrqOybd7IWb6At76AB4pKVA496jTk/7rpDA+DnZHjcSCNbnlFzA0SV
7IcX6Fd76buOGvK+gj8LroKI3LUYwBy5hyHBBsUX+CmrKM2egKqNQQjV2yOFrmoJ1EOzFV/KttPZ
M3nauJjaSxX3QCd3YQHgkR0BeWcp7B4aw1zrMbavSKj1G8hZpCmJOB9tGIVYbcxn8IlIWHaOSOYW
5sUvEg0ZEVi4lRXOKtBqIIlm5tt0ir5bkfOZF/Vb0NtglozWuc55Ok5OFpHCTspqC1es2+Kq9VYJ
myEAJzZaGj2HW0nJDRGo7DmIxFvt9SMrCrK+c5P9nueAUVYve4bR02sVCg/bBglVfBbkd+Vjm1Uf
xUAkhIXOY1ENR2eBT9EnuwuBBvAMvAx5RqSLFm8SbWpj8z0CREZIGhOHOuW1A9jOZ0AHCY+QF7a3
48w3YR4sVETg3uMkgBrp4DwaMw/+cnHKPSKyOTP+Kh2RDowSiImsbONYJOSJe0dfD6Nz05sTePOE
HIjqAS1iUS53vZWyrXOjO4WhfKNG7h1BpOhompiqWzf5UEHu75PIem99Ua20XzwC5H6dCl4MvmI/
Jjz3DLMFMlYKmAxalV71PspM3GX3hVNcVVEBCqbHoU3qz7zqIJ+BU2DZIu5m1j9+Q9dpm5j9aozo
WpRkxdcU7cJ6WSJTWB+IWhcz+LuBxXTa52dlMqPEtfzZuDrhwdMdaJYlhMOdaR0zsfEA4c7rgvCW
4PEd2Xb2Yk66q634YBW0XARTTCVUYKc7w+jSjYbcsNEUivPn0rhcpzK+I+yv90Uix11S+u+WRyKH
Id04zKP7US34F11bLjFAMt0CNTPjAr/y6tTdiiZG4gh47OMMyh/n4zddBg/5aGwDfI5bS1RvfmNN
OF7AVeS1p39GA15OVu/G1mVrvMfllG84syoYEBawD8lDNeWjc40FHveGbopNAWUACcWCaGkgajGv
sxV3wcmrqn4OJkNvTDemk7UHrxjC1Ur45p7nps1vFaYYnIm23AaCVVpOsJ5DskP4KWp3XY+dc05U
RUpStjvDYbE3qkJtql48EI+nJUXPXDRjx2cpSv8BkNsnGGfxoTKTgZSXSzAfEsqWEea6oPDrGAxO
cYBl4B9JEjqXWpTmKQzYINZl8xHW8c8xJWTVFtVLIuuAkx0MPVemowzKxx6H4K0ug/4xqwd1iDrK
/OY8v+674C111U8iU2cGkZdZC4kBEr6B9qCUpyatt6H0p1ugSNew1yogayzDdPXWe7LZVLn5VQvj
KWoJeXsjKuGM8Yvl2vA6aW1fwzZrTh2Z3u1guXDD0HOoTuFTUyaqoJVZ3pqL01c5WHedZ5GwLjn9
zAEw2yg4sSoRX6dW/AqjL9s2JHo2fE/7jbA4DYsojGCTcxvk28KXEmM+Rjh5qI3uGJcZK1mVDiuv
cm7T2L8uUTXXDV/prT/Z31ggbRzGlX7y5mFaAaJkPDdMBqjYNz9pR4vOfQ7TZWzKnygaV31u+zBM
sm3LrWCXukWyDnzRbNU4Q0cENRyUPpDu1msOfpC6ryME1cPcBsNynC+mOzffdgmxzr7X2a0pxnd+
OCGHPvAFhHZE22FsONf0CYFyN7Shu5+F3VBFMUFydBrz1nKLezcK7tzWuk098TFgygs16/WsMK+j
hC0xAQu+tc30JUckYajp73nm81XwZ2+rfUex/GimS1wSu+ccwaYh7seRvbTHh7weKlSvQBEb9q0O
MWbGXh4su8doVs8pGgsPwXDTAiSgnMP9SuLggnENymk5XSYHvbiBROtU2EL1FL646TztkGUBeGbN
ptPNW84HHIzeOiVNCbp3lw9YwL1RgSnRV3gcX3Q+96vKmbbToI/4Bu56zLutlB9ZS6Cgjvwr1hVA
m3p+Dd4fGzOOuK3l/ZoqmJi5SxymqZ2XHu+zi5JIUJT1RHhTQBehtZFZJLPoMpLlic0Bh5e0D6ad
hAcj4BRJJudFZf61mIxdrKyzp8W3wu2yDjt+BpEv6q0ZT+Tzfx84VfmCG+NlqKHWt9myAGlWpom0
HWbIvsbOb9XJkxM/gZhaXWLqrpPdcAIdAU/eGBVhLnvM3BX1saxgCHyBz243k2zvGG6IMmvzd87i
M7osbKw+nBl4/Ddp8UPyK4QpLWe6kcw7k4RvlLVXjZOcusx8pOCZ7iNyorgQCGDG7TlM2hzh16XN
Fx9fHXPnLXi1phXp/TioEZj8x3oqIWm36ccg3ZdyGCAZgznSKKWVJLeoq/GWb9wmi+ar2m/R8d2K
6c2EhhxBbrDw4EjdInMxb8XU1/U0LlhFchqa5qJiuU9M79xw7iE1/xRzSMgFggs7nt3kGOeORH9X
lRd2IRQ8igkIjzrnJncORg9pDT8UF3aS2vpAndm+oMcOt83edbujGfGOg4LlhPNDoIt3jE5st7y3
ruteWms6zqVxKNFjAqM4ZppX4Zw8ujgOZWVtw9I4T35+AcD1k4UMMJfBHtYAENB+THPYyCr81kw8
thofosjgkiblSxfjM5XK3Xdt905IZ8tB2GPyZhFpcPCuwiI/gvbhDpG8ZLyKV53NSsrtDKzpUB/i
Nvioc+s6htKM68R886HUngzqAlkROI+NWexd1ZjbuZ5fkoH8/myIq8o1Dz6DlhdXnz73xLQcMA9D
4eapewbueYOL7d2b/GPlJryFMx9YYeOtzZziLPDHlyYIZhBk0y2QW7aRnp9vK50/RNnifI+R9ujD
gvIJ0MeW1kOTA5nwg/u4iQXd9OW9M7jYzMT8wDE/0HnVJBuqDE70BPLZIwiBEwWbW/njZ29FmyjS
D4VSn5USlDhnVM6U1JoDCC8fUkP85LBnj2aWt1Nss4GQt1HlMFYZQ0BmSYUwO4Wzk262B6dyVC4+
zSC6TJoA+2DS2dNm9UFWLSOC6vmvuX0vPQIj8AA2fMGfzLG6TkHUrWlmv5gOq4VZwYG1nqPRe65p
IqXx5tahJUSrBPbqtJ8MFrd8LEcrZ9dm16lcV1bCi7m/LmX3Dn3XCTuMHo79LHEOrfSAp56qNhs+
EMDs2Rhe2159J4MB9sixdzI3vXVYeh9oAMdCjU/wAUGg4lSmQ/2HHlvKx9zxcTS51fnF8jPqQVRn
oEWMFupO6/kHPO4fOM/hmDnEqsGEqr0Q8XeuR2joKa2zJNfJEjdHANPPiUnCfaR2dARDMSX2rQrH
fQTSgwLc7EoarJ6mJnwxO65awezxzNlUjzLy8YyH7XXpqFNp9Hh/CmBR4CeggpuqZibv7kCmX/wE
dCwWY6IXMBnXJulZXnsPWN0PQWy+JW3w0CnnKxzjma/atINwXK3B4l/XRsZzw5tES49z3mp+hF16
6vvIPYuIWt/f1aD/WIOKwJIqbB+PCQlVN7CxMvyfP2Wlf4hfLD6Kr1+0r3/++39oXwHGVt8nUWoJ
wqTe/1ZOS/83DCsO5D16y7hVemRQ/9S+vN9k4NI7sdRNI09ZaHF/umHd3/hHSS97GGJ8zCrWvyN/
Ebf+Vf6S0iat4XlEYcnPLsncv3o40q7s0RRIaniJ80EU/FHrQjALE20h0NZsA0mu3M7Eq6B6Txry
qhmsEjM/crMZX/KQxFRhjhef1/EKhM9xGCLqKSOPVRHppJ6YxkyWCFk+/sxpTB8DouUBpcFemJ5j
Vz67aXZpPESTya/3tQf822AoL63sNFr9zrU4m2I1QNeuAYT13XuOOTw2p0eTVTnkKrV2mhZkRR++
jrN16XzuJJWKxIE60Icm7t5sWR7Gtjggch2SZr53Z/3ql9VXU1kXoWlpkW0rUeYxcJRudleUxTPZ
Q85dh+/7NEGIAAXiYPjj3l7A+dpheECiUHF5GGpqEktGOThC6yrDiNL2oeY9yzyVsAlGDEquqLYd
N6yh24M1oPzFNVfQBPkQJl+yFlkNoUWijOTiq8jifkNNWnYWXYMoXtOvlDn9m9tH2EAaKoT8svU2
c6WY8xbydOyiveV55uy9KKgP+Ey8jWvo16kkPUFCim2PHVZbXwBHbnwqEHPdwHYLbouYpiWhWfRX
Aap5NTU//NYG+xlxnyKZe4zCaf97qAvo1wKFpFnEVFCEZI5ZQJxLhxaj3K7Zp0RPflP1137g8bfp
3ce8np/II53JtFxNBInCfGLlIbaTE9w1fbmrFQ1VAXtA4iflFvo5ZKcyu/WdVmO6Qx9kqf6oE3vX
JsZHO9UHLl8Prs0ziJzGwxLJNbbJfi3c9rYqQPl4eY30FmNQLof4VjJcdFX/alftefLkHbBLQKXY
idKx+NHV5caE7MBV+RxOw4dRMfSzYwX17V2KabgMEdGVriZ0NpSczgAubhOu4dggxr3ZMeHSStSc
p8bBJ8n/z1XgpTHcS9x48CvaL6q5Tmxm2bPCj0zScIJH7DZ3VRs8B9TI4ok1riJCN5EITQxZLXPB
9JRoaBtNb/CmqSBZlkF88prk0Z6cfRajZHUo4fuhy5+CZH5yhwIgqZPzs+qwLa4HupXZgY7xemzd
clf10GiJ/wAwYebicTjTwJbCOLACItswy8wyuk+61tuyZYeJP43faRouBSdHJxcoLqXf7jKz/Z4J
PB1g2CRrQ+evSKku/RTFuRwwYg863NqyohV4YjGJHH4Hil29prnffzvCv7ebad5O4ZQecKD2a/xV
/YOHcLIq7elSmP0rBulnP5Vq6xJV2uuuec3j+DIYwj0PZYGC1M5wmaDH7rPQkzv4HuM2UhHtrtxs
qTefe/dceOyvIPt5W36gFHBNkzjQv+h+VjTEDL6pD1HlPxBLvK4GjBiUMqsdIz4w8BwcemK5aNCY
yTdF2qudqMRbhFpyV0lCq0FsY5jRoR9su4mgD0FBLCsx1L4gkenBSCl8G4pQHUxwsMBPS38tQUZx
86FEIJuPQ8wo6OfWMZv5urhWtzddPGmGYJ8GT2Mi676HPg4Yzrdu/KKNdo5D/UHBKGyr+DNmDKY0
hlLGiY7a3FfFJtD6QLH1J8D9czBSxjCh4zZT/VBx/8LnXd6WmP0IKrXpMTTEMenkNV6L+8jrLwrz
5IoXCXgnRk/tTw/8ifXaypKnTlo0kwGSxDMLTIaZimplHoI4eM+M9ockoNtH9ucYjDBhBovaQDd5
w7J/73bVE+QdskEm9v+5c5aC6+bbS/xzVXm7iYTgFuvjk5PoZ+6XDF+48Iyu+sTAhNuGWh8uueqh
56rhRB3qQBlCMEdWmubmtYX8zQfRR6upLz5wj++nrvg2OsB0gw8I0KyPeYgay23AHcRTvHQva+fV
UJhsSL+LXQMcUHFowAB9piTsMfB7WIuR8QAu6RxQxouJwzlANIM8WseSDpriweD7CaaT6Ae3lHtW
jCD5IOEHWBe2TSX4bGVbrfFSlFun9eqTHIkZ6dpOt8u2Bc9gf1eHpDDBqFzXrQ2OOR9PjgOXE4+W
WGbZmLhUazmgRFJ1mgLkTXvufmAbpJLGcfgx8aD5LHNQuREKMv1cMYAGlfHwX9yd2XLryJmtX+hg
BxJTArckOIqiJGrWDUIj5ikx4+nPh+rtdpXb4dOOOFe+cZTtkiiJYOY/rPWtrsGwEOl/WNAtguEb
YDJxOZ6dsNgVDcKtGM2dbxnJj5LRQ1lPL6VBrAM4oxFtMuESfWxsylAZe8fsuYmkaW3mUeZ+HWcP
vdV8DoDtmLT9cKm+miba92iUhI0KaxXQvA9diTzTSy3yjBvLVxj5D26FEb23MDwYLKCIWltwygsK
dWh5o9OkP1YVDmeHkekaH4DYcGBX60AN17PpQRE1mD/SX+0ELLAVivNmw/IBPXuKsA/bM3EIkqea
8VugudtiBqEHn9buXN6AzM9j+Yg34n6MyBFkIN61PZ7HEEFk2w9ssARbgMn5iXGKIeVRV6EdjH4R
1vdOw3dqARi6oVrGGwyMOiYCY+OGiBgZO6Stu2FbzoIgyT8azbwak+jarEV4MIIxPTOoEIi8vBi7
bOHsCLkhoaUyL2YPIRMw9I7Iee1ozbZ2ZabWIcap7heFF/mTVR89m6Q2JxO73rKuFpoX/sRsQ6bD
SGoAYeiAcNco6NbRUO/Mwt6A54GKU/ZvrnSTVeggmAwzQqoJuF8bsH1WdIt+qTHiRiRD0EZpG9iO
DMCNOCOTRj/E8HfQrhfsZxwUPXGImC+YkPVECfwF791V/cme5JEDl3hUIgS6cVpbGbF5WHNIeWX1
kPhSkpkQ1QGyebv6IpX7TinAhRNtF9uoRZVRNJ3fwOk7sCyJV4LAgUMWspNia3FGi4I3ifuMDJdb
L+ELiwUHYUjaL9Mc0pWQ3VtvwHziUzJuEIS+1jmcTpScIBm6u0rize7ENqkY6zsVPl8tQGiCxbve
kJmKklaltu/aUYUBqL/Fau3chkX1ruBfBYmGcqIjkqSsk29ekmB0N/jRcDTtdT15Q6PIo9M5md9E
2aeoklfLiT5cPFpo1urxDowZcqSaiS2BfY9ayLaqkdWm0/SPIMAVBaz80rfQ0JVpLXjRBUFmI6rM
gWeRiu16pBZhROC5WTkUXRyfeNB7JtEh6mbSDCmXnlID52nVaeOGlBBfBrCzm3TQbmupvmSa4rKv
TRaDAzLuuPwI2ChQlOIpF5zxWzmx9GW1dEF6eEchs9N1RDyU+KcxScaNGK0OH7O3hzLD3w0+xroI
Fh+927e7gC3purXDx6FnrD7XyamuEmddeoA1R9t90DWgNDq+F1jAN4VW7cWYXVQR44GpTGQXw4/w
tFfXi9+Qyk2+0vkTZCQB6UH1MQEDXwljOoumehoFaREj81ghYGA2EqhwdgUkpvczc85OAFkZ+pvJ
c18v2xAG/KtkNEkUb4bvUJqbjhWaiGamBkh3gqAHlDzr97U0UmbsCea8HF627aBENEW4sYv4vp70
R4VrCZjg/M6wH7O5q1/+1Or9L7T2dIqugdydUSrad8f6hyBnBx2XSSFd7qTHvWk41WWO6jvbSr85
CN69LCoO//oF/4dAgQ7NNOjcxOLVhKX81w6tSrtQSSsqMedKUpGS6sH13D0/IdE2lV78f8NPLb3/
JwwG9DtRi/f19yxg6Y7/8l8YWcbtdNd9q+nyjSqs/XMf/b/9P38DoR6mCiDU+1eOwztuWhV/tnTJ
33+8wt9ytXXDRCbiGp6nY2f9l86S8/d33n1G/8/v8Lt1t39hrMAnbZOlhf5E8NK/ZSvWL0m8loe3
A8nk0qD/vXUnUhyLi3Rd/bdE5e+tu/XL0PGk6Do+FdcBPfXvtO7Ehv9j687PRDil6eKnsSyK+L8+
GEz9kjm1gC5PTnVs7ezRc8wrm/v8GBnqpEb5YpoEEydO0GEP7PYG9cvaHSsy6mVwEZrdbjvbftfM
0N0Ok007VzTT1mbsxUIy+KiLiL1pyY09jkWMv82AJueyrKQ9Y8Fj3TUarGrLqfd573EFoihZa6F7
GYPFG9UgOMi5+taj07y0aOJZl7fQ+fOm9+PJcp6ooR8jad3kGrP0CMnGDp9szZ1T+0amvXQSNMcA
ZB9k8hD74dTEV+FUfdmieQ3GKtlpbbgtZeqt8bkit8+71VRqOekS7s8I7XxVA4NdGVZnHhsHfyQF
/vxQp522aZDkULXCldDrgAjIDjhjqXLHJ9GKoPKBhKKUlncdW0B65ng6jso8TCgHAGbocEOGYRd1
pfLjwTw4jbhlTnkM9dbdkT2s0ZTLdWGjHEY4qqi8y3hdhg3wEsGxVCxKtVZBBWXmWJVXc5xnOyf1
4A078stkOMiiJ/GiA897ftDCVhwD8OabVA9ZXGoeWSbMZZNjQTT1LmtD109MW16zT4+2lg3hKXVF
viXzwltNIbDUQaTRTaP66a4QGF3Zr6a8RUg30oEFazAQFK2hddYZjUD55bzzrht4JItKQe3Hmj32
WPRPpjEnzwTtZGfLKqHH4szd6pY+bsNWS3awFSL41paBciI3X5vcmT8CyxyZPnohDhpadlrwoL+g
UkkfsqIFlGkVEiaT/mGWSGFJqOJ3Iw0LPiLjydkSN9B9qKdgmd7WXJ3PygKero/zqe3qI+utaV04
WYMMuQeESv22DQdEpAMqAkQoha/nCtl30l7FvaH7kRvqa1uT+Za0lNQHjkNDr9SWz0iwwSPJGlbZ
0ypv6QwsLNVpFb1BejfWSc8mbp75ajgs8YbQYt7ZzLlxNQBhQTA8eHP5jHLtPvSgvzRSfw/BL9Lo
lMR6GM7IYJe1Zh91aj3RfwCN5uzeUz4E9+4sNr3qPL4NITJFg7eomY1LZUh0CA50Mf4A7OSIiATm
04kH0L39taFIkPAslq21Fz1pSH+t0cHI3aGT521C4aF6fnldcYMWDZSPAQ8RxiGohjNtTEY+tz4S
d2oZIdpqwROUFxokCUSsOgqZDccWnK7UWjvpwF55xm/j1llzMAdADlpCVae54hQGomYjmj3OA50z
Kl1/rMyn2tSI6Vuob3MXPueeBbK/YnIfy3oH1pOWpugecmPcNSLc56WN7iFt2MJbQm0LUwlSMRqx
yclcwwFGuE5e6+1WA4G8hZ3GJtsT6P6L7m7MZgECdj40xaz5fUxmwoRuFYsZdJhspINA2pte25WA
4OL6GHVYRElK7ol1KYCkc4VhyuCRYHNGXwUqfryxnZy05xCNkNVH95Zs8CtXrrHTwuF+GrpkbRc1
y815ZgvufbKz/uY+fjcgjSOFcos1EQg+LO8XvXLB00b5T1AJ+D0GWTyWNd5zWoLxWIreWihsgNRb
nL/iohLzI2I0ts1n76xQvoC5Acevme1eE8PPtBTvmBQglwLrUFn2AzIRxqk+XNfsi2sRsw5KJ3aI
5AkWoXxig+2e5gxDQOm48VbY2mHAHb/pbESIuXuna/WdiIo9oeDOOuuSL1SN1yFhKrtkSoikDJpx
geFiFhN9e3SseYvm7tQ0zUIOZvjJ/etuOstjsig+I6rqjtqfrXW9lNjjRlHBrMcSuloJtHrFcAQb
b5ku4TsN9WV/RmVHyK/GoxXJ+LqSKCsMNPqHOO3Pqixf6wR/NjkarzlNLFzZ8C6jKkI55N03TWX6
TKHkjvEp4x3gT3XFZi+3vXZbpA7timuRTlDI+7k3gDbx6FYTppq5zrJXi8WT2Wu3QUsuYhVn165c
Hu0ojrfWZPt8htA9p7DA01yH+08sUGhPxUkrzGmHVCVcS3ALR0XK/VGgFoIHiwPKDaYfaWupny8J
6HjNnmQ5FTdjlgS+1jfJrnfUCV8/o9clhUCT4xWjgnpnEGjik4Fcb2zMOlYIHceggd/auvUGC0ff
hZlxKZc8GqiR94x+l1MR0WFgEClL4tQ7ecjYWbw0YaQeDBT5tpee2ohjBHOC91jMNHiAy5uVEfVM
ikgi1Qb0JpUL19iNJ1gINpIcYFlqPQ/LZEOJEr92kq0KJzxVsn00ZvOdPxwuiFQ9QAQ8dYQ2SnuG
fFe1DML1L6Pmdwamnvh5pl8GJV5DvZPMCse3uc1PCgiAFOWVE4BQZgiMzxqRJrtflDIAfhLLu8lH
+yLn5kGvxbEK6Jb5N/ypx1AG3Bd1y3RCR7kW/PVXCPC2YRTZKxMfEEIK48WALoMD5SsaSDcF53Yz
RcCTGBiQYm/e1DOVDCim5IBTlFMjaO+iqJpOI38BujGolZQkdFd51dSLXw+IxuwMKzlAJ/AyqOZF
OF2yAvsCpDGGXkuatZ5Fdwj4bwy3/xm7+Bs+EnzalIUtJPJVp/UvXZGfY9F+LPY0x+B1CxJDWO9h
MQirI0oGjPYI5LeoijhM9Wkf5U5BcGhsre0uunWK8COzEStUrKgWKcAWNSQGD9N66priPc4V06AO
YX/W2FcT8R40zwGhgBMAkqYxb8A4pKtBkM/dISzyo2m61KI9e/X0GTuKvU4t9y3rGT/NU06sWtm4
J8b+0Egutc4tWeom9Stves+tmtU7dEwkYcaiPDE95xHMcv3IimRLpxocsqlJd5wcr7WtrmwjPVWp
jlqOuYVvteLQd3IkRJLiUddcubcSQdbBzHgvkPm7EIL8Yw81m1Bz4bMSeW7H8jYeWn1HcvO31LQH
Kcx613lS3zpFo7ZihNmNo/sOsS4AjwomZpfmEYJR+u+pt340IdsP3Bw3lZ5PUKnURUOsCuFhKnal
5HAv3NrZEubBXRNJhgvSJeAEsc6ayi462baTnjKmjaui4pFm9WT5qYJ5YJQsrv7o5f5D16La7/BA
MDl/aln/yTq0rN7/Ytj/yxf+bqbkL9A9C/cHxb6Hu54293czJX8x/veI/uJuNpZW5u/NlPkLWgAX
C2tQS9i6SYvztz2o+Qv/vmB8DWfIZB/6bzVT1j9ppngR14JRIOHuG0CG/rIHZaTIypyF/lam4E+i
yv5RUILWQOM+auUQ9Duq68Aqz46aUHc2Deo1pzpHIbe5xq6BdT1yIa7FTTL2b2aVP2llfa/b9T2o
zwsf5u00k5qah5wylhAX21EPQx18RKl4NozkvXbTvdunT7kQ16pxyTebAP1T/xBkxOc5qQG0t/AF
CZJBBd0/gfUDnxNsEi8nSrxFa8TK5x4IzV5h51xZMnggktpc2Y1tngz6ttWUdZsWezNhfgzhFo13
hsnVVD9A834IULkxIqO8Mkxz0YizeU3rW9sOog2b10tBC8OVPiC6C2S3KyykBNr44EoQmwiP3xmg
pQjm6uG76orgyMzpkRCUx6qd3F1XMcPXHAoDkWekamixVqFb7naNrt8HjbqM9dBxLuLKMVtsfd38
DCxsPZWGb+AYYxdv4zvjBbao79vNbNbXnplf5bHzEoQyRQEbzkd6DUi6AVMJRyRbQFLXJLXiqbMb
mCsdf62k20xzEfu9xEnJTIvJ9gQAKfKcL8bXtG0eaAGSHz4HK+rXHg3ePs+oxqM0rjGg1rtIqHck
4sUauilRy0B/czT4lOmH2kGm3YcomnrjJczzZDO76Ddnx9zONsCAwu1QU7btl47Cc+/qDHQ7izYF
7uU3W8DvTM1QNmFGIook3iYOtvTcqT83ONNMpv3OWJ71iO7CBLnLmbQr8Tli6fJbA6M6PfvJAR3E
trLdezb82nq6UZZDYzsPhZ/wFly5SUuirm6Wuzivo2u36qD4Gux3bEOQ5bjYRwaNNAv0aPAidTBB
nfmlTKIbEhJgt1YX7Mqcn7GLXgNN+rE2f0a4Zrdu5gXHPu8AK7BO9NLg3piiq55oBtaTfIHUwQLo
YJ3dbCboPcP62gF2JTWTJZzQzMd26ZZl3HDzppa5BuOjcWFX7tZmjLgAK8tNb1E+hcb4Ycas4W3+
E9N6xIqzw1dDXotP5vbO9rrXyqNiQOo9M8hkipEm23oMnlkR94Sz19+zDujdMuy96QCHIg6F5JWQ
WTsflgw21Uqk7WHIDVQN4zOAWqCiIjpVbruvW/kkUwPZGCNdP4c+uYba7dDoDCweqjZGmmhb3wnR
wiyvO27n6LPu0A0Q1XVrzw0PgGWQTG6MqNklf6e5VVtLHx7croNSbWTdDRBq/mfTgAs4Eu/YRJb5
aiZZsjMS3jNuKrG1nJQ5rnD5fesKRdkQPXiDdhUNPVIFyJ2kZJfWFiih2BsYvW8rLU4vMnei53oU
3Z6HFqWEO70lffLcOcqjT8r3KXLtKXO+cWDbAFtRcuuLppt63tkEcWmvwAABr26qVZIuC9xFDT4h
C5eLPhz7KNFpwn7HoIsXc1GRh4ueXBMIhE3Vk/DC2KNbFOfBoj2HMgUjzfEQY5l9ucUfurcWrXpZ
zLcd4vUGEbtK2YJGi65dFngMtYkPRb6o3jWh2AFw1wuCZlYZ0vhm0cjPi1o+aUOb3gpXPtlZn403
E461yOvVIrRvHPBfE9p7Jhe3Ywb6YQo3/SytUxGONCeLYF85oCVnccfDi+R7EfWDDUbeLxD6MwW+
AjmNrHMAukUm36tOodEbzNL1mRhXjdClrTbxQ02LiaBiVn0IR4wFlFLSH/AaQA/gEVvsBwLLzapZ
LAkYhPhmuBSgkLFD0OePzq3AHUAN2iaLqSEQyPqzxeiQLpaHDBk7ulBsEAN+iCLLJAYTnpkM93KA
ZyIVaM1KfXmWF0PFWOrRMUzcxkf01PizRAO4GDCsrNJQIZQvGt4M/FH11lzcGg4rM8t8yBcbhzuy
+0q0e1djdqGx4OyC2kDcjOBjyklWzWYCXvCgYL5YTCIVcl9Cpc03ephnMniKbacR/EYcHEGxi82k
WAwnURK+Za4B6pQP3sZcLCkduo1juNhUOEkKnxb7TXGTsFtMvnMtj7fuxMMmC3JSQobw/9FlGGRP
ncH2MucWNnZIS4fv8y/UaZ2K3ouqU38dc/+T7/G7MvtDbGYbFjXYHxI1iqzflRlaM8tlyAySkSHz
X3iN4pfNwN3QdZ2bwoAI8/fKTPzSHY+voKhzFsmb9++Muf+r8vpLgILQHd0QtgGl0vQM5x8UaoPp
GIJFY0MWFJcC2eT6GhJAwmDbjQMMGDS2rJM61nXZV2sRR9BlxoNraWqD8WXcyBA+vN69wUZ+sAgN
XY/2PO2NhIKEhoJJg6gUVVY/bfuMfVtok4c7txDxFAx/FDPaj3SKF+U4rIgjI3kzGaoCM9G+0Hlc
i6reubl5O8J9sYIRMVRyL8bmSYWMmODdSCoXGR9UG9iQD8jcKXi573AmqK/voCAT9Lwb5lSeWftf
Gq0CHhK7T6OReXjVRm3L2AwucmX0byGz2bAiunBFkBxYdIxjzpPtsmT1UzpqZ5XWMmObN7Vcy/aH
rqMRyUZiVILC2bM308nfzZx1lUdXhFOnMJmr+SRcDjXWfh1K8fiZEKgNKsB2LQ0F+c6Ydy3cl0ml
ROMRKQFRQetO0OCwgYeGt8mBpPmJDO7qcup9u5mRkxles3P7zN4ilOYVZY5YIWiJD60oKZ3Ie2S6
zWwGiu5VUDdIp5W6bT3SacdkumuNBkDR0EKY9LYljT15v9O9lsCMhr9+sdPqk40Ifp5FQQK9xl43
Y/9ki8I6pLzxQG5a/a3KLBTRYqZfjqZoO+lwBpAj3IRIF5CElS+DJ5NNRm4Ov0+/S5wh3UsWfcy+
AmoRu6Rx1B14eXkKPbORCRpHSDjZCJjeKJqf1jWu6yUVl/nfI2wdhohj+oJR2Vw22OY2m2txXiI2
btEbXXSD9W7daw9Bm31VBNKTugWRaqkY2zAjBNE28410FSuHOmKukpablJni7WjEoGyW3rUa3XJd
K8Y12MouDC2nk45pddc4S9KcRLdSaz1QP+E+ek0d71uFl1EgN2RXRvpTSS6S7Ku7foqv6srcDRmc
DRrtnPFF26HRQGiDr+yr7NGUgeLhV537DO14o6cHQveMzaSq5Ars3pNeBN/ohnQMRDwLuF/YfhoD
iJEwfApRRn8RKpwd2uWdqKfpoeZXX2m9hDS8pMU6/ANc96cSQjqoLFW8ERbdr0BKjtsgce7pSKaH
wlX1yRAVzwhh19QdXaANz2AdOoSOchCZj8GJK6GynG7jpmF/cEHN6HZyhQNmUwwjWhFHv53a+pbD
4gfI0kFk4Mmc/ojveC+HaNel9aEsMVECoCG7MyDrYyqYUDkav6+U+YbO6oJ0+y20EihPpn0FC4ZV
dPMANAi2YwGJpEH/s7JGvC/mCO+HHJLbIY1vUHOUjySMf/ZK/HQtFmqLHwgLCRTBUZzLgByIoGd4
nUhCLbWRtOARlf2qAbN0CWX5OBDRTJ+G/VN64MPNgXatTnAOhW77Q5WChcatOMCckrLIRdnv2imi
ALCFGyPqjBVRsebWdGGFxKP97ViQG3L63ev/5BkGND/X0RfdtS1dbgoWpf/q8lyTYNO+q/9xe/6T
b/Jft+cSMmQKsoL+W6z937en+4vBhasLalrJDv/Pcw37F1eNbqEzl/xAfyQT/W2uYf3ip3VcD6Ah
LAbh/Fu0Y+B//7gk5ho2+COYps5VbFuL/vtPjD4mXApsp4x2GuHwhP0SQYjrAgy5m7zMCQIcz/4M
9SnYE8KOt1W9kI6FxEcj3Lka5ZXKAmPvTv39YCCwW7zWQRLceBkmhDRqLxi/Q6441+ZMAW0Gjg6I
1qyt0sm45MLc9TiRkMyRPY9l7IX0Ue4wRDttJVFzN2h8uhqXexMuekJu8JI0VU6ktySwr9D1QCAq
SvNg0ZOzigJ5nGINXBVyyjZVG0YbmQgJm2TyPqTXMpWZcya/JV/uFTmxDtVVE5Ef7eVYKh3QYUXB
ZK9JC3lkIYtRenjAiYaU2LDLvTm2Orm7iclxyrpZx9wKmjc5Sp0YU+h5cODIgeFDH3a+NiZvejve
ZLFYtj8AC2OHNW/Xk/7hMrteWcjR1k2G65ROidmlG1mkwvZ8o3j+8ij3wMv3e4PZZlWjkYpU/YT1
7Dmc0oq7QSrYSM7FrJFOEjcf7m3MGitGSM6qtD0G4mXt7euGkOqxqecDhMvTUDbUK53ZXRc9e20n
tFkSEnOZMA8IDIRDaQN80ipg4WUkugwcM/k069jc7XEvbORKVuVmuzGpibHWU4N9OCLeSjTDdjJT
ZhGx22yGSetIlukfPdzLUFbgX+X68DRWCuxBIW8tQOs+aKh5b9eYhXQpd2VPSxE5A5yw3qYPk9Y3
hvHH0kxOjWOZB8xtrD8rZ9zEy/2T1MXTuEBe9LI+MKPukaUSOWLZlEpspZ6rVMitlnhLJUh/3bNl
N7Xp3tBT3u6JiMqm15B62wFYWMeM73KC7mqEqtf6qCcLjm7C42nMVAb4XRTR5+B6oP2wa3xRhd76
eeWQVZMuteQQkHcSmw9KduZ+aK0dlArcCNlhqNt9NducvbJyNsKg8ZLwoQi9Nx7JfyEhPMsYHeOn
3MslJ1XZIPYxHzD9MaMbxI7r0ZrCG603tEOe45MbB8fwacBP+jyikiJC/aQ5iCBqyHlbPQ/BE0Ge
awst2OVJ+zpItW1n7u+iyCkdCmBl2CjPo9KRyDOy8lsHrrUnT23LXy1p3GGtNzg6zKh6ZV17D32T
m6XJP2fPdPjAMmas467dgfF3D/3QWxR8bnPJ3WaEeQFHq8qK6TnLjNcJ+8FKT1rkJYGeX6tAQGXD
03SYE/aQAiXf1u5onic1f5fIXA+qg2NcJ256DEabTeWcw13r7LB8K+Mal6gV40GOmF+ONLObotdY
2Lbh+Fixt0lXuJtLv1Q8gtR77SqZFiQAtGy2kaJYOJjGvnQIhOlrBYV3rED+4qJnfxxZM06GrILK
nn+FU//WVaXN6BM7RV+kFsZNm9lUl4TCbwqz2VgjqCAy6jGnwAAg2oV9ej0plPDelK3npNLu5qFD
aF0i0Mxil4ByOtLHaGA+NsjRWs8m0AvLRAMBN1wQYZnqb6ne31OFvuLB1Qi8yXmeM6iNwmx2GTXE
CpVwfhoiG/AYmdS+2SLKtrB1PZWmSePNLI15kzutXDU1q8i1Gcp6KRykZLg1kVVDSDE2WZ5dvFzr
L24kmgPDBXAAEz6DslbXw9yGV2BGFigNxG8koSzCJ8hnRmNJJDOoTwEn5IdWktc7oBZexTl5WBiZ
Tj2BEOuROY/v9FWLizjpX+gBtky/fTTAYL3KJt9zsiZoeiGJJgu8AOpE608l2VBm11Ybh2ByGij9
c9K0adMHWKC7BvBJGGnzLuGUH0A27yOJTd/pv8F5CjzAKVyvPkyxmpbhVg9MhK/diL0t1pO70COv
zg75tBptsyOnN9iNdny2B9j1WTVvu8Htd1jjkapG4Ubpw30TVXupJfc2iaWHpGPY6JL/5UCowugc
+rBeEAc652SKrY2phw+Y1ekIlY29NdD2epe+GM10zW3H4Cy2GR835j43ho+xZ4g9FuLYFZ4fVc3X
4ELqb0x7XM0hx0/f9BPQLlVsSYdhecxjTtKwy16cTNu9Es7bgDIrSFF+K2NBnBYBms5+NpHPFjOm
fv5VjyH0BrTtyZ2QWmts5dcRo7GrzmywA8z6CyIFZqYjVLe8Gj+LiG1VF2TvhCCCN4wCw0cqdOzU
vFWW2jrIhiwMmxB6gY06ebhPeVg4krEo1bV553iJWGdlYEC0Tsj5UOrGrQj/blmk0g2/ix6onBEm
wTnKkm8rwd/fBM57T1ywqEnN9dq7om4OBdav1ZgjnEVFXO+9wNH3ocUuX+BHIKwAgYrFACxTC42+
H1vDZ6J139tzvB+yShwa167Oc5E1V2MgLrXofpoas2QZyZljO/iBhGg+ljD2YdVXTPwqSueqZJJP
9/+RdKS/h5r2Yc0Vz6b3kC3JgxOLhGSyD4bCUCX1/miH+R2HzVY2qMa7sNU2ljucIkH82IAuSGjF
3klpYMxqKH2PBMEQGsE29Jg10wsd4zJ5JHHoMe3VuxLeR1R2j5bVnUt2jvFQEN0MwkjZmdoI4Gdr
tohnTvXj0EGDMp36BQCmsfU054zamgU+8Hdc5KRVOXJ+SWAFBBUGCXKIMN+hBH7tdO0uG8n+UlZc
bPvJa44DFp51lw/uXhftm7WgdslS/AxnPHPwfVBpyPiqoxr0gYoma2vmn4xBp9pCv3BhjXBuwwTM
HOhCJCcAMnojhi2weLnRPhei3AZjfvTwlYRkTaBDaPZqjk5GlU6Yns1klxgBqrdafABdPlnZdKE0
xn5b7Wp0fCgIabeHFNA6zfxNGUfdHiDxS2xkiJNbzNMqE08WROZN5GSXEJwQ9rrqSUemt4hHaNUp
T/KyOFs5wbSjfTM6kbnWab/2YdocR6+4sCavfC639GgM9oNsp20R6CflJZdBi+drIiMXsH11ZVqI
Wgi9QEGdsXwY7EchQPFaOe4ejywbeMTZAa/BDxUJXZrWRQdMOtFWqwNF7Hb3A2boaxisnslK/mZI
sSsM4uZmAr4Yzw4PDRvrsXdw1gyjg3AKbjIefeh4i3O8Yta7gkL5VhndxTMDlsw1SnnUeLjxo9ti
EboPcc9WpgWW1Y5miXNXs/mUTSPWtyWDhHg+HzeTRlrqIH3bJkgH/+HREN5zYbO6GOzkeoy9O8qg
ck3RDtwnzdRzHBEbPfPe+kYdH5ny53sdFD83k6VvDC2iOU+hTeoayCUObUQ6Wm5hXG71/aAN8ojh
qPZVTxxPmPXWXrO1zOcgyHZJHTAqb4Q8T3nMjGZgQp2L+GESvTwDRszOvQlNQDkCojXjAGC/fY2J
2hLRxSXkdz8jY0cJbhME3TgoN7p6eHQh7m7Slvt9gMZ5tlSqznOqBDMvU9+TXeLxYe6N1WTakx+Y
I4mFrJKOqdKcDQPP6ZyrejxZagRUoZz0Ri4xWmXYfo+JVmwVoAUbMySh66yF2JJqfpAm1BKm++mg
wduS9PsFRqLZygCmWkQ+NQqHjK55BAoOivPLsWV/XY3juKkUOB021A92MS2QRSO8ljAGT3YddmtL
a9ttPDT1udFC6ObD8F7CDhhq89st5571BVavPt5lUjzhgboaXO+eFMHMr/qwXEd68R0WIUUWxh1Z
KWSW3SNM5tSXWvNEzIm+dhzUckUhhc/+80xc4sZoe/eC0/KCQvW+dtJm16Q2Pc7ARzfGFxApADRu
373SVFAzL4VcrR9N4lr9UbE3ZM/YHLPAhm2dhevG8JC56cMmxKNFiGZ5Y2FtwR5b75u2PU5gg/28
gCWfpcIPK4yq4KApwQe4ZBqoOXwulu+UOPP6hj2z4bXXLXpRCkigM1q7n8rkTbnpQxMj8QgFgDXk
NPg5mqdhkO+RG90ZGbAxDBcUFa73VmTMuvT0Dm7eLuwKzDuJvpt4AKN+3rGqewXuib6Y8v0AkIYN
bRJ8EycfHcXARM7toFj2UNtR1LACqludxROSYLMon3pSudZlTq4O0D8WG8ab2eHHqTCMzp7zlAd6
tk5Ibl3RcFxANGOeiqNPaBevdduN+1C6jyOjOlMZy8K0dFdjhT5PclU4bewd05w9JlNEHppluuUw
hsmCc5UNb7GTTYdJzMzRhseC+HlhesvJ3yasqecXgNkUw/QKVe19Al6+kQ0OZ6mDlzZEt5ud9kEU
BRdnOV9ZdRYSQjO/am30rafJPe7AFwlSZIWM4osi9jK62UMhXMR8RXztJOTbssK01/D+bPDM9pMd
IHQN2efMjahxc3MJ1HpHRmSUQr+3xetoWkeNxhXBNuv3NsKsHRL5l9fq1R6HcE1zAlNGI9ygM/Nn
m/cfuM5g0TObPcFn8h5wHrl6GDYRlw3frZCxn2hOfPV/ckMTsGRUvkub+UztyGOOH3Yakz2SoHiR
te0NijjuUcJIpGORqkZPK2D3rJTm3mcm1JjcHW7SjCeblEnUAYnGq+u179ms06pAfvYls/Z5IMYp
y9QxK/qTJspsPTFHlOH8FAUM2F2v6FhgDobP2MQPCtjPlfF/uTuT3ciRdEu/Sj9AM2E0GqdNL3we
JNc8hDaEpuBgnGfy6ftjdFZV3Kx7L7qAXjRqk0AgQwrJnU7af/5zvjM4MD3wkudhRG8cHT9rpco3
MTr3adZQyINNsBrGedtUrrp4gRuhC6T4rtuZK5n7ee3ScjzHJ1zRFt7dXm+kh47pl8TxnN5pVm2M
gB3SfkwlzutQQAljq/oTz/e5FC3yRJu8xrY+tW58SEMFD7u58cYYyp+dqtX/FLPntWVD9W+TkL+K
YrbwnQrco4OODQfRuPv31vrAiGIYQu0ySVo4cqEZ/NeLMrQ+OA7De/3+l03ZP3+TPzdlPs0hYExZ
aeE+47OHlPjnpgyWg7KheJumgPXg/a71yT88aCsuRiXWZPSu4qX6m9Zn/qEWSRL6qWN5v5pI/paV
+b9BmSIN/o/yL5syuBDEVSx+Ok+6f9H6ulipFISK3FUyongJlkzVJcmmIRqwDss+2aki21t6aLgT
uj03/fhdB3ibC0sdYmU+GFHerVMPgLjTUpRgpcOXRa3DOihtMnLo0NXcDlsNPqtV+QV7ebrRDRwd
OqGGjXDZiSdEQ1hdm5hPrJeUkVqI6n6kc+88aDyHXRu8DiFfO7oAM20n6Elc8hlLJHEuXPAjq3pO
Hp4BqVoHLnOrr5h/QopLu3h59hGcEHpkA5TR3U0rN2lCmpgbyRNFjR7kBm87S6e5yukIhkAY/yib
6UpazE+Z8G+Cit6uULsCIU22HKOz5NE3nZcoWfDtFbR1v8Q7ogrNg9ToOGbQS44PB7h9HA97Xakf
VuXjmY2cW9dMd1M2uedCErRYigyMiAVGp2/wHZzIvzcIpBU8ppZiDXPYOYW4GyOWIH1LKlbHIecF
fA5ohgc3VN+BRol0/PE+cus7vKPHDFYPjwCYZZU7H6BwgSJnvipldpkGQY3KYidrMvvGTMFOd1ac
8NYtvDmoVB9ZYgKAwre8saFa4o8M17R217uxgEZU+i6QBFS0QFVwRo3022xmGhsq7D692R+ykn7F
Bgo10o8NfA+4wrWop+AYEIgAyFN/jTNcKWfmuM5+8tpcsIsEuEA5pZ2xA9mKtlDpI3dmb9dmlK7l
nbUwsEg52mabg3segW3UfXuwJYGUXhtca/00rghAD+uU5h78P/lV1ZE2NHX3MNlBfpXPPY0oCrBV
0fJPacSOsQVRbqgQ/IXVbloriff4pU/1EBWbAVEa3F1wyGpbAqh187MZLWajidJtWZg2mdnqC5/V
qxsucKfRj/fCYC2Xd5j0B5YtZHABXle2Z61JvZbnPA337qLQWjXfgkMvqxqTN05Eb16Rvk2Y1g5I
U+6BTR6+wa5vIb2rXdpkVzDazI2NMY9xS7zbWXcLZOMcG3C4ZCWBTv3Sz1WxNTLntWbeAgfrDhta
Ypkj7UuAzZZR8o22YB+jWbQkgcL3tLbgnoTwURBWrC09JiXtKma2Ca3I4SFYXplwAyCZs6oqmcp8
o6rx+0qUab1k5Uef2nSNv8cAg8bg2bFYnk6hmRSroEiu3ATL8Yi+Tgpu40ItXrc0xay41eHC0tXZ
iYbL7PdPQID9vWHmjyzY8OmEBDrAGt4KPZz6nEqLMWAEqyb5IqzGp9kFwobj4wELSj6rQcahv6eJ
ftNgdrmrU8fcGxAxNrIertqGBoksbZGKh1fiDNfGzO6zDCnfwg05NP4rkdhpo3NxNxnRpTVNd4/Q
hgkyOTmUT67r3PyZhtGzFti9Bht0Ms3T99kEOCOga3jddCR5DYQC2liYT4E/ZawgiHVrc0E+JFji
wox4ckydymZwiCjiR3FX5RzehZ33WSNWsjI1KcIV6MZoXxXForg1hV2+UzF4DBeJvS3lIR2jnrM/
u1LtD+SaGo8ed17Hoqlh7kry1RDCCFPwV9aU6nJ7Bse1cbrsEQsfXTQxBWXO1N4YAb0ahneeDPVg
ly0pvMk/dQmxk2iYvG0JanU9OfmHDCN+YBVcR0PzDlX0UhRY3weIkiW/Bht519/0Pj89NS0pggwC
fleW9I0LVjihey5D4zx7eJqMsNgys1zyCoEASuNrS7aPeThfutecA8E8JutkOtpV/JglKPg17SQb
E+DKJsM2sp44yO2iyvmkpTlZ0bD40445w1Zo75vS6xnp2rgm0h+Xq9ZPbtpCCnDNFCwa7I7hI3UU
GAIyAzkUritNqoZmkZGPaJiC1UTrqwMFame52Y3TDHSa/dXFGIxXBZOuM+d3/FrdafYLxBUq8Do1
XRoByyZShEQihAW3BCfKw36G3DB1G4i35yln40BqmHLAsr/TDsl06dHlR6WWzZZs6LKPZIQkUAr/
2k71p0R24bYmLpPulsZo59WNjPvAbo66y74MSXDJ98aaO1oMgh+24EC4CLlhuoXy8Sri6EN25mdH
M9VmlPBPB9PfQRk7Rr1/DYbQWiXCPxSRPFBivHiqahfuENNz0RuUd/hE71mYxQxAE3YJqz6D5bsV
PfZP0coTpkF0x4RCewbI+jAFwyfVeM815oyV6qeLRUppbw409w1uejsrHIC+sind6Jgl6kq8iyXO
7Sw5kTkZvxXKSKOpZwZjilXM7+aNHuVxXNLdlnxMJQ91P3Io4GJNlZLKIP6PbbGP6YOfQtD/Ki5u
UsO/UzQ+grxZ2uQzd2WX1o/l3LIys+rbnjBj+nN/iq361CyBOapWMWKwKIKyfVcNvOPd7DKsNYiF
5rFrhhsjTJ9tq7y2/Xxcgb5UW7UwMq0e7lPO2meVdcFroYsLH9ZxBdQFMT6V4AhUsDW18VFZg7Pu
MAS/ZK0xrcckLTZp2ozroR/Ogo6VQxjD3mDaJC5X4n4ICcLFIroJvYqSD/NsStbyml5VPkdmcrAk
XNG66NhKWRH8W26N7FLKt8ZyTqDu+KvLf5qGj7XiuMkCVXymI/02suTRwcMyO7TgnXnStZiYuONf
UYZ0FcQQiNpRIMoqrzzWfsj2satuMie5RWE/Qpa5pTUZGzSGyZbUjRdVbLgUAfk87L/7JsT+Q0j0
mhQod+qufBod0C7CD8AEhOlH0RDATwVcYJgE6UGZ2Rc6zRsFLB9F1t+RR3Ghe9ngzevmph+8fdP4
F4p4qOWq+p2YSVoV1rkQy0aMt35ZLIChx0dUHFkY7oXvfikV6qvORTnSTXdILPN+EiHY57x4JxLC
mW8s8yOryqescAvKaHrou97gUYKDq7HLG6isTRVshp7sFoXvP3pT37M66VZ0S3n3WVich65q101B
GqZPKjzprpq3wqCdYnZ2fOCQu5z2O0YJzqqWzWw+V1sPx84qqSeGVwQJ4s3ygAjvbKm00igZfM0w
sWlM02A8ZXjkn2ee8quB8ybHvhx8ukQAaABVrlK7tLcD/TV8vvtoXc89SxCMyF0z3ZSuuBjwM2kD
viaouIVScDPSVrei8Wwbh/Ka7MDRNccrenWeB2OGhBWC8zMDqOL9dO3346sFB3MD/uvUxNiR+6q4
0hqnEr/IsMS6s61t1z0wWGdw6OOyj3aOsZVjP8mtxCp3jW/ftsr5AajZJFTdZZ+DZUeHoYC0Mi4Z
NEdl7zaONrb/0RUAEhTypfnKNIxmX0e0YVmZ9+gVwau79GThesHombgn124/wqEUDOwYubTRl89Y
UDBdk6qheQsaMjtrurhcM8d2LoZqA95sQ5KT+KNH8Ln41EuLV9fjTEInRMw0h+cp8xcJm9avkPqv
vqnQmCgEM/zx3LG5XOE+jlYBqC8s6vhludeaK8/qn/2lWyxdWsbI8yJFz7W87k2XZlN6bwB1uUev
JeTbCfe7qut4i8OMGygXpKQ+8IZw7c0seXob1nXbRneuaRx78xczd5VHzms34MhyaEnrQMpOIfSj
iBlzXeilRp1Q+srQ82sYNUfOk1u6CDXRge6rXhrYSGVcWU3z7EGxRjwhm7C0tbnUtrnD9KMFGGuX
6Z2oPkSX7xxO+Zy77p3Sv2QtruQgGp7aQrPmGNVKMe/snVKUPLCsh14A0bMJeOC2f9aWf9tWw2Mn
zLceRlfGuQb3VMG+xTsYE9DXGltbiVxzLFLD5eCW7tuofJ4S21u3aYbw6ognVZnHlrXLOuJuDFGd
4rs5HJ4UTXjhUonXNDPhrprMISskCKot1Xl9ND8y3rCo6jPoQPTrkUq/7ZbCPe7duNjrvjuUSx0f
4zDNWwKk7VLVJ+jsy+nuC36V+NHm11bw97OCX3rGt8ym4tl1abiJW+ltSqM2SDhX/GLhVCE4UhaI
NAlvKQEpyIufbEMRv7s1to+ZlkFF2+CIDZMMMHDkAKMF5HVKCUEesv7kpDvTkXHEbvwYzuppXqoM
IS1RQ6DyIxtUPg3ZlWE1d4ju+Q3G6eSx6s3P1onuQrfvt85SljjnNgMR7TEe2pinKuA0fvjlYukH
bIXqEwXerQ0F/kwdLOBhKhmnJrvP3HdvxTTVBgTx+GmjpbwR5zf0o/KqD5pLm4A3ZnCHa6R5eXkq
8sASmit/KYScGj5vRmnidqDYkk5sUjklHzB4AJpDv/SrjS74JNBxyECXmsZe9wln9uRSFqyaKpD8
qb3gXE2Wa64pxg23eH2GAhCv0FNZMoJNXY713nGscJbJHFpu1Df4Om1nFVjdjzAsuSxD865zxQPp
6i8zCe+myngtJaeENkjH3eyVD/XUdetGkG5SmfdssBPc9IW+V7F5C8GqvwLYFK1NVTsb8Es/qZ2g
vDBq0P1Mzonc2i+2B3CYZvYTr8ddGVuSIpZ0l1HaPvbdsSJosPYKk2qhWFw63/8Kc0B4tWqeFEUh
y1tuX41NXx5EDqwiAuG1imYBin/E8zNUByDir0nNMJAExfUv8huszkMt4/LfXElDT4V046An2YBn
PImW9F8raRsYl3+lqvzz1/9dRINqCt5Ugkjx0KrQw/4U0fw/hK18PGp//q/fgoDqD4U/HYwkTniH
2eg3Ec36g2Qg35Avs81f/+tfENGw9v5FRPvrL77geH4zzFmWYXBsifBeE6M4YcngNguMf4VJRa6i
FK4QKo1wzXhhDbjRMfSKDx7V6luxmF/1XhvfQvxNKRQrOam0FvkIIXCPZKDWKkARpqITjATspeyn
au8Y4jNso/zR7hGie+iUMkA496O2+4pkbL0kaetf0J/B5afwKGEPw8/MugdDdsbea9vgItRy8486
5lZd0qOi6bliCfrYD+F1ndaPVVJ8epJ2vrIYv7NxYO0VBi8pWGcOXv5ZzukXieWnrE/vTXiHY8W5
KWswoQ6u9VCF1AZURfxopNZFoLjuesO/GKpnA+RgxvGLhEA+Z7nAeo8Mgl/JgL3NqoZDale7GHcK
K4hOr9lSJGugj3eAxWfqMzmHOzDWMBtY5VG4lrGSunyqkMVIA2CusnDoupm2TvUIBp+sHbp/BnjW
MsDdw3TkkILCh7/8Ou6yzeTrF69kXK/ZBA/NOpDOvp2GFyDVZ3A8W6XjawaqcB32NYxVThQVzRNz
g3oQOrvKKp9VYBZH4Y+fSvMLR9V0N/TZTZeP+Tljt7npqOFcmX3NqxL219FkEunzoO91LQ4iE7rq
Nhy5icH5v6azgwFPAU7tSWuuM3/eRwq+Z+WpK1S1Y1Qs0fS83bl2Gl9xgfwoI4Ny9cXB5UHuOEwc
HDZt2EMr0G5L55S6H0R99saWEPv4nIcJrqfAfJXwKfF1dYyf9T53x03b+ecsrfe+haRTtfoJPWW8
lX0+baZcgstp2+4gOJivChw5+8INvnBfPJks9Xixmw92FgifMNuJpbO9gHj9NnjyGVDJT2dUdAmV
+pt+jvuRFNm1NJoPekHlihkEUkWwrK6oYqGOikpIPjaf4yyfkxFI+2hHMa3pZIYgm6KfNeO72/V3
PQ+AQywJsNUy/apKs99AEu1WeA3z27ob+q0nwnxXRHW0nya2+faIb0vjHFnZk08biXTvwyp+qorm
a6bjYvnCmyoWmF0oBxzN4M0v1CfzFdQAKm7WHq8I8YpiG4jqnHoLknyeL8nMGdOO05t2XFjnbehu
ktq/jC0Sl8RmMo3lxag4BmnLfKubGpqwy/QxFl20Llzc312rPigiuePqB5+e+/d11pNN6Y1gFdjV
Te7jj3BSDFZl34h9Fg4LlsekEiqk3CI1qmI/lwQj60nj4m51sypmldyoLLoWAsGXdAOXbm1jOapv
jQzv6gRDqBmC+srNbJIZiIzbIGJ46iyOoyWGkJQBgCGtvDXrBsmg9NWagdQ+KDf58LIg5eGO628c
jOMsC4Wd07BOXknnZNXW916oAXs5Wx/mbdtyEOwC88bR3slExWfjWbUnVgemTcwmjjczx5aTVXbX
9WKzzPFbGqYObrOhd7ftYsYcRjVuwU2lLAunh6G0MfEBHSbH7O/SsnN3Gl8nH+dsPSxWz3oxfZq4
P6fFBorQ9Bz9MoYWgu9SRtQQOdhGy8U/6mdPbBG+ZW5166DBK1suZtM2U/3eFM2xz0qMqIsl1cv8
26lE40pxq3oTm8WJltrNFNnFxdKyIVKMxbVazK7lL3btYoCdFiusKjgeQ28lWTiN4yELem7weGdR
McMtzubDlCTNNjbQxGKctrx8EAuIHyZ2S1P3YscdF2PuHDiwkLHqOm6/HPNj/zAsvcTYypyV88vc
W8VUYzYdilmi7qHecgtapOYUVwAC7rM2ES/TRIHgt6/HBKB9Uw9f5WIpDlMaGb3FZuwFBuTUxXqM
uZxcE6sFXDYYk+PFomw7Q76GenXjRtFbWHFfYXBiybpYm53F5BzE8Yn2yphWrYZd7WKFdjtgKORH
64PkNMzHu3s06uqtKQLnlC1magUxdjN6nC5TTC/DkJ/bAUR1Ng3fUshhW/nU+ije6w9jROQNnTIF
AeP7m2Qxcmuqf9ccsTmz4fI2ZcMDqdCXOCQ8n3EkRUVAKEiCp6rDJW5gF+8W33i0OMgFeMUeS/lA
RcxhWFzmsuZU14l7/5f/HCN6iHtmrUqsV4CULwlu9XHm4WngXy+G7JuIDSbTrn3QLBSODbdiXmQQ
jPOyo4m7Vwc/PObLpTe5ITisfxhT/db20Wu92OejYDoHTsaU7lI+Pi5waJ+c6I5FruZoPYW3U49J
Fw0R/xBL5scppgVPZoAnWip7dfTi6zJjD1VGW4dj8yEnX0rFr3eR0vv2muYlmtWLCBZ1hVsI1yP+
1jI2j/WiMdQ47FB6jSO65h1++Gvgjz7XN3ab7sfso/jbyqQorTgSwryBbkfILE92VMbtWtFSVjb2
8KdoPLb85Bil4hI46rnKl6lO0Glt9O9OEKDLCCve4E072040LCrVdiwZE3V3x58RZGb33uYkhLzv
vIrElYcZa2Ro5+5GjEhlZY7E3C4HedPFdVN5k1zPZeXtq2HewVS963V53+TYdecxeHON7i2lVgHh
xl4jdemt6VLZpLP5gKsOA8BirR1Nfcha68Uv6+M8QNyNQ3xVQCLm1eimmPT99iw8nkIN96+DlbU7
lPFX6oO9NXrxUeKP2Aa+c4f3/qUNp/vaQNRP9DOwpZ+mmDEWaM9bB51A3ogqfmV7hLQ74sSiNGgz
5OpiluORg9kpAUFJH07CS6hOpZ+dMJfQMhdOp9yvL7K37+ZJHHQyvClhvIGcurhORhRWwvQCrASH
jKWcnrJbCDuX2FdbtrdnU4/2ISWsTeAaMbIDWG4J/cQ66jQVOReycLl7Vc1rPqloa/ResmnnXOJF
F3Rm1F7A1NtIFjkKxILtHuzIk0DgvQG1UHAVz2wT/B5jCpdd84Mi1ms9aMBHnLGQDeM7rTFJwPjb
mLU78iY4O4V0khJUKNDnWWp5L6o2frZ9cx4Te5PZTrj3OSpuwi44JDp8NnMz3RIyfdFZui2C5kzM
kOB4prbIGXo9Zvqn29vLVkT5kN6mgzVPxbodoO2QdiMHjBUFLT6hXNJri+sgzt8HS3/RZplvPcsh
8uCjkfPcjlaTrCoahjHQU0uzJqn+g28Ah6oIOYMU0eK+5XaqKFBjon8rSKLglLTghSXezDFgYBtt
c32N3Uzrl5ree9WeASjGGwDgCJUBtCTDZ/LkmNwzNOM4D38MRnuKeQ5nSfMTCgd7Oo6zuE5qD0nX
S/CHZoKkAovrRnr3xkgUDR157xPOX75td4nhdRy11W9pDckOdYKOx80S3LgRPyctFAeMkEj4IOHj
YkEBj8lDNIn4GAj6vMa0rU9d3F1Ic7DAs9JriOQ4xswBTPwYfJt4i90Gn5M9jt91gG6aNbxLJEIQ
VfJbBUUJPGIo12Hjnw3ShJw7IYCEoJ/aMdyMvO6MFjLhUzaeohGScGdX90VObr+gne9gz05zLO1B
3nUxlSUeMuA2gme0EoR/di3RNFSgLj8RkaA4UXG6DtAMznyescImxu7f2ZryNyIOi8f/bpA+R+91
WOTfvxtS/sOX/j2yTRjcgyLqovV70vuHEcWGMcqEbC60e8axf6B06MxVIPyA6fjCtByXoNg/bCiW
49kEzAmpWbhG/oX52bH+yYSCNq74Z3xpL4BU9y8gnaYzBxo1nAq92dtT9XHkQar35TS9+BED41w3
T3VPmHqp9zDa+qeExcidK8AIj3lLD+Gi0L64U/Kqx/YyhIQLkqQ+1YFLm6F3Zc2YY9ksv6fJ+Gwo
iGpjdKGWejOVSxk2EVjcuc2wNODunRjMvh/TKxT8SvS633nB/cxNog941Q/ALgbCvmR2RECkJJic
d8Nmp1WGybOvqjsjl3QUKpNDXxUPdPG6z3FB+S0BmdOYRjbZXP4Nr522JU2f+4omLyOPbmq5TAtO
eV3IFmpYwdKmd567oH6LMMyMIW1zblqsdV7dx9ks9r3tX+ZO/GygI/HyGNmOH856cGVyV6jU40O4
BDsiIC8cyJhUoEewe7eWvKyROA8uR9Md8GjOzWV/Q7mC/zAMpbuhe/3Z6JjaHOK3DAks9CRb1alG
HW6xuNdjlx4xK1dfaRU/zzGCa5ENE28Buq655HxnAr/UlzxX9ZSck6aSW7Pz9HFa8sFuxzRd21bL
iReJo++j59zVxk5w9gWhvSC7enymGON47mCdfwfwhV5Ls5Xh1umdW8RXXJ3zWaeLX9OGqQSkK90V
oyN3UT6qTU94fF3FwXczp8EB/tDT6HnUJ5XmTV7xeOPcEG20y0+R5PiFk8zdlEKRkyMItooK+7W3
NU3seV5veMb02wb6DsdOQNl18Zxn+mkq8MT6Y/fu0YC4JyBWn+KEReewxPQj3jJ2Ks4Bm81L5Q6S
Fbdh7QkEjftR5WobQ/Asy4S3NXwRhfPU0E1FlVibbmHrz98ATYgTNvI8+DlPCdnmb1nNbDtWnoQn
aDw4tAizG7IOZp68jex8QwfgkVZhs6kKij9zeZdO5RUXwJeOgwstGU/OAO4UF+YbY2W4HoTzuvSt
FiLEIo5NYqUIHmxLp0tpwmBdZkUUi5I+wFXR/my9LN3EPqIOlEAekjMDQpfGKVJzJh8bN96DxUIm
Z0NQFCYK04S+zOTzAq5gOocphoAkTzH1VvM2s6fhSAmWJKlgPUY4hio3OJjCgqVYZwOAKYgMkPHd
gxcxBI9AuS+6wPIPTWc+mYW6iiIPGWCqBGf90YfsmN4btZsehdLeqo+C+NRy/Kc+48mKp25XDt58
iOnD2A6+vtDRci1l8KBaYD7KNxSPO0w0QVDk2zzwF8c3yNaen7GfZLO2PfsSchnsMsbfveeOK9cw
brpZPI6Z+tF6oiDxVeQbU+tnfPJ4QRoSP2QIX3SZHyjSPXBy3kIsYIee6Dv2Tge30GLf8klc/Daw
PYfh3NjzfTUWL5SYvVqlddX5TrYxhtY+uEFEiYHtpNdYOQl1e9iRObIUWK9yociRz5zKVl5owAXs
aVzgmc2JqHInqkHLOcXcE1xa0f9oxYDPQHKKmVwPcIBc6DXscTbgFs5WyBzalIV4DR0vOAnarJG6
cmol4xqKnsWpkdTphOvaJglYht6tEQ18vFDH14ObvGNkqIlZEtASPYIRQYAbS03TCYhNA3mdvoEu
yb7DFoLokHA9a4mWI6AQhgb9Js6sqBib/HZtjUiRADnBH7b5a8vBgdGn4zzBlqhR+Hp8pvPIESuS
LTvAXUdPK+9Qan2CT/mSChBrVXDfOjU2P+V+0MPZYMNqsGG5tEm6qftzorHuYETVuE6sudmPaYw5
wCW6U/tOtO1Vjw8ou4F28GFp6itwLfSgIgq2UcQP921qAcH1DWsVZXNwWzomXcBBQPN2j7BXhhPW
MF9vFZ2rFAZ9BJqDbEjMv5pdvcmD7EhekEHbaHkfg/y9a9Rd7cyfMmbUC6LA2aeqr9m8hIRtwXVB
uSFzXUbcArM0vJ9Hi6yNZT0OjiYMYqUPnWl+kplO6EAKbkY1HMbRukoT/dS34aZW4lbj8N7w1lN5
3pFX8IW4nkquwGj4mWf8akUM3gh8+SGEmrX41isoT324ie3gx1CAvh4HANqeozfCmd7MGk53Kn08
2ZpTX6hIunK/3JsNY2bSUN4V1U9gnbKdxUS2CsLA4EbfELXT3U8zHu4y7h152Nx6rrq1NcXn3jz9
gKN2E1fNM0tBtu4pLxCF4h81Vo+oBV9Gx+8d2VwECentQlEDTpqYAGKFJzuh9anHfCjbRKEOc8f3
im5ipTfe9kN5LweJBiLVEbc/6b+K+4/r3SNKwWWSJFDz/EHn46eTEpIbkA3OAzuENRSdn6BKe7rx
CoBFXeWsIyvhfFH4r70B8dWfiVzNaZ6/TaoK9zppil1jjm/MyGIVuUO5Q3ZNV1SIuyRBAkhwudfv
m5ZX2HftHNcVYb0qbPrdlPjGisoPqmR8MGeUb5UXACDz3m777jYZrPkQVGn/zLOcmC2+8U1EKGZj
ZiXE6bkGO0qPVbQXvfcT6sV9a9fV2h/kVVaw4s6b4rWBfjuZndwASTlbdoi3QcyaPglBE7OanRXl
GzAvIoKqVLBe+IhVqyyLhtuYMWszDU60G+2CUsUeOCeOUTTgARxLUZO4IdbXHBlPQJGU3Rf1UuRT
NU8rN7IILxl9lawbp/rBg3PinlmbBJct+9sMOnqtur6/jU3n5Fsx0hI9EchdyV1sWfU2dSA5Gy1Z
DTcuz7E3s8bMDObkLkZRaOPxarCAjhDWYu5o5FPX4dzyatSDXBAiYaV4UoYdHck1NVeyTsEyJ6wa
k1YHi7s+I9wM4cQZSelOLR2noidO0av3iTlp5ZUlshV7+SIYzrQi3YIMfZqk160T3JYVwZiNmqmh
WrzK8aD3smuPWvORrLWNTJCyG++9B89aqFyzxMzR0DVW6I41M1XABwdK0cqVJYY9QD8O18CJpqfw
1LRhx5Fy/sazOK614jDoZgWffFDt3GlR4KziZMtiIYuRPPE7QWR0trL6Ewhq/+1WvfNA7qF7Nitl
P8gko7miJUvHWzsF6iYnNkMNqmsg9MTmZ6oa2IZJSDwgNHR16aJa72jP6Z+pg3gqpVJrNbX3YIhP
Qa1P/6/Grs/f6iH+1/67uLxn382vloi/t0b8n56Iv//x/58SCVad4EeR1jxbAt5gnPrvlp1t/P77
gOYq85+//s9BzQNgSioMmUQIi+JGpq5/JAZY9cGHZ0yyLNv/bdnp/CGXv+opdC1c/L9TT2mXWNac
HgkDTnEIW//KsEbhxH8MDPBzMw3aXLWczv65/JF2QN157FD2nNasTTOlLdbn6KXskE48iV0H6w/m
GpdcXy+sa5W5ALjsnP4D+JVRXnKJKy7VHJbwiv1thP2gvLcNgozaGR0uUf+MWoWE2RufJV4C9IwX
5jfnUFODuolxcxIkmrv1b2/Hf9LQgmj3n/1eREAkUQy4LP5fKlNsB/B1iIS4D4f5ixaKGO52pw80
gAUsD2W8JWnHc8ivi53r9s86omsis7MrJlR5XcqBxwBpeDLRJWFClew8VCw66BY6f4cLs26t1zLK
zyOdd7cYXR/zCbtNTByhFXiWm2GM4Pa5PwNpPOnR3cvCeZ0GQyC5d7tRi103QZsXGUbzvn1yuLvJ
UYk17vG7WjqPQTy+EUXct5a7H8T4E3tsshoKeucML7u2EhJRy7O/ZDbfRkK9MtSSJmus16YwjwGB
RV6RaOf5SQg0Sd8pF9+uJEgfmQb1agOUAoUtFLsgfIieBg/+cRy3QbGXDkzyKEsmeAHVDqDzfIQZ
RrkyYtw65061nlImNaPyQjDLGf4ar3uJRnnwne6nLQb2QmaXEyREnrMspMRxtK+0BD/ej84tbYAJ
yP5UXPMXcsjNctrOUGI5sKFUkc5fcb/Mdnlpl4c0N16EDDnlVdg5tMm2IDAXk0gxHVq7oYobE/cM
X5qyL4IhHLfzbZd5/dptSUO0RCtO2sXcyBZO7FSOZ1AV5HYl0b2109ClgG78EJU1pSEwkGGZo0fY
rMvxVCPMZhA/zFvXhozuQoxYxf3SEwePDVE1qrZzWt+lsdwNdiEYBtzqNuuGq8LotywyDsCfdlGp
6CkU7+hqjyXhukOQo4GJKUl3OhQcfwP6RUzQ5CuX9o/1qOtTgicJOFUJ+dBj2yHh7yR2MMP5st7H
rHVgQgQ87uf6moz+kfXyKWvatyEfH3E0ckKl8KhZmo9iV5IunGtkSN6qesZRVDCvB/yyWx6y+miV
wafMm3ElGg+jfTQ/ZI08RfQt0UPxDaEdZ2+3VDEZDJHxLK/8YjZX9LanV3VMdVPd5eeSLqeerIdv
AfIuK/cr9JpnI7JP8+IXNoPyo5zF2XBpR5gLbN4+XVGSzii+1c9+ItZR0SZF7PW+oF2q4cA+0zbV
hJwfB/qnQremEnOppPKTroMGEAMmEIeGxiqJwX89LSVWroOVh1MeE97Umqum9ZkjMILP4f/m7kya
G0fSLftfev2QBsfgABa9IQnOlChq1sZNIUVgnmf8+j7IV9WVWdlWbWXWi7Za5xAKioB//t17z43N
TZvTpNeHJ7GUYiHi7MoweuiMuPV1RXkWwRe5buE3r01df7Ro2BrIz2GfaPqDh6bWJtRwMeAjkpJZ
EX1K/blBWZcyvM+qrnqQNtaTYN0U9+xESCGGRr9h/fMM42JL7vxQ6dqvrPTUtnQKppyO37Gm+DBq
HM7LXHczHH1Z+uo/vKVWLK6try7Qn4PaQf5eqsfimRKypsYJZ0qWVVb6zvf6S/WEsTVFKAeiyEdd
4N4EOhrQER4Mh2EKfnrdgnO3JdkGStACkX1mSSyvLJyvunIKv2XM4UmQdKfhJudmh4xuL81qfaoz
YFO25sF8ILr/UM06oPQlpa7Z74x7oz+3MQEcp/uITRzahkMYJA4M7stLs5vq5RUA79EBRL8etPFs
8qGt8AYHh2JphgPMUx7apS2uqMgtTuMyNwuX73isLoJyOYgFzVYrwwWAoUUbEkZ3IlAfehkOt2Xh
ySUIB3jvGRc9DNn+dDUVgLHq1xJP2aHUXc1n9bT3wHhT6Tb0b+YccM8eKeAlcEYiV6I+GEhRepky
TRs60ai0JygV3ywrzACr9BxmyZA9K6iQfsTD5reiR38ilunr0r01HNj8h0HjJ4lt3IimB75Becqh
1fi6mr03H/jTH2aub7tGdbTjhER7J5Li5Htx7VdZG+yIx6qDJXtw4CkDYqSX6kaOLGeYjUz3Fhc1
4B+hkQnteFt1eYIps4Ge14uPuXbUblZgpKP0o8W4E+Lc3bsxgI+EesEVVbCUSkYdRG4D9mOSVGii
tnUYI66tukQeDLUaeFRaHPrYgndYO/rO1PLJ9wbGxyGiThYslR9xJ5Yet6uAsyYxLwME6WMnWosl
BdxIBSMbl8SZNAmfr1UvVfUiP1To7et8pC0j1mEVxh6R1UwsTibF5dwx7SfT1rWzNBs+q6x5IvtL
JkKnS6ZJ0xj3A36GJibVF3rG20QabD26+V1GJkrP550X1/Qkzc1rCqu2IVEW59V0GMvgqphbkrQI
d0CfTrbLfGIaQ3+KFddQujaigx1qxm5KaKvPbJZXltL4yhCxyBLlzxM4Jqa3EU+KvHCXBo3VtbTL
uTSNzhMm2+VtUA/xt9OVcPoS7WB11S2dsbcTfZebUEZwhPFZklCGtd6F9zT0roWJEonXNEK8dPv9
RNsRdy+8+EraKEr1zMUqzsXOpEA7wJy+ItoRPpMrgExlEi03s0uvtbz1IbUURU9muC7GS0yKCNNG
u/2vfzTCVUv/Wzi4ie9QCedQDeflACv+6x8ldWrpoyNJ/Qlq+ecUVg+Zld/IGf6tNo6ZPvhZ/B9m
LvEX2xzfJWIuJpOkpQvnn8vIMrYGPaWhSy9X8daxV12LzPP7QcXHJWYGWNQ5Jr3BpwisbFWk4ydz
JyQitMo99TTt5l/PgIsC8qcsrFh+nkXOgBzr6MDv/mzj61QGNDFk8gup8dzUAQGmoW2je2xLXH25
4JOI7dTrzFuUQprxs2J1z8bA8m7RUthjWMUz0bV6x9+XsqKR7Xha42WanfStyFIcr8I+RblxylyA
yK3GOMk7pj50UHLytJQro4mfHS9/6pvs0gmF93SoYJEQLD64Vp6dgq74qITz2I82gKicvJG0aD6L
8ks1DPcNoxDGuewDyhSPlFtcW5c+n5w5QLrBL9aHuJYr7HeNQj1JOMNnGEh1Kc/4+h+FixPR7aBt
FYHBXs97NkfMIDCdANqqsXjXUoPnQWPcb2aPytw63msu4IqqSatz6zbp3Wxk7k7iifJZsc5oCHSH
2gv6ksv7OSnrCBI6WPveISbqpC2YteGbdd13FzLN/r+6cf5/2kjIVU/qtEhIj9D3/yWD/px91n+5
Tf71f/Dft0lX/GYi0y0gS2Ei+i3y3n/fJqFQYpo1XYoHHR3PxfI45EXdhv/zfxgLUHIp2OB5oBjS
+mP+HOssEp3pejwoBiTQf+s2aS1X1j8/czhJeAlwpSWIK+Fb/vmZs6Oy6BXb/B10RhBtQHtp5yK/
5w5ptc4KQuJNPIJvyvn26YbxAs8e78/IuBPbLybWR/65XW2ioWTtF+sobYt07HZzeYwFVxDOBm+j
1w2NF12fnRSpLIZwW1tTbCjX3DOIxRmadWo96wf3yiernx9AmI108NiFb3TOvkagYSP1QV7knrW1
t58w/hBEgtYV0E10FlqKuyOmVD3z6B5Is2wjvLHYaiwPqQAL9CMcQ2unGVQpK9v80oMRx62hkcQI
n/MaoNa8cOb0RJGryLUDsvwhd+ObbqZPlWy3ld1vTVu8JrXzPpQY66WKTngxwPHaE1kshR44xZD8
7PguNelwpfOnWHnkxddjn985HpXsvHBKuhHmJ1VnxdIgB1NLub/svn9rBuKynTv5WL7Ullg+UaZw
clZRV16TCPCJm2Ybq/beTBvJg+4574SA+2h2xh3eyqtXi3hdjOWL1muVr7vMqBX2nK0MWL9WQ2Vc
GIsYsrDengFQ5ogbGErUVHyDD7rX0e32Yoo1mo40gr8uoXwxVDV8m/6pIh6wH7LygdJ0zA1d8w51
k9xG1FcrIy5+ln2dPo921vpysFK41+GPCK7Xzl3yn1mWA+Yx82Fdme3TZE5Ae7MCJB4+rQcS3e/W
xPEMPqzkm1e3J8dDqnJEPJN5zbNzb2KvpZDSPjhp3eyCGLCaFznOPvAoO6n1+sVOumo7jrW1CmuV
b4nUUwk2hXCg8HKsQjlZvtdRRmZWvMM7BkZWmmZ+WWRuViTUsrWdq+9byVCGqe3IuIM9tbHwbeBX
YSJKC9wx7nAsWzVvRTc656pFkXbIgq449rV9HHBYxoUtMeqSd1BK41DQ6Cvr+CP8acQMSV4zuA5G
6H32GpYz7IXmjv674po1HdTHxC339YClLbTEaWqMDhK2zenXxXKfp/ToRd0rabGEG1CKNSxIjnMd
L2lU4xR4FZsZqlxGO43PIohP1FkbGzbxeFtAMY9zdhBh/zQDjO6nfF/K8jVOsqNq6ithp5/eACZB
T+Vx6UkLRsyj2BB6Xx+ovehM5zuRaHzzjId4JrBfNfNmaOB45cOjyZUe1uMlNdGoS3P8QTTjyRpg
WXWG7HG2kNLUJYlPFOGH4X6gNgSTCb2YxnoiwkOTPcnVPKFCfrDxiwFSR+QEV9D1JQqMUFvNroEv
t/HJjMtDMlnnht+9mwBW1HuPy2IxnXg9WhDrcK5h5mnpKpjEujDnG4Et5lhD/2Vhf1/1Gc+h5qon
YL+v+CtZsDvC18OZ6tE5AxXnPhQapnZmznA9M3T6XWciWI4B/98kp2lyAswEPPqYhhRABCp7GZRx
hFAPrgni295wnOImTBKDThj8ZFanioIeeCpmOgtuLE5p6amVHbjoshrZvtJ5aT1nWM8Nb9mAiwMw
pjDdjgHiG3kzmoJSPnZZhHSlKZi0LQbUVeZMDLxJ+VHTIrehMGIpZIntXaaZb6PX+LGln3nlil+u
yz0q1dVbEBBxsqz+qedyswSalvcPbV/MHQNJvJhvBMCHjV4Oz7z4DVLdcJ1QHOJdns9PY1kyJQXG
V5B2zjFf4szDaHDtngq1kn2PYTXmKecmzF07yYtbpXm8c3iHM37z4M8diS1d1T+5N5GUpCRiWhye
Np2sLRnsCeQSIXquVNrcMwxleOEb2zm0jvZcRIpEouft3YYtfW8wkE4OJG/pphghawdQRstMJ8xP
fk+gK6MoO+pGxR7T4AVOtJnG+sgJ94mAKjaRTwxnhUeqxDyQz9FN2sNPN+S2TaVIjoaKR9TVRLPu
Jgt2ElkHEqB8U/HpgOwgoBjD0wLEpJa9nMGbBzLhqgKteXPauvsuO24BUtTWJs3KPc24sS9Gg0JI
6CdjhVqV1PJdFAiuDTvYTSsARsShLLfVAOTFoahundocPtOA/tMvISdPG2ukJOsuLqaUGKR6dwxu
5HkMg6uddaRCPDIYA4ed3gXfWoJTs4ZRjmkrB7dHgSn3T+zXHFLpbmgycFizgzaPjJeM9ZcFBXh2
RgpvinRpi+XFYM0jBfCd2ZJOxshtFET2tYo6ly4raWFHWTynVYsim04S1hTFddTcaKcRpAvOM4AO
ZKpf29DeOlF/4vp98drsRWZoMDb0Nozn/LwEP781K3pxewTdsDY/FeG/FWA1ek7t3kR10qYzNX/M
4kPzEw2N9LeV+305/+pYqq0zXSRbYVQHyhEUyNe69a0pe4r1FnpFd4Hv8mINvbcKwONsOiJ5VwRy
3IHcGZAhp+dobmjcSnBMA68AWON2jT/aeUFfksj3RQuWre3ALyyG8P/wGRgeoicoFLEl3SEAk/5w
e/tLf9zm5/DZ/JOg8tf//m+CCmVxjKqGh63WNv8wATs2SoujGxLhREfXELSY/H0CNn8zDRBMjOUE
yDzH4C6Iuej34dj4DX3AFbpwdcnEij7zb5jfqGJZ0mF/QjAxe5tCh89vMqaj3fx5BB7S3BYDWOwt
1KAxWPVmcTaCqP8AHtcehWTPY1P15ndJH715wqDsMBqnXb1gPipZpce+IpXhxaznNRxYYRGAaNOx
yZveTNFTFNZQheKoW7VDn77aUVXfGwwHT+w3MZHUGKjm/nGM2GBVAYtwg9NwFcnySVk0wqbjwaRs
cctbBbh5lf0a23wmaBQEGNiCI3xjOHiB82pEzhvNFjy6OnuCutceqqZ61aP+1kX9OR6GBzsTxrbo
WW31s3wOFFpJEYkJou3IyBEWDvl+ToVIuNPJa8JvR8fSjCZ5ZxeoQUg2vFyQqw13uIPiNWyBOzOY
DKXauQklD7PWyr2VMxAbURPD7MEGkmZMXZkeTO9elBo7R8/Eqq4XcSme4xzmOn4EIDd6oa6TFdQ/
kmYke4Bnz+Lv6w1vSaD0m5SFgtdbEsaqRU0IPwAEbpgcUjRU4RJsnwdH4gQhlAprLn2oJFJBUpZg
qUw/NCv70IXWd9J4N+KmH2ZEO5j0sLBj4MCdxlGkgxs0FrNwFj2yA3vIFpNMazAhprkidmURICut
8Jir5tINMBo6BY2qxwfO301HHq7aN430Lq/bND2H5viB03Y3x+a9shGeZOweI30+ZWP3OsY1VxXj
EGMlXoF9N3eGiH62BAR3BgCRjU18C6XK+FFLdw/xg7+zNbl4Dzra3mHdwD81r5Y9PnkywofgyDfX
dZ6mgumkCMcXk9uLVsgfuUaeL9X4FAcIHdSH/tS14Z37qY0j36YRdAAn1uMn4VcuXm0FVYFeqVFh
B2zhETeXyqAHuaILGkYVw01EYZ4Ws0A2xt2APj4gpLTjeE+q4jR47quqjFco0Fthqb1Fcy9r145h
ILtBaLnMXhZsSmkwSlSfTUiNnTkU9ooG4H2vE4abuRCQ+Y0fI1vf5RP+IjvF2dZZ2ygk3UX0m0V8
YWmrIHVoXTPZt2X3WWIgYxLlwPDxq44odW00KsRSyMJEywsmLGoag/5mSI0M3/jVWYbLSm4sV8aA
FyJM9GOnURxaYQRDAJtvlsR7yiL9NufMYWkv92WQvqKn3KLFgE/279rw3SHYQZFx0Wc3b45yX+ip
e0qU8WgOITKOZI2T6aS/HZyIKnW/QJPlW1Ikh6AyPvV0vqvCmMrE9KWRYHu8VNvKNvtKMIRXtr7X
Cv0MkRhDVzW/WSGIKxZROxsoKXEHlxtlPRzdVP+Q3ATZ8xuXyZQ/nMllYduyQTeBIoHT4BEbwre0
qN4zmWA2YKVZB/zQSieZM3TS75r2M7fMXdLx4QhneAgDlmRWON5qgWO/VD8p2Rk2mCDVKhjNAZYb
MzbZ8WPaxNuxcR+9QjvlufDHSPvhDvkrJZzkDPstb601mTgKFZpHHXJUa0yHMKjf0rjFiFK/hQo4
c2TcahD6AuNWWzeHoet3juros6PpMOj3XkyW0zWG54kRn5fOmV3bkWo1fIQRAa2yeLS5axKtOaGn
bZXLHX8svZ0dDL+4rKN7DwfaKndVYD5g0zyqLrxoBiFPWmu5CNUoQ5OfzMstvfYuZBdriOINuYYo
IAfF8F+O916FVY1vRrIOLVhxyfyDSPBb3iQ/nLEdeVLnjylLcKUmAHMpvXtArs+Az0kfc1S2U13F
LlseBN3loL+8kloJ/Qlp9aglzTlBIJ3EdO1ANTiljjKGbrICnMM7NjFmnl/FGiZrXruYfBhHFuwt
t7o6VdxsAjHbqyhMb9YIlCimtHuFPfMO2iuQMPPcuOO4prvxeeZV4jrdxW7qD+LB/UIwIBFcxbei
tjcwAN+KsHhz6C7g783tYrCcyoeAT1q2AYrj9OKnbPSTDqgSAffCHYzaEZDW+Pu8fY/pE0GCLY5T
HDPD/VGr7peEe2oZSN5c5S+tbjyygS1X88S9McMISgov3VT0lKuS96Se4BTNO4l3kghWHbjnWiCd
GkVKoGPYdUV5nYf+wKvPp12HW5HRvqG/nCWnmqFIk7UsYYKs2OZVj5xXb0L9J9dl/GF6inM4Ml5Z
rU1bJwjfaQ3iM6qtwZ8t5yZb/RGIuNrxonzk3/luXRATmjPcgYBkOp3DV5VQak2lj77yjBYBOwwk
mAWOFqcUxLeWYDMOxIcYmTkuSm7utklE0oWw78ZS+nnqjqfKjD/dsfc2QTN9s/kZOSIwzwI9uxgF
yyy82PdOr79E5vwoAu0q7PwhsWr9XlkTeXINpgpQSLnLKtKNlXWUS7jSy/MlM1hrPuxRtUoK/bPt
+vS+iblu9ZWd+X0MwWhqvGHvlcm4ZwFlv6em7u0020YiH1F5cSssIzC9jG4aKm5TGYGfwlpLMQ1H
q1F3syyStSLZaU0an2vF/mPQkZqKYZmYE05ufSRcQ+mHtu/6+LHJR4yeqoVkpGnvNRbDXLAz0p0d
juqUTDZUyVbsu+X5dUYwz4rd8wwxwo/CAqIIAZxV3ZAUc2FVHnIroLahUnxeMXbkxc4haJ3aN0ab
bbBFcaVHoyZFA32/Fvbgs0AVr52XY8/CQXjsW+3DpERhRStbhY9cd/y51C62O916EvzXLrc+MRj2
K9biJy2xUj/MQc4xzJVRjw8SaP86yzs8fUxm/CNxz13ll6WgcHesT9dDikGZgJA5Sbl0gX3ow0QU
dfAObsblWNdKtXUtLqw2b7k9+X9EzNZ4LwXNdGUpnhSvMrZTkd9EmvOgZo3cVDLctGujPzSzuQtC
7pqhJOXchtQ+9FZ6FSPkDNMFEl/VdxCjtVNWEgQGNZBuadY4ernp2yre2qID+2gHfDpDRDWvno93
bo34W/bXUOfQrQY3RCIdS+LM4PpFaJ6Tqqx3Aw4+lGVkzsW/aAepvmVbO1wyxh2/z4wbDfWkSME3
tvZg+Q0EJTJb9xnbgwPbt4BG+swf2uBNl+2L4FRcc6kl7hXpfhGEt7ylFm4iX9Al8sU0p3M79wez
4kfp0c3DLjgbeYhBKXC21Ty/GToAaoPFwmCYSI3GRSrtMHVZhEMZs7HTfJpt9KtssrsOWFKnOUck
8rvUbSBCt8ffvfkW1pZxROKLDlMFTdmanV0Veb+nrl8zASSN7Bd9B73+PIN3Sttq22berwq0Nqw0
TJQpvmK8H82KmX3BIeO4YKmwzmPn4rjBFgI/L+gaVlRZkizoOsSegI3AyR60csdtAXNqAapGJPoh
czAvhl4bn7tU25dTBBvLjut7K4ivbjd+RyUruSb1nkOHCOBgwhBw2br5VZflR/ZGF4rYGWINgoON
rL8X42ZlRVeMWMYFc/jZyKpm3wx1sQElwGNTpN+adE+zBm/VypqP1svaOyOZfoVJnu90u4CElIgF
M0+5utGbvErHutsKz+6geY5iW4692IkwxidQIcmW5pwScC3kvgJ+AOERy69VYpl3Sfgo3C9Mkbia
RBaE2+XE1eFPET2+M+vyqEtcEi7JBhWMP7qQrQ+W5d0YzR+Ysl68dv7KNe01yFG8ygRR2G7e7KG6
m2ftzkrkZ95LbKbRHdRooFE2r7x2EF+ekbH/JFJnivhlmEdwXGboGxNfcltgAhmSlzK3HER68vxN
0gWbLOOnBG96rgpGfiujdaOqw7emllfTpNpC4xq6wnFHt2G4y4S9FeYiN5f1dZrHtzFCqgsHMH+9
Dzu1Y28TfTVSXIXVn+zI3qZN8MrO9ZGSF7Ya1nCIuf2gP2hwHItXaBuHKCP5rAD/DV69m6JuJ3Pt
khtUYqiIzlkvcC7zslYHVVRSJAfHp5Di1HD7JVUbvOQlbcRF3nxm/KKgoV1Kq/ftOb3zmKbAlHju
prfN70KrSIDOhe4HQfiQZPU+52ZGJ167S/mKbqmLPyWtwx7YDLd9RcNHIit1Vk1Yb3IzgAIM7oJ8
AGa3nKuvcjveHb1zzpPUOui99dFr4S9abx7qiLQVKyPvEJGQxGxTpSTJPW6oubntAEKaHZJOP8lf
1Ea8ti05stwM201aJ8naGgh1NAFZeit/12TbbK0oZE2KD2cdwXVb0SuFi6CZDkaB6aAfuo8eRuMK
jvjHVBm7psJ4y6uHVKzB1y6EJxbIZkO4hw6ooPkSevSc8fA3dnotIrI5Y/CNi+6ucY2HPKmeKi1c
R1NxTOlcB1m3a8iF2r395QlSVlGQbGcsWVlkkUCzl6SEdM/SrRlUinaXecFL5JK1t2pjH5YebLPs
nAr2skFA+VTjPYxIz57GtbDpKQmZZ0Jo8UwxWVgF1goExGfZzMegts5tC/4OU9NVJaRegiBbFywM
Vmz1btQnX/DVBUuWgknIJHTUPdRduZWMw0PBr1zXbRL90VfPt3vFcX/uM+eNspNDoQSJA+uuFu13
2FMfVcF8N7lmVXbDdcSbH4Jk4hvd++EQfgVBcU279jrV00JUSU+qJm5qjndT3Lww+nxFqfU6zcad
s5jftCQmnN9tFP0UABl9m/A1SWtgBGbPeVoidluNx7klJci7GVVCPFcu3dtk7naTg9BEazCaGex2
duCmS67Msip2nOmrWdVbM63TdV5BdC7Y9sHIYFmXn3D+ncaMIlI8laUn3jOhE0ia9W80VWtbRlm/
TZawi7HEXsQSgJnHEQYMYhVFCqA1DVxMZi/5yy/JGXiP7rXSSdMAKyKBsSRs3CVro3XL/r8kf6Nx
AQfAOXJUNcpkgrTLMxHb3PeAhbNaIc7jWXSG1wkVX8C61znqlN9Gau9GuPMmLm6rrmpg+bDr2EBz
dc4qLpLDf/pi0QUdZf+ugcOP+tdNyHsggJ958Pnj8/uf14t/+b/8b7828HebZaG1uEb+uF90fjME
tmybCqzFNL04uf++XzQoeqTHiWpmg+2fobP0+8N+USCue561tDwi2P8b60X7dxPNn7eLGAokwive
U+JY4p9MLYKhZVTDrG/xP7HD1xpaOeDYbkixCWyXNIWrACFrMLIYe6hF1gu27Jj2CYQY62yWzsK9
xdAbCprEeUJGqX+FwKnvlE5JnmFdRx6C/TQztdBaOqNMKcAKIx2Fdt8lJ68oPmwwEPu5hyCaQ1rd
uHU+752UlH2BUEeqhyOYbQYCRBJeSrt5qmfg504NI91tet9jUcWApl/aUYu2QZmy9xp5t0Wch1vZ
F8rv6gjoFJek2AOI2hqmdrA9Za87+IyQVHK1HcqYwre4WPDaXDBCoo/uZB2poqPbAiJ3UhNAaQs8
NlzCKIlMsWTjD+xuFdgXaLh2d+CKyRkqQ/Reu6Oc0BSkANP4xkW33ky2KXeAyPIdDEx351VL/hTw
6TqyWMTKWFR7WQa+UGq6A4sYPNdmZm7qyhakaaJpHTV1g9KmvsbC+0w8Yw8n5AAPIznZeXrC6HhN
654EmqPw+7SRBpBiuuc3+FABTz5kBW467A3OY5DP7p67mbqGhUuRINejzdLS92FwoHPQ4ufswmRa
gFmYuU24n1bKuyOcOcMQASO8xAnXWPtdIzSLE6Gc+Zmz6Yi7lRtWpB0te8GFZmOpb8qlhmPM7Q8n
8a71ghed4Iy6IXdgHf1u7ek4sBFjvvqFTBqOSDOgSoWZHFyjOrt5t6VbjMZioKb2COMFyOncxJfC
AcrXD/cVEFQt0oc1CakQ/NGEomVjqU8CBxWK9joWmBpoMSLEm8kVDntfWqHUqCt4B5xvpWUjhHWG
glczHyCXYEftjb3Dh7metZ7118ztEFt55RODalcy6o4NoFeJO4udnb7P+u6D0Nrsp3EGdHk8gMPh
RGXRu0qhxvbUoN9miR2ccu9bA1kW/mzEAaLl/mCzNsgWAC1dimzOeqC0OO6Lw2AK6U+WeHan9F4t
+FoFx1azmp/4pD+Ake4RwboVclhyBuDzLSq1Yzl8aDJz6wLHNYlPWHx86MPhmUX3ocZ4bvXDtpAA
mZNCuxuA7Kq8uy90ogUUfziHIh8fPDtlp5t8mJBzKFZModXC7M0Xeq8bpD/mhecL+AvN0ayfu4X1
mxpNcaHCT65na/ypz0HpOyF+xI4FNI4G4M5ggydtuA54JMrMvui58wzBPQOiGmAIGxPA+sOiPlcR
FmC92pERVo9aU+iH0HbvrMqr90NEVxVZsRh3XZ9SC6M/1SF8+U5gXsjL7DIFMY+K8UzcQG2kYhTr
adNZVQ4YF/ahbMjSskJ2Q0e0GsoBFNPhCqHlThrQ5oqmPiOtPIpUfml2kxx4iB5wq38MqQIXDAuk
tnkTONxithNCLMDx81IhvRYlD5veKLaWuZv7lYbnc5yKxxDmMbXeDSkFWXjbeG5Z6jEHb5lzIewD
8iQ7zEcAK2vaAKK1iVgZL02S/DTVlO6dqf5aEvvHQZQ0g479kxkWdGMPJAdndwCA3kj+hvDCUQcN
7ybdhD2c2V6GzpoweQueLDcFoiOASlHoRYuFVed0/VFSSNj4R020FRG5RMWFKUCTxELFZrlYWBjs
eknHIsHKZO0Kqt8Dbdy3MdMOG+x4k0xaz31m+PasGiLZaMPHx52BRSOmy8NGpj9kMjS44VfmwHOu
vDN7PTxHiTpkth3ucJH/suomeBjG7rHH2LsNIprsBnBqm7ELnZ1LVdSZrlNxhfjMRFyJ8jWKyLu2
WpPe8pnPmiOo3YfS8VZOhZhqRIYRIl1R2RcKPdkSGwbXHkGkDspY7D1RZ5dUy53leyn2joyzAy51
8ZhE7bTJ9Z60UbcYynsK2iA5pRQ2ELuTQFI2aqz5288F7C3be4hix1zJYP5h1lZwD9/wp2fIzyjy
vqnMpPlBR6+OekGzblqqd7htyWrU2V1mKL2o1A6WJCc1/Fzyr3SF9wg7nd9nm4NF7VJ3y8Vp+a0E
3ofpTMOVP/a75yP5wpPNdqDTnzyr/BX29oPwSNcvSYjyMla9Qc/HkNybDg1oyYSSBwJbUnaZlbfE
QbiugyYg4CLfdTuQewz1i0NHJeuJnwjyfwrBDeSytR8NVLWZirKNRZ7xAGqtv8PqReFa7HxVk5PT
Z+9ovpmGeN60mpqiQLN3tP6xIWq7gsLZQm7gL3D6ERCt76MYnx4ZQjo3CX/j/wR9/mQXCgcbluTT
ZLnzg5aW/TGp3HklSG2sZhF9mR7xFQalTq6i2k0PnVdRMzqy4rRbiI2UdpL/LvEotVioCiN9rsNJ
Io1Ei0A3P1JY9D5CjqM/BcdMncf3jeY5tE7IDlREss0wUfhz7opdy5Tda4l8jfEZXOwQ82BWGp9q
hKoeR+qDIjLW7QOsSHxSPOU5iyh9+Dm1+XjW8/6Zg6Y8qQl6Zzo3bJXjrl+FUfROGu++g4RBmC1t
MPmABcvgVa4Hm6tIXKFfhvX0HTpRdbDjomLrqz/R5metygHxn/67Clob7As3mm/aEDirvMgeQzst
jwkEd6BbmFNqx60xCorhYo2tuclYfaylir/a3B19KUP7P94iYFrAXx1Hp6lJGC7z9L/IXMLF+ecR
/i//+d9GePs3zn3bxrdlmIYFmvnvJlkHiCwsYxCxsH9JVeqI938f4XHC4rsEBsF9bzGw8h/9Y4TH
i2oKzLymszgL/i2LwF+ziVLHk27yI/CPHBZC/El/5MuOeproJLrLbeRO6jLThvas8aa+Gwpt+B5b
u9+QIjJ9hBLG6bIoflC7rX94zeBw+DiglZ2xvtLYXLywgzN9z01oFbMSVf9onRwKH6eKJtfgckwg
OoVCwPUC4uodsLUVwYSUTgbPwpLuGufesULA6Pr0w8HwhVGtxlqFGkJEvRwIq8sltt51U/+ildq8
F6PsrskSb2dv7J2jUQAnjRVxnjgEBrME4ueSAlQF5htgDXsY1cZoMIunicJ4Z5Musfq2hkU/LlH7
lsx9uoTv5yWGnzci/yCIF8HObO2NHWFuyxe+RpmhgLYzCjNKLS/GyfqFn8lbj0vifxo5zmMgAKwJ
H/WuuHAY4RQz5c0CFyA04NgJAIGuZGyNaWl18vma6DNVRwQENjAw8Q+w8rSG4TmUfG6m0ZQrYFvv
Iq2+s6rYAoaZkA+KeBWNiKi6Ve81JO39lLakDR1MFrkarF3nTf2DTq5vVdZN7FcVkfGCLow1Ziid
tymUU8qJmTYJfmwy3X5IYt7RhtOrdWsOX9SrPiTANFCB82dFDzC3foEtFFMvPQQD8mg++KqKzy3l
ueBebGopqhuQzPKC0kvndjNeE+lOx8qlIb0tcDdhm1wvmnmTw87MyvCA0sVokat9NUAPnLUAGECC
mFKE0TN4AccvJhgGxgS7H3Gg3ORuPd+VHPq7SZjedx0P2qXRAagEkckBX8g7T6OCwpD/i7szWZIc
ua7oF6ENcMDh8I0WEYEYc54zN7DMqizM84yv1wGbUzclmXEpmmlDkdVVnRUBvHffvefqhq3Illd4
BpFCyjQ8FmIEwRB9R575A0syc1BePjkmhJuMQh7US0ftpra4m2PVnhvPXWiKH/ddRWN9TXlTUYWP
VTd2W9rBcfQleOU6FDLqgjIMfMTaaClhFPKy6c5zPIJ9xC1Tyuu32Gr8KYRSPjlnUw23rg23oVQU
NYS9eqATgZLKip6rosy4cMBw3LaWx5Rb63APVsDPyvSWXqX7ouhuZUvMNDYqLheyuLFoTdtaSNW+
t0T9PU7GkA+NiTqstUEhD8zznn8HitWGx0Qwvw9Tl97UAZfpsHO8k4pA4+uhFVuMmBHFtNahLMy3
WQzkJ+rEXQ/Pij+IUHuYHbAL+OTuZo7HfKCRhHB0iHtNY01Tu86Lwn3CJ8W2toZl4dVjAjjIWD+F
qWH6dDXOx2HSXBni/KdYS8tNqrEuHpq0Y87tm1sZVBDKkZQao7IZUEg5XciR3ZskCIMieaFd9dzN
Zb/PE+Y1NM8jCwaFutLZVjGFMVVHSSRdGTi7XYoWwrnY5SMvu4E632Md6eskhvzSUUO+XSKE4ZKT
IhNg9gqkJGM4SY66cB5jO7odaeOBU/QL7QDywmKc46U6QJe5dwdHn0qPzu9YDr4YkvtoSZMniA4D
vvquA6DtTAfgJx9QFQU0HPioCx7QmwYGMXVOTDR9OU2Xdh5+DKpjMx+mlyHR48nBSIA9pTRJzfEM
orRdX7su7oUujGkFnwD82vhTDsw+byCmaPIKxuHH1GV49jX7nuvgJVfYqjBoUvgMPPQ5R3rYWzDw
NpbsXqdQjttusg4ip661jGfLnyN4m1YUs2jWiCCDV0h4VBM4IsaitKREya2ke8DjuosyOuPCNJSY
TkNnV8/0U5gONQIV3hEgyh60PcN4jBo+8nWwAou7r6XTb3g+zlMdFveNm5lYLVRwF2ROdKBH4YWU
9k1pQVqbomfsPZBDatYHncfW1q7Xkz30Igy9zEz5KmpzmKd6NyDhbwg0lwqKo0goRspmdVJO/Yl3
mWOngFbdUqps5qZ4U1I9psxIzHE9g4/7UMEL2tBm+kU48NaI1VXFvr7h0YI3IHeu7YjeWMiLKad0
LFNNDdIYu99TyX2L+2fYbmqK4reZtp6JuvCIjgg0m25tbAvpIQeE1rGUctoZZn7RIa8rsaYR8WNi
y64vHrsZdA31q1BMnNBxbilToDEvTj7wwD6GCmNUqLm8zXV6GGBal7q4cnnh7mgZfCoN9Va1PIBm
94pS1o/aFXc99Mgtn4/l0ENnZaYGegIKda8T4Rxi0dYHsxB3BWl4LHUv0u2eDXv6YbFhHcs6PbPP
vZG/1jix08u8sBiQZMGvvJhq1byjHQvL6gCff0FGBRIWQoCK4HHxJUNU6Yv6ZuyG+hCypODtbgkM
59nod6QwHLegJidoT4HuDOy34VUYlE8ijYuTHXC7ys35LhgQjuxkLA+GHfpJM5cnpymvHMzHA8Vx
+djLQ2WUNCHKi0wSto7eeRBOe2uWcXxJxrDzIx2jlkR4Akaz4utTGogzkcC8NDyifb5FLXisIWrN
N0lk5w6AdnAaTNGdC5tsgce6Cn1n9epr+9IXycOSepe+Mu45pD8PXot/annG6NYdCNK9J4vSNPZZ
wXufZy/cuwGNWWPwgN06P/5nq99IvxJ9GSGadBnFof9nKQMsyYJ20z+Ozf/DP+Hvxloh6GBSvyvY
/A5/H5vd30z+o+AILD3EbesPyrdjCQtHC9TIvw/MFqRJi6cEXajK4h9o/1uit7cOxH8Uvf/4L71C
TP6pkEEA9pp0Krp901Pm2dt4y8jskFPy+JY0LHGBgSMp7POTp0b0xqwufcaInwW5Zhz4dr46N2lv
A36w6WoP3103nKgD+lkN4E8tyTbWLQ+VaaZ3LepdvFEJb6F5St9qD6/bUqtbJKQQihkPrqLl/m2u
FQxoJzF9yrztGXStZEZ2kGXs52biQZ9TmKvcMT129XBIF7yCg1aJ7xbNm1GPxqWsltvJpJXRi+Zo
31qLt8ssD3208ih9WvGMDuB3ihFgXIYVfKSaZ1aPAZoqg+pH3MUPQWLNuA8wDPVIKUmg93nFxFRZ
/d2YzPdVHjYbBq7mTtftj7J3zEtVI7TFjfGca8T2uqMUxqIodI21oXJZ7ddU9Q1kBq++xG04kzoK
+31INH3vuNmHO+r8DRye3pVqcoDUAzVLBgDmpjs9B4VpHaoscq+NJoBfaTASmkK+La47cdZVLmt5
Vt9A7V+uyiK1bimODyBkLP0ln1FzDBLy2O6m28odexwvYFqMriCqly/lcSYjsCvWCg6jG55bhtQj
Ya7u3Bd08lWZaz8hRKxrCzVHc0PNk6Mha9M0RN6mAZwQ5u+iWqvWhB4ujdsEdCwuz1YSP8uV3IWg
Nmym3m5QV5COAff/KC1Qv571wj+IXtE6gX2vP5YUCTyMAwH6mF0kWZxgA9sHPNWob6xoTO9YXt4J
+w3HnnlwV3rdFfPNlV1jEoVY+WYn0yEl0B4oXDAmESO/MDI2LSS/I0vdp1jn3DTAw9XSm0nZkOM3
EUjuZSGindDIpcJnQw4hQ1jAwhHwv2Yro1KzCKHRlU80AV1PTgb0ZJk+UzMasCK7AFfo153ssr5u
bB09rz8JBL4i/MorCO8VqT4Cg3F1b05Yqsy8HR9Dm9uzl8nktS+wHhljdFPOuUlBD8WFVOYByY7Q
zfuVr2x7MZmqQOu9MKcZZN3wRe2sb3kJynKaBxtHZ7epnH5mBnNoImjMwFaK6zUIb8Nx/iTxdqCs
EYfU/EV0fiNaJs4xy899aswkSQI+abEL/BuLdpSsP/uKpA1+4Uue93y0uuFKp+lV2VfsBdD1PN10
tMTGBgsvTaBrH2DeQUPIFcMO2alf1FraB4M7OII7MD7ibyc3W8bNpMnbgC/It7DEqQqYogmB1b6v
He5pZMxvvNY8zTr+rJPuR4LMvfZ2siPAWEl7fil/U/mtGchi1xAMVP0E1E1d64ooDn3sv5hyvq2m
HLb46zEDTf0DAtuAUw2rziJiKk3YxyDbh9XONRy5w8N8RcAbE3Nk3IVJX2+JG/A6rzVzTAKgm9Df
QVfhAZMHst2op02WL7/mUt8CmIXrTsUlFamC43dlXVX29F0a9leadWdyi5RgTR1apiO+w5RHZzBo
ipyD3jjOQ/4YRhLge1ofW6c9yB5jWyV6e99lAPIMCJEyqX7gX+Kg09n23lGryjhn8juN4wB7YJ3S
7zuO+MzGmwyPv17N/llSoS7g/6dXE6GTRMDcL/OF4yEJwyxdGxAjfHNrgiBMsmw7kioYGq7ghgDy
mI7jvXAohM1Z7cuWOOCwBhO6NaJgk1WoySzQbSM35PvP/RpnQAAE45tbn0uP98RZQw+C9ENAGyk2
mqccNCReUXb3sm/YhazqyVpoXXMVGYs1ThGwoDyEtswew15wf1ISqym4Pv7rQafbcI1lTGtAY16j
GourT2QECW90MEpst5oPw1KKDyerrYduFikeG/T9PlbhqXWDmdErD1g/xEirwXrS5yCirrL1zM9+
EOx4kOEK66zD3EwHw5tnGqkl/j5j4RsCfAJubTvNgPASajEJXmbdbowsN942esyuh0SpfWNmkg5J
IKRLSAFWmr4WzgTxNH+BLnCxlMNvsAJMSYnRuArTVMI21RaIGlgkvlVT6AP9FGPnGyXaFLvkvDpw
2z1HI59QnsclblrnvXfFkxEFtwpRIHdicFtOV+yhLtz0s2jxwCanDELvTrilPEPIKH1qxbDbZvhP
wqmXR+BjT4ZLkwNc16gH8FquqFesjSC37IhL8mjFZ9MLvU0CCxWUTIKFEGIsYpB5YwEP4hXnXGlT
LGcSkJFvy3q+nq0cWlUFf7a0jfrYyOaqyugahZ9CzyW3AkwvqSjo6oT1eJKt6ccr2pbWJ+Mi1Tzj
bXJfK4M1qlhRuPC3D9zjU359fFD4tZ5y20mv6LujviVyRz/RNirZCti1m/qXiQ6U0HW6NTL5Vfak
lHHBJ8gx8R57twJoNb86lU4OCyiTyXTfhMzDbTzMH3KE7ztI9RQ3ySUwmajreXitrfTiTdDfDYl8
YhHemOzww7CtI68CGoAT/TjWQIVpmCGEt4KGhxU57NnmZSgIFTcQhn72NtVJLj24VpyWuwFmcQ27
OIFhzMfJ8TlgTgenBnBcrahjKJL3vTvxcwWTFHoTBr4VjLyiMM/RLK5yt9EnCnD4//f5MwSNl3hq
Dm2U6BWuODACpcMu6UwbapKCSEsvbolutomJLkoPOa2mXWRrZsBrTYNPcIg5nfbqL8Ckw1WXYRQL
2+fWJLvJjvqFvH9lRjAo7bTmGS4XjD0rKprZZ6CUE3w0+ajl4kGUZlchs6OJVgzQpun2++TiRMli
UFDY8Rcm9ZJgHxU11VHTMn9hmp42tUTIr+q6uDUTjjLFQI1xngw/Y4ezENdTLAMOla/kAtH2KvvQ
UN09jM196FEb7Hgq3giX709go2B4cYw/2XuuCH9uMxVR6+MOKBNJUBz+szcXCyVeORYYQcYsUD//
5+Zy6Is/rS3/wy//+9pC0s6D8+f8ZQf5K1zR/Q1sm2ak/13nX5eZvyn98jd6EGAxCsXVwUaD/8fi
Yv+G2QsGJME9rNWclv+dxUX9i1vHQvo0HRYmtiC2NfUntw4YQW20JiUaZPEC8icZ3EObXpRydpVv
jEVIKt6k+jwf38gwXyO7/7JTZW9n7BcSFN4WcIHwQZgddV/NvPQoESMRj1m4zPcmH0VG1we6i6g5
7TQpDcKAVTF/uvNM0ab1uFQF+wUxYHuqr6qJw2fNHdqI+pxDvrdsOXO9m+Fy7UXdTaksFz1TQMWZ
s9duxnPoieohYDfY85U3fZf13e8q+bUkzXgQds7t3JnfMrd+X9wBCjmn7KXKJ3+KwsAvHffSlLlL
XbsLSSHBuBGY1tFa9EvUlTzKIKj3A76AEfPGxqmRg5vUdPb44e69ghPy7LxMZfweJPjAWdAUDK6l
NqtHGWTqMhXpbVUDehUqzbZGMn4h7zxJnj1nZtRTG2wVldG6pPirbfFolzp5FbCRT3bZf5QMlWhx
d3kF3jKpyeBz3H1qWCt3uAoo0s5LAiJsOPgInzvV3cxNWB8Xgm87Es+ELIfFPFeLsjY0oqkjGxEX
Ctu7qZlediaEWfz0wTEggnCIVAfcYg6v4VxB3qJe/kxPkrGVsuJBPOxFG2MioXg9w/btWvpcueUr
vEzeW7SW91Tb8pYLK34sy3iHkbrbDn3/Crr8WmdL4TuSKmgxrmwlzFQUJY2fXVy2Z94NBtFvD42x
9c50tr3zqfDAXrfvphbPnkVZc1xBKsnTfUxjSrAQVQBPhTPZUrs5ofc969MTpoWjxq2to4k5qY5e
IqcibM4JU+9nb6RjKGDI77PyXXXtE+NxeOh5iEdheO6J9pi2fe169qEf6tc4xf7FHIQDXgSgurIW
t4MLO8+eUujTU3PFl/Gm87iZ8BgnBmCZDxyzr/PG+qpl8kE11Rc1uD554+oq9rCiItJle3qqvGsI
8s0Rz/kMNINYUcZPwaQD9kQS9RdwlaNnQ/ZzZ/HCmuxPfegeYkCl2Ly56PCOOaVhRKcJoybE+vc6
gVkyyOahJki8hWWkMIwO9qltqg9QwPCbgvLTamEzuFVBXAhw4QBz0BhHEBLkIfYcqGa2KPNjNOef
ocznrd1IUHddbB/5dJ2DWZ6aTEwMcOWtgdhCoepY+hNaOVlVrgsl89d2HjEU4Rdlllw7rIVO9lzq
aPsW8aOiS+1Q1IiivK/JhCTNE30xd+DYonUvu22xJ4lwhzuDo3l7DTWZIVk21+NMiKo15n1R1sei
5hOW59ZHMVrwSlV1GFv1ak3GQIJFZeS3HPvIMeudjnGmvyp+ZjqdD5wuv+uBN+JkEwCCxygODlZZ
Vm+MsGECidqOSJzx3fSNWr6UlcLuIdOfi0Ep2hzTlEzlOoDqcHzrFuNznEqJzQNVMYnTn0YTKr+2
CX0koTKAdcAo1ar7yAH6GEbzbfVRvecZitucIyNttAQ5TAaTQ7r2Zmi3zn1BJ/J2sOjf5lkKVahR
ULWGaHy0w56/VxuGXT/xNYo5v2/zRjM/qG5bDtF1US13ZYD5x3aaX8mUfRWd8QPoj70nzJMTRFw4
LrnGr3JthcesLn+3nbUDKohj8jCdIUNsHJd+RYLF9okQ1Ivs7Ru69QhgLxFSgkBGUSSmJAvgUnMj
4Gn4SrQFlk+Q13sZWIj8mIQ2VqNmyBesKgbGhqovrgNP0HIwcK5A7MbX1ed3Vk2GOxXhg0vMFTxE
k+0yRz9aJmpyPVrsQqZDu5Gq1qVC6ZFrM1dgN2/cQ2vm1E+NzaVXeLpEbP4UI8/LulnrEdPuDlT9
ufxuQODQ4svsbt2Mhb52OJyg/o744Vo4r+Uc+QxTf7lFIvL3L95S7QvDwnyiens7VQgj45wCDAJx
o3PnmSjBtaiH97lXryPCAqCOGOqP+iGN4m1MVsDr5HwEdHJvp6JyjlkXPFZYTLCBJ3e0yFabnD/G
wagNl/wPXsYh4otlhjyyQLHx51tI12kb+Vrlo/DTCe1DCbSl2eOprZvc3auA5xEIrRVZlN1GJWG1
xchmztdGdw8iUWBAZMQ0oF2yGOqZfAsztaH6UwX7Y8OaNBI19C5I+jeJFV9ykV1RKtHTloI7CzPu
AzUdYM+DwrqaYl58qdGkhFbDi1u5nBxsTXwh9suBg227pJc2MEZioSXL8PTadoheNDBxErGrZTPj
qTk0tjFe2WRHdgGEW5980XxZEp5nxvrUoUfoSXbNyeHEA2/d28qJqJlN8PaOSy9hSAL/N5HiyMnD
A189+VS/9+RwcogBbxJhNyDgotWAO1/Ra3NoBpbcemrjHYZVkhYp1QJGIE59PH+XPZY6OIsubw3c
XVNPAIMb6loJRsR5gZSLYTj5NYW284ZFdcHsq+a9LPl0Nx38Vvagn/xqkywX0DnHhFdpVxhieqIg
HDI4QsFBxEM8C03erNRnKkzF2RsgLnINIoiS6+/RxKFDWJTpPpvEm0H7+4YwYAffAyCNO3kRh0fs
WSIt13dr1YOgEcueis3+KLu24wuXolCk1S9+ge2T0FsAhyaeHwxedgvGiZ4BLJPfnptbh0SX2VFw
00LWDKixdCusT73ud4OZuHsJdmVnEvk/Sp0hR2bzE8EXulNN+Ct13vMwV9ZPr4iOxLuTPSkQSjNG
upDMfn5csvadhNmPDLhmTHiw7yHV1Dw7tq4gvhvUg7lHeoAH1eGotvLqm27aC4oCOFpOjVuHPOVO
WtY33zb60w37xOH2LTVbqNt5Mx+JQd0tTetdGA1ewoGCDmk3LeRLV+/7ljYLfj56Lw31YDrxbTWq
H7mgakZ2FeFe3ef+TBDpbrSa17LFsWA4TknRN+FGAd2NJ1AyHIYmeayIe++COHwvC3Rsjtordd4r
oBAYOVRlNC2zQAkYNLfGOIJ7Ww3ZjST+X4mJWatMpsts085jLtyJE5rXkIrSey8yq31Z0WSe6aX0
a7NUx65v+6socaIbmdLuarXtabY5NPacgKsBv7oFcyw2kycI/G90+OabVLS2v1gDpMcRnFM2lRCK
4HcRR5K7OqMnFPzteaZ1grjK+GrwrYT1hhsApJzvWf1V2ej6iIMOz4phJicrH++YdJ7CcdXiuSCf
gcCgWk0Dd1RnfaBwmN3jBvwOIvEmmSiPwmoQIbOOv681uFYhCV8q5DQsiIp4vkQp7HM8kVOdfUyG
+wqlcYVsnTWQKpvWZFOPC7me8t7jE/CIxyP9cGI+XQhLIYCG8odQBQHDqEGETTuuDVnCOw1U+6sF
Z5cwCp3oLUowKV4T+37c+rNqXhoztw9tC5Fnti15rZj/zk4eeTtJdAf3Py9mx6WKo5spzEzCS9sP
e6mcaV8MYDMzYKKPjP3xdvTqawdf624kWs/3mXwurv+10a4ghd5ajwPNz1S0BE9eR1mODsvmhfck
Qq5MuXKUWXzbajMn9z0/2TOGDVWKjRT8TFElp99ZoCv98R9wUroE/rmA4E//8b+eypz/+//SRuCi
iirhYGLDHybBKP7vzrjD+JnF5Z/Ncda//BP+kW9ZQf9g8TE1mJbEAvfXlVn9hr7JZq7WpZWjGme4
v63M7m+UzTnY9DgCIru4wCX/Zo7DbEffG8d+ZdGCgN/+31mZ+RV/uvVhr8O5oZmELP6IvNb/eOuT
anLzKFTJQTfyhQcs3CnJMqGtjE5wThWdM/0wxfzQJtmNGzg/6SrhvWLcB9gkgnh+r0jQLxUk5jbf
pQnWMCNaHlsd/+TzTSCV5/UwvJtrDLRCVNtIozwuYa9pnOny9U0zUnSUFbdgG71N1nl81WKjp8JW
dl8gERHzZwvkW6Nq5Yu64h4I0h1bmlo7LItTBrjDGmPzqp27iBCsaW3SWEP6t6C0AnDF3m+MN9z/
PwZr/DmvQOcidD7aDMRzwOkKLDDMmwb+M31Z9c51gwf+BjkOoFKRFHmcO+Lco8A5m8ehcapTdi5P
LLClDWRVii9hJqzkaTvD2BB1y72zUql5puNWWUnVZZdQTIB36UEuORzrzvN2bRA8mIXb+elgfBet
GvY5uHw/U17+PDdLuaWYLMfDBygCXvbEAWpn2rXYUQhJ5eiK1a5WwLbOsyvlokR3K3w7WDHc2B+O
VOqGe7UiurHijtumB9tNKAcrLq926OsKeMdfEN+wvrMBYnVTzfW3wUUNJZzHjJjf3RlwMK0xbP6f
umhPXZQc4tiyNmIgawR1odgVGdGgeXwIBIe/1qG40irFYS6lOExd2fhhSQSAN/FOOPAQyh7+QC97
iplVvp8bel6dcviwQhLToijBexuHmAVhjDW1UdSfBVw8YZn07EUViWHHuczecuDW00EoVKdOV8ku
kTOlySZgvkWSqy9UcA7d4OAMuSSIaj/UAwzKKizcA7N2e0oX4iGgBxgkGx2eMFBee4u8zKL8UiLA
TMnfjd9yZJlbj1bNwtgzKWS+Dhtr7fjecke5qdw247VHjpFB8hiWgIsqO7kb2p7L9LDignVU7IZu
yPw4oboBeHfMj9/LSU25TsUNCdATeZZ0T1ZrNyWQqwOdEYGMC2OT10vlByHCPs6ScFck5AosIOVJ
e+VgMAXhQpbAiPjCZNShwQc2fWpiL7bIGayxlwMEWd3V+b0XIILgzMd43UfnWaobQo3JZWzhPjd9
9ICOc0zy+me/ykqJnA6US15hYEzvrWRwL4W3kBQ17P7SVDX3Xe3e1qsENNqvlu4/C5ru8ZQTPhYT
hHVa3u1oZCxc7DMGOodK5IChN7KJuIBefvKaedx0aUdVX2OJewpufyzebF3FKw+iTrAErc7HDbQn
ttBmxL+tYiqJ1PKLXluaDrq8fa6Snl1xlSNqM3cp0QWgk6jhYgTOHR61c+wsxhZcDjzKTNIYEWpI
MgFjF/b11T5fQr7rALt7bZhsHaAzPF2C/uzYRXWSJffyZRTlfZDFX1iyuDos/IyN3FC3cdw5jAj8
Qxqbn1vXJweHpo8jQjX0g3HiJNu03a0be7eAnuVeRNwb83GW+2UiEutVwF1xGtxAh8aMqgTUkdC9
dquqo61j6H9l6YSRuHOyJ6Kn90bH75tn7rILuvhqps9la3VLcxORN9hP0RA/WanAmaPb7tDktFBX
qXjMqjm7y8cOP5TlDtuysH66ZEe2cFIw/g41xVAWqZiqotO7TbxDXQQQKLla7Zq6fR+q7jaFzLfr
6/wjG4fwGHlrvRnVfmxsgGv76EoH3Tel3YiaffEeLTHbbbt8xvzGUHby20YBdiyw97P/xusVu2Mv
pgeb4w2k9LTn1G9Dj9hEfBiPQ0cdsGOzAVLxLbbkBgMgHooNsictAzYORnbvlXuOH8kG19jRyvIv
bdCfraL5wlHx3Sqm29ps7m3X8dnAot1syE3Tm7uxIcA+pI/myo6XimhKjwlN/HIQFO08+NFH7Xvb
CWy9JIVRmGLCIKO3B/ub+lFgPoUu+gWBxpeFZPsZ78i4MwcCmVVAa0DhypvRmW8dr7wJlvLCC9rh
/pM0N9Bao20C+IXWh/fKlXLHDyY+A355DSju4+8BD2efJsT4JK9WNuWTGrz/+CQCvhkNIts2OQeQ
2Wbo+N/nrcsn0/sfPVXWv/7636ctqNx/LH/6h6dK/+ZZtC4R5ZV/5Q7+fdpyiCIA8PSYfxBI+az+
Y9oCZAhe3yEx8Xui2Pp3pi1OIX+etrS5OruINfCnIMC8TmP/5KwCuxmHEKuSgxA4gmQc2Lu6sG5F
srwWJZ29gbxxW7QuaQYXm2zAasVGELHFfimxF42KaGKNWKGWwCcv9oMILZxvi6hsbtMFQ73gvo1z
A3cSrX+UTbMEa00fZe52WDdEehxacK+jTWlD5gH6HrpnWjuqDf6Np2LA0TkOSCzj7FBWIxWEEjvb
so6/uwENmL0bTL4RYFaK4KuSIsthJDl3Jl5PPOmleZxhta51lTt3Bt/aTjmtn9znghXtaocEdcdC
2qwtgF8HGwRsUmUvNUTPcamohjCybO9OKvIbyi63ul0hsrVxdERkIfVyEDSYJ2SPP50a82JDu1Bw
AokD16mG9QRB+gsZ8XtoiJl6ov9u6dmFSHjpxfyj7lIJUTCiGF0Lc81jsGBCSeOdHfkT99SLE/EU
koVIt3D9weGtocqyeBBzFvtUgDzqeZaX0J1fKppG9plHcfeYNWIXOc0L5OR4N6xkXgJ640UliCOi
ocxPdSOLICjfMKDyHEbwu1opv/HK+40B/2ZG52eAgLuVCFysbOB6pQR3Jg/jlRvcrgThsCXmJ1eq
sF75wghfyF/ag2kFOYmMb9ls5pVIDAF+QiRXPMDkycF5s4mBIm8aQMZ4+mnncebhWfLM2rrgjquC
bHCwFNVDUsFCHhhDsY2Js1NUL+wDaOC2eS5WgrK7spQdiOGbYeUrD0lp+NbKXA5Hm1kFDDN6BdB2
pnR8EBb4OH1b58ZbqIMnBS99I1eacwrWeejQHYDS0PeARKC5AvPvteBRHUOJrWC+WCshWq+s6HYB
Xsterqb6VACTDl2o0k6PVDXAma7jTl9XWa12wwiFmusU9N8YUszI3EbuizLCyblvXcDI3gq0Fgbr
vVwh16Ypnmqo1+zd1i6V2TWK9Y6gwGODUFrX9EqZ4S+Cf1ib0W3HTvxK+JkHPVnikS3ZtJLRDx0H
ZdDxrtrUPlWjTHzRdHcpLCBmuddFl0cTwR432FMXlScPnLfT2+mO4VTQspNesmJIrhpTAFKGoDeB
A7dnOnWLKTtHdfXYUI58SvrxtWkQsG3mHNLRRI6Jp2zBwh+duMX7JRuEQW+sfLuqEz+eAgnoLP1o
CtHgkTD11qFDcQMP6IN6JnhbjUkhF9h8ciGcrzDHcU0MRyKpzLaHSdFobGX2Y2kMH0bOtUcbLGIO
WETfbIhKuI5BaD4DDliqrD80uAN8hPNxv+BcwhQD7AWeEN/S6MAHjEJKdZ0GHP2yBH+FaJftoKfu
xYUUC5jNvauH9rHEYO5PCpUZPIKfCxPjDy4Kt5H3o6zfPKd8b3T0Kd0EqZ9HkJ9UDhaghbF4EMFV
41QGZrL1azBSjqQrLFJtwfxjs7tJUJ0rztj4FKN9ieu4AOiZniNmWrcL6w0b4neKm4h4Cf/0BYQs
ZgUDQQ/SC04/+rBHSTXYIvSzi3tndTDVBAliCytlce+F8jAU6SkBNbUTkzlkm77Wy7FCFD3h7AQg
VDj9jos4/ONhhcGEg95qez7zp/masCPthOCJnfULvtLIOU+B8T6bkb1pzOQ8EMGe23w5QNXTT5pz
6WVQ9a9iNvEOdpjqE9bJG/qrocijO953GYtZlkr8lw4PM+zx7x72Kt8U4egb/MZSsor0PRMo8S2M
uQF+WPumSoANoNWWLnnUZXQJvRLPurZC093Gqd08IHiRtrWN/r7Xw7S3huhhYnM4p6V8KLiIrt/o
e774NxE09/W/nngqtdecf0nSebSqkjrb03JrMKEZX2M1wl2R1j62Kx+d+2BW0AkLCQwm4veXOJYm
9+QE1if0/b1T2/cWn+i2FKcx5iJYBAfUy33PHQXdFq/wFHvxmvDleZJkObTO0jhOxAkk63aDtLrw
BlGFdw4z/GCqOsdjc5qUvh4cSOCjfkYs9zEkPBVqBLc0+REQmhMLNoXjBJ4pWnTeKaVytiFWnpYy
D06C8XWfBxeux2/ctvzMDmo/dcxDRJhYjemjY6Y0HzXs+fVTTLJlG61hlzro1X4W81U1rlg0ZUR7
eyyaKzu2PkeC3huguic7tT7FAJIhMKn4hgX5ZWLCyhtclK0pjklRhPcJ4/22r9fSXqEvSyEvE99c
SnOwWFMt9+C5wwOI+esgHho6/vovuVgP63YHLtN86Nrez/vIF5b9lsrVKqyb6MC/w31Vevam0zw1
TEvtJx4Me9wFn0EQc+y3hM/mTmGU11/PqfcVpWA4YT7kYCEJyBQalVdH9c/A7q7SRHuYUyMLT1xy
KpdgJMfUkPWmZOQUuPWFY96ErU9+1HQorezAl6SXqO2435G41QPJwO9IgpTspEM2JR/bfd93Ew4z
K9gZyrhp+g78qcDSRz7v2w0DDBoOkWmXBPnErt8VxY9omHnRzqm9yWqHVWMyd5ZB+n+JoReF3fiM
F/ZXNasPo+SAFDYBmTbBqY822dGnopbXbRgBFMnD+L1nMyL8TM83qI7PAIfEzsvbL06y9LRl+s6o
yD5KD5fwXB0Wxd8vwev+6NIGzfehmHeVVU93DBDP/HdUjdvBXpXlhfCWn+EI6B0cFmWD/pq2b5nj
hhztzBdP/Td359UbuZF24V/EAYtkMdx2DupWt7J0QyiMmHPmr/+eGqztXXu/BXxrYOEd2B5Z0yKr
3nDOc+qbXq+PM6BV4WL3bIKe1C9NseWAn+805omrbOI2dPr5rRYOZdGgvbqhf2nwr+6F4GCy/X01
2zcBULBlx2ql87kCbEM1w3HkLhrbPWlDbRPs4gqsXiOJ48CtgFwJD0JEf9J7oMmtRWWRV0a64u3K
j8Wc3AbVdJVlT46eOtZohT86r1ZZRaWRr/1OIvOcCXmhSvAEI6Oe6d3c9Wtb0zb8YNt1xQXwVBBt
vbGLigiHpL5q7Gz3qBN+WkiEcdJ2+MnkTiudzzhNwBnkDyRBXwkv1ZdzxVWemsVtJXKyBGK8YLom
IFd0nx1s2GVjpPN6cANi6YJzF1g01VAF8zG/hpXxSjQH6nGt+ST4e9z0XUGVqDHw7+UQLaQaSfGr
cGmYGGvjjAPPApA9e/U7Ix2lpdEeZRk56y7te9TsZXAadXkaA/0l9pGghmr7LZoZgYU1nGPffZn1
dpOGtJn+0J3sotvpbAlzr39Jm+io4VtKpHPX6bPyFzkICTxwyJ3mzQrB+zGjNY5HmDNuNY+nPK/S
VWunDyUxRcfRQUchJv+hGuqGVh7g7uTN56IOALXaj0NT/Yyd8q5nqAgAtdpPDYmhUfQsrLzZuCU7
krnlAahjMioJCoyWppOfvaw4eVXw2cTFSzrYTxFIsKLJLkHZTuTBo4XKQ/y8YINbdpu8ESaf2jBE
73oUbwbDPzJU46l2MFHlT20Sv7WVfulktKOUf4UHpOQUmnG0EgS4bHVPel0zUCmSt06L1mHpnT3R
rTrdvIYRyZjptGv9AWWJuEXpfkhN+egrt50/Pud18Ca9yV+PAgBjHNwTxPMS4cRMXTeHDeg7m3+2
7M9mp6NMQ5bJBgHrPEuF/7+13r3XX3/S/f2X3/+77k8KnUbYsaXCav22xUD45+po4U1+pxIF0jz/
tsUwfrAqkJQiDt21Ll1WH79tMcQPYAC6pNqj+1e7h7/TVxvun2OV+W9bdOnAwgg/oI//U19t4GZp
utacNpUgLi7Ly3id2XqgHj8m9JlHGLru1itnit7D2eQgm9d+Qylp5JFcZT7MIkH81yKqxm8Nw+EK
mJVDFahb635OmKaJwT1AAaJvNUJtY3TyXWUTUxj202E0FcbT8rMLQ3IkzBm429RM9bXsKaIHkh8f
slkOMJxqpDOIqVnJ+dohCLURElE5vTJTMxdEDj+XMS4PR3MfkhLrQcSLtvdK42LYjM+9kSp1FIw+
B6NSNHTD2tSavB9Tz2UVH36WrUDaX3Ecty04Qm5g0D7sTRYi5sCNQgZxszCfOCmhhVppskzCJr0E
Iod0bMLMaBQ9I1YcjVQRNXAslQQUZLitXJu0nvnOU/yNqCqrbaWYHKaic3hYUG3F64gUuUPPgzdi
F2F6K6pHnqIe6IuUGRr6M0Xxg18KBiQCBxJMY48N6pfnHdyLgdT3KMCHROE4Apkdz2WWoAEh8SgG
b6Ar3oiX8IUTECRZDJfGd6z3lKU1Zl44JQ7EyucOdImuGCa5opkUYE1CK9Xpmbg2+ji9rUxUYG3v
uZuuCN8gbd+D72ePrkgpJciUVrFT4jIpV43iqWiKrCKttlu1M46WRRMF4bpjkbdg+e8eZjdxdl0V
ZVuafr1aBRG8/6mWYG/iSb9DBj28QGSCdGiWxsuYRfN68oVCKtieh2zL6uKd2QhzN9ZD9+nmPGUh
YppzzByKb6e2jwDDUkKvmwYxnYpj8LVxZSrzh99iA4FYmmzqrmKwiEWkaqvnmuD7rZf76brGR2Lj
JwmKSD+OOExiZTXxlOlEi5X9ZJA/B2VISZU1BXI4XEvx4cFxRwdwE4gR5YGyswgtSFe2cuM18Nk1
ycc3DS9Orh3IlcUabYarVPljDOWUQT0HESr0Lmir9K3RhDdVPzMOZVtBvlzz3YaYBDC9Yb9RRpwI
R46ccAv1GF4wA0lIY9h2yrYLF6J3TlqKXR5jz6wcPpXy+jQJlaKl/D+Yz29zDU4RL8zniEXIwSpk
OvO5Vt4hQn6v4+AMa/ob3j/lMGpzmOOV0Q8LmQpj7wNqw4PTXadf3iRH/zZyoBqMrkGqt/WIBKy6
N5iCM2PB3SSVz2noK1re5GYKmpti7HS+5f44KG/UVDTdLeGvAmDR3C9b5aNC23DQCnR2dXWd8Avy
2yUmKOxXdnQr4vSzsbM1qaVfMmQOQJn+ZWLbmiLo2bqLyNNlesQKjYv+l8nrl92LHxU/4acsioJF
QG7dyihxN2TGQP+nPGJxi1ssV74xp4rPzFSNnU63/6wZuMuSxhruAWzOy1Z5zwrlQkuVH62INXD5
irlk4kJbTJPX86bgW5NMJRb/7LtUGA5JOtxc7OeJgfzfd+k+/yrqn3+aU//1C/zrMrV/GJaD7oTu
5o+rVP6wwN5wV3qC6+jXHPq3q9T8oRNTZXgI7x1Lh2bzx1Vq/DCB2nAs2Ojo0bL8nZvUVobmP3l/
+UqoChBBMKD+ix4g7zwdRq/ebQzGzwu9Fm892yCeaiAlhVnvCWB+D7haWeBzZGle6XKo6ztrNtGu
TbQSnd0cwYiemm4Wm0YfQnxXNGUMsm4BszNLa+/aQt4M1rBzvQ6UPn8zI467NtP7Iaq6VajJB63H
Lwa55I77m61WlpTo0GgbXUyI67iLoPz3rb8V0aBSfObPtrGu6HSecygAyylBH5T5GYxjzq8o1d56
lHJmREM4mNGXNda8BSZHaukBY8d4+JHKILwI/qBwhxNOEIMzh5DBbGsj/F9qzHiwKBOSPUzRh0RH
PFj9mbjraG2gusLinBOhiUB3awXhuNTDxN/lgf9dOlnHLg1YIlIqfcXW7buzaYmz3L3L9PokeveZ
DJKDl1hECfvhHnbZ2bcAqDS0vJOoUIGLgS+B8jpr8xcOVzSGncplmwg5rDwXMZrNieeLWVtIFXyT
ThL+YYMyOWyra+cUP6d+ahc1kwCCimDv+uj6665/9kNv22sY3ryE9ILpogfVVs4xzZMDMd2C6jtC
93UsxMP8B3XQNO29QYFg9NGt5uUnr4m2pUIET7CCddP/6Ar2akFtnq1C4I7uu5vINh8BtJ0sGuex
RuesUiR7izGt16a3LJ2f3QYLZjZod7mYWFKXlxiS8aiQxmHbXzQtv0SwjqFnrmnkXzwYyLWCISOB
oJsiqykdRyJDCCRrOutcAlBmNrEfA/d+TAAapL1/n5ndQ1TMd6nvHxxpr8uu5+kz7/XI2wal9qHb
5u0MuJnhLkQzVuzLAjpNloxPEhYZPqT0Fh32URvd90hxoLVRRKsJtTwhTcqxoXjRA8er02nXRpGk
M1G+FaClIxDTsgY1rZjTOfDpAQg1FZaNi57dueJTpxGkah1kNeP2jasY1hYw6yRrL+3QbRMg13ZU
HUr4IHOF3N+zrgL1QpPHXxzt0IriS06xRDL4owU8Gxhkhc2jWZWUbwsQDnixB6sEftf8jHRz6wDh
dlKkowNYbr/iAoTBsxZDEawiaPuEF3qEEhLqSsI8gZNVFW+azv6oAw8JDR7DsidbAqt5u/IGYh6d
rH0cwIQzk4cXDjjcDYxNIuJyMymmuN2BTM+Ykux7wplWemhdU5IRF1ntf8AAtfYmdHK64JIUq/7N
UeDyRCHMa8yL4DfcaoXPxb+ZZKUvLI3pbwr9PCidY9aBQ0cb3m5jzd2mkNIDMjhGo9PXpYKoD9DU
iWxlZq8A616bn1uDEyO2TjkE9kF270UJkt1poqdWx9waZPpxVth2XwHc4XuJpQ4tAKHGZp6sM/X2
zunQaVD0nGbw7yMYeDjbOVn2xpUX/ZQoYryeT3toTQxGgMmXZvRsR3IzNiNBn+Ih6Of7GVb2Ygpb
gHnO/Qya3sBeXRicqQZRSUYcbLXcPQaI01iPw7Vva/sy+f6zzOoeHDbse1dmN34N0aNVXPyKaNJF
pVj5oZ09RYqej8bzMmnw9Aejv7UUYJ9MBAJn5ULaEwBPGPxOwt7MEcYh9rEWlxIm8HRm+ny22nhd
2t6RXJwl0eGXUHH9CwD/Y2x8ev30KcrymrslNFy6B0rnDw+FpbDJCCBf6zCSjeKrMpQkhRNijXQR
Z9nrnM7IQWxrK+Z4h6bCZkxNxoxRT8dfpoXQhP5q9SlbL04zVL75XrcZcBL1W77AibwycsNyGzLg
yBUZtfCNiFgO854fiLvNYueNMDZn26v+JG3jaNebhFqNEz/UFuU82bSg3+3JWztZ+Vzb2K4Snz0h
iRUH0cqfVTUcfK8ACguI3CVtnEkKcSapvcFX+aR39SFPA/yUGryV5AxkH6xkTJYrUxtSFdf+NMFm
EbDxBxUoTwfz1dAELotYxIikib4yCH60NMj2Adk+eDbqQZyY+ap/N9wObvfRZMHjUHrvdSNIyghv
bRXeyGYGtWnW9hC3vEsazYxQa+1VAiI6AhagpgswrAF9WcWEBtmd2IRGhrzC8P190zjzam5CMGtk
qTF4r9/tUL84offaCfRwoXtTFPFDq8puaCItjQAhOFpOz+h1GlETnPa8VveCHU5buMi8HGIcvHkl
yUuqwuQZzwd+LBg56Jbiq5tNFTleUp67sZEY04tV4iHtI9i85FfejpBJfKZhqx1C2cw3tdtmt32U
YA4AC3hglMNB37XwRTOcGHWcDBBJh+EC/hgZVpU+hjqabGkhKhwAgoWKDNYqqVOhYGGluCbAw3C6
rEe2VZtacHLrFtZeK642tlmTd+onE0Cn2VqFikYGV5l1CIAy3Rpve4BlA+AyI+pQmrH3NXHPLRzL
5Y/VX1wL2plU3LMMRAF8jDJb1zH8h9iGo18oUloGMk3L+JDGpNxAtNhUiqpG5ziT9mLErHfSS6+w
a2Wp+j0dL3EdZA+9grOxnf3MobXFw/zdWkzuyP/A/MB67ybLIhVsCuath/emhYDfah1RGBEV2knt
Yr9EAf0uU6g4iXRqJRQ+ToLiBTTee2vTTu7hfQATUbi5qvPRoECgG8H5IYsL93M6Ois9y+8yhaur
R4KESgh2qMAn5Nn9BWsaGRupX5wwH9xBAjl2CoBniPBmgogXKzRezxAYrVxLT6nAeQYEPd2xDHru
6VoZ9WM6+t0qmT1WAJN5zRSAD6qdoPFj4zG0ur7s9HNkkS9OtB7Uvhp+nw5pkUUEXm7G6dbWVpy/
yERPNUs6ZQer1s4Zwl2dTV+a5f+UrGkWvERrKCdfM/RApy9LIh8UUBCyYM7jGYUG+rygPoyy85dc
e9QJCDmZIk7warOriGKawqi4zfPsQ+aslqYAI1NYNU9RW9xCY361EoYrxE9ciqC5EIOFUm+4elX9
bXeNv0W6jm5wEgStIetmttp+Jj62bc8I7zRzJogOXZI+2M+sbPLVP72VAtZPiiigf1j+htT/11jy
7j0O3uvwz73UX77C74NJEP2wiQXdDGpql+Hf76ZklEKWDSyAQABwZvyT3xoq64eBgRlZz6+eiT7s
j4bK/GFJG7uLYEDJ8gfx9d+IELB+4UX/naakTMmusPgzC6kb8J7+U/NjA6yY9A6vU5HpP4FdfLNu
NVZIUW/SgSk36+R2L7S63tWVGS4L4QT4flJ521R2syGamkup08uVM9jjCbxBRkR6Fd4PqN9W/aR9
Z5Xzk/NToxymCqhGz1sHjks/Am2lnrRuO/u6s4lN+zMjjmMZdWwAyBO6j0bvmdK42QrZW0s0q95x
MGhThoqalp3GpvTtZc5Rb4puN1has3J9V11YVoNXqntqs9Q6O2pvFNXGk0Nxs8yDUeACdtFg6FW/
CjSWaj7HEB0bxfScjdZJQ0cDG9KmNnOo/mhXrKUUAzazriHmak70Sxp0vNsQkxHB5gQe4MM8xBY3
CayVbqf1efTMtiC5I2B4vLhhKfjuzGrVToQG2R3b10HtVRvkJExeayIONrEEcUnXIHBQNmLDHhcy
G03SNuh8+TpNerR1E2/eJrgnZiQeyxk/Rd6yxOYgbDc+Q1KivlDuSGXAsPTmBM/HXLYC8zRCVGQs
gddvyIjZEBUbHEkQOJc9idrpNL3YyuYRyMxducr6MSsTSKvsIJgCTWAy3RPKlXXkktLgoiQH0Y2N
pNA7dLVtUDzGymRiKbtJXGYYT5QFpWjST64TWAnKnsK5lryBNSzuOy27ZuFM4NDY3VhtQW6lu6cI
e3ZsGBXK+pL6Mev9nhzTSn3wlbLIgPdLd7WyzeDvAm/RtySPBsMVNzY0GOWyQXvfrUD5m3js4EFo
0rzRsGcvzMEMDzH5K6Be3GHrNHOOqicHCz5E9cKp87dE8/Q1K0SWTP7wwG4IGbAd1PfamPzUlLpS
WFayKiubfZudHEwLtfc0k0Yz4Bn1eiTORkVeQWJ2NpMtaX93jT1vosh56wfotoQg1VeDle4IPVoW
p9xsz1oudmWfBVvUrZP2BdexZrFbzzeOM+tUSE0HqB51KpF9S6HA0AapOSilYM+b/bfFZznk3Uia
9oDzLLGAyNhzhLlxzJaDnd9Jb7yDWUYZk34TCvkAEpB6wqm6p8rt2A6U5oaakzGvXrHztbMoRb5h
YXienBuntjaBkQKHsiAdtr0fPk8OVx+aVlaTTvcW5iSLlCxmg8D+HroOU5wRyYPDvf5t6tlFpj38
b9PZeDPTUXcK6EXLqF5Dc1P4fb/b+pZ98Csx7Doz/x7qnhDORKPeCIlSK0T6Mbj6jEqNXbUuUIvY
MeuLDuN83TK+NIFu33ZB32/hfHlrNh2feMNwe9ZYlocpI4rBmMd1wHRi43F7bgKbTWuDM2ljQmh1
knYf1OxVjQwWR5cRIDG7iqsjymzfsAi49h1hxa1RfDdz96y3clpMTN2Q9FNgCMQvCymsalNNJQa7
utVRFvlUpJoOvIEKk0lPiNHALsmMRBftbnvmVIvG1NNNU6JscgS7bUb6KHUt/yRLBt1l205btxEJ
U550OgZyIhQ3NkhEiqTECM5WeerraEOBla0cbzqHSO4XsooZCzWuQ5p91e7xhWkMdcLH2sEsyEDm
uw8GPthA9LxpCWN8LaK2mZLzaCGLA9H3PPpQCUZdGS4C+WEGTHMFDLhlAqaXRUIeXNJen3dh3Yl9
2GD58BrjdYxnRt8goqI+599K/eDS1RBnhQKg2+57rTEiMMLkaiT+Ws+bL8+HCUAJ+elLC1uo+cXM
n9yknAkW1XG0x297D+H0uUp5UMZ2kLRJARLv2VTuweJ+cPxySbYnQHrdaTZ8qz4NOj7WXB+tVcEG
HeDfQwB16miK8hULOqdKM6w9a1gCf/7WhulNa4GyoVSBZYExHl9B/9UG8TkpvNPs2FttHEskOlhY
IrKXN/lsZWt6rRMPgFjbJlEQhDSHN0PYXQhPPkZW4SMl5bWqEGDOrkvjX2vhleYcEVrkhss0F8g/
9Gi5odYgg9Yt0y1nnr/1vLzaA85nMCnd/BhE2dM4QmOCJBbg8hHe0mxAT1tNqgZmRp+sKBkICdMQ
sYa5yq8SjLpax19oHrSBoLUI8zSsowPH9Z8+BnfRYgrXZL1LtWRb/3OlfCD7KS27P9vj/volfhds
S5cKzSMDCiWPtI3fizcPD5zNCps6zKZ0Uv/kt+LN/GEL6SDYplH8NQ7/o3gzfgBaYhJu/WtN/TdK
N1swVf+PYTjVI4EZNKMGX1FSt/5n6UZpZQy2NLUNGsPvefYC3meruEVflNFmIL1Om/R2mHlj6ffJ
lV/irJKbvG5oWHQT2EzzTYMPUUZHPm17wQviy3ZlVI3O8gZzjW4zuMXUkW3SSftIg3I/BfZ8O+kN
ebZTxOmEswIbC3bfyWy/WIBRRvGyPRi6OJBuc5yF9gXAnJyjJt2HWr9HbPllDwhU07Z5h2d8E8FE
Wbt28mjk3kcNM4TipiYOxJxfk3bYhBWcJzF6P21zhppS90wiscq02mAS0wdrWrNDJuCx9LkyU/sa
sS86dEbNdD7DNSWqZNwbHgtZMJ6Q4jXjgO5k2oKwhQetB4FCccYLu5+PAMu1ZRJPr2wYSMuzxTqo
vFvXK79qLYekDN/GzcL30XG+7IoQuMjm1By76TuXNp9UKOqr0FzezIi9lBaFX8wZMTzFmbeym+RO
i1p881j/jLH4IjI7RnXb3BPjg1XKD6x1zPCDTI16Z1YZbjVY4Wvq1mqlM+ZfaWb/RA55dWfVQu7S
YTKXoOcO7mw8VqSUBhVoMjLvkzWDJWh6EbGLtVXdQ8AQ6NCDh0jDe1WO3ovlkBiaESCaQ7XkbnHe
3B5qqOMO/CUh9VrMmK4Ct0bqG7ymxpxyPdFsapjVXg2zu7fttOTb8azV7GpfaL3rvddn2VnW3s2U
1gx63OHRa6XDY+NPGxC+ZPRCHdA8Bn1Brk9Lcm7mteamX2aq3bY+mIc6M+/hpl4zwfNRmejcm8wA
kZSeKs+/tVNGD5hzwF5WEjnp9IGkAFOBLdzlKPL31gynrR+xhp7DWW7IIJBbQ92Qc6s/Qgdvl2FO
xT/KeSsmQT+D4uES1HGx8nXupUBr7tyRZ8iJ0+rByU17Y9raO8PEC6hGRlB13UK9ccqbolHa5Qib
Awq7Fjv3yOBPxXspHsBr3Ds0L2pCNuUu19kgsrUVwe0AVmCcLQttYO3iScKAvW1j7ENhSZ2exNo1
t3oMZQyHEDUnJ0efzFVcGfuZvmyZC804VQZ2hnmW1FYeiy1hA4TpJxSgGggGx0ODLye7eYyJv4b5
Q2UaVtmJ8bK8xAXzPxPvRJJVMEEcRgGzZz4MZlCssEm2WyMZwLiV07wxTA8DpeVADKILA39HVCeW
jVx5N7hnQBF4SCmwdWCPIgEOo4fJ075gJLzhc+kwvJly5WnuUSp/iBdZ5wzDiGEOz5CnsKD55goC
OEIPiq9tYCLUrMr+lM9oy2JkUrBdvmylm0In9jYhpDJqXlWEVe6gHWDSArGc1kTq7DyMfL6QVx9B
Vts65x6B1mRlb0IptsagO5lKw8WywT0MiTQ2qdG9ktmIFEK/lHrwFiEAKwcXb5e3HurgRtWJkBrf
G6UYA0u9xqLWLmObwDuhAoZCpTArkZpNXoaRzX5qkaCVhveB7+pkIU1rQrIt8gbjpMliD8An/auh
tGyeoYHBM97NDje7UrsRknM3In/LhPVYMlSbogkYAuNjG8kZoyj/YVLaueqXii4oHuqC7pIf73ga
CxcugQmjF/GdD5wdEDp6PCC0rCx89VhK584pxudQi49ONSEVLy+TDne2JGtZqfx05H6Jkv3N01lX
OsBg5A8+oQ9snPINhZB97JV0EKoFRubae4T77S/6unwfg5qjCMUhT4i2GJQI0VZyRH4FLlVJFB07
0RfOZI4buvDPEjcbaBrCQ1gvRueeMg1Pz3lE+NgqBWSvtJCDWX/aEDGYV3pXUChyLW1oqUpBaTbA
QgpElTQRDwkiy1i3Punlj7IyNkMS3cZx9wql4ycYQfwNSXl1lFizVLLNaB6cp76J4CcNGXYf7+jM
jJHrlhcPRx7TUsN5cJQa1IiI80OzU3wmVdTdkkDyxGmwoS1f2THmw6h5C3KsPGBWgqUm/BuJYLYe
imXfkc+WtXJbIxcpg4I4dKYaU/Q8TD5jb7wl40ioIZVvLcnSGykk8RZn1T12oxCBbmIeHFNRfExB
uAAmBANb9eyYGmJId3psLACEVu9x6VnVTZWUTCOkoy1slxoVAf8GVOHONGd76dX0p2wM3oti2IV9
iEQRGKgzsKEeNO+sB9z0QWae6yLCUsKp1Tvmfd5gaGCdpIJe6y0SsztpNI+kmoAm8Y5hw2k9Bf6z
5WGOB7X57RjcJ1WXflZp/cAle9No/j2LAn/FrsRf2mHnLhK3dxdQD/0zaTMa0Nbm3hr5A2TecKt7
WTKAH44AImfCeJaG135lHrx7aNFXEeJQKphiPzia/snOqNpGcXeW+cAihQSAVZ6RupsixbJcxWXU
YzzkFm7L2Iuii1XipIqqxPpZTj4RfiSjA+SeIBn1zYtLAiXfgRNsDJeEq6ZEpqUF7hHjEdzuFkOP
U7MP8BCwLvm4MwzRZXsDe+mpoza4M5r2QHXXbAkEH/ZeiDQ/zsOvblTI+jIn79dtmXSZrfkWAiNP
FXQlWDnlbO4m6Q5r2zDSE88lbOdRqxc8Y1ejSEiBCfqEnbgLCjUmpj6Z2DolRIAho8O54HzNKfGa
BQEYaOFYB4/4reBP9tkB8wk8WM9beNw1ZledyyEDm1f3ZI132ivThefMAw2NiBqQphQv4yQ3rZO9
eqX96Gg1+ZjoitH7V5uhjw4VivpN+WvPkhsfThnccUnm69AuGA+DULqlrGCvq7nAp+zuwmYJA5eA
WSMiizZxZj2LWZUzgaCLhWOGjD/iatzyZ8X43/qPLGJPqUeYoAht94hlReVtuebS8ypro/X0/XyP
3tKdWOS3tdatEzvhGnPZ0avxBH4caexBaxETXbdger3peSQY6FBpHlKGCghNkctd7aJ+8gGdLWyR
1v/wJACFrmR4KwVcDlpIZd38/4W1h/D9o3v/8wD7L1/gXwNs+YP+hpYF5Q0Yf7BXv/dA1g8aL1dK
A66D9Z8DbBMFkWUhyOX//vWbfhPXors1TFQZBr2LJeif/s4Am7H4n7sgw1CJA4yxGYqj9UXG+++m
1biqPMQgY71BMm6udcDPZxqJXLk9/Cd76sJrx+AGeG0HgEqiHeWBpXsfNLEH5wQL0O7e67wqDjZZ
JtFsO/vO7I8FKSfYVIk7CZnO1pqb74K6Yfc1ompgn6golXgg6eHFUqK4X5cBQSpiqC51p5GGZA7n
Eg4X861wG46kr2gtAqFJJbJQ2B/01nuJ2vajJrIlhe+/mDXtPhg0ABaJjR/MwsCSoTk5mrUVrwPq
51M6s3UlP2M1GYGzjVVKjNs6y1rlxrD7l2QcwNodSa86VqHZg8iyxFq4BDlWItq1gzcsDdk+1ywP
URza5rry9PaxzMPiNtYae5PWIMU8K39Ow2D4LFTUjY1R0tFghwAMKHalR0KWYxON00GcP01NwGFV
NsZGtkToOJgWdtWEoHlwWrHPi/A9GNTbr0MAz6b5pwEL4gTFcNw2scPuu/T6bdx53yoXaB+muX6N
jDLZFmbyUnajBzijdTa9gFA4aV5/aEw+8yGpABb6ub1L9TjduC0BEJpR1etYM8xlYmoTsWPFVzb4
jwXxUoum0MjCkt1PsA/6aoqCx1aEe6n5VM5k6K7GUnm0SJhfOspI2FR+Tqgo3VkXFFyIIAHXVmzz
85/UT8e7aesBeSW6T4zN1Z7Bs9j1pM1bNdETdg4mSrlVRkVXK5AFqXAAoB4oN4K2vk5Z662awVK2
0lZbjpLctDEDi91W0V3SsXhA1hAzkU/di7SYPup+rG3KIq52sehZ8PomSw6b6a8WJUoSQ5L5HBSQ
2zLFcHbscI3xN1hpRU0vaaWfMo6+QhqrhrmFsjYRhkqLleRFw7Z8hMaNnbXSNMxfdbbpJ0Zerpuc
UUohzw2Cl5J9EGbV4eSMU70lnEc5l648dojFpaRca8iID9quOZsGCrqZSIy1iMxTaWTt3py66K3D
/rrR07wk3pYiAscNy9l28helR45QHunQ2wd66ayci7uAkJtFqXM3DPy8l3qR5ocaNQTpMzYleJZ/
0/Ld+154ScKQEn9Mrx7wGRp9rVg5dURwjas/mxh49zOT+pODKP/ERwGkpUExHPYdPnKQ2cpoftDJ
AwFrNgWYYHX7wEtcbnyyGPgsJ285R818lXIODkYf77qctC8D42HRM6FTGTiEZJXygGX8i6SlaJ03
QbrGq13e15YTLbOsn9ZsZ8jb8gn1qf3u3iPMLC2HkAS4jE57KM764OzqCY+7WY+fcPBg+CL0XDYm
zwPZHOdk5HPxS3dY5Hh+luzn2XZ0yc/erDlcEJQvGg+LuvSGu7KeTFTSPbSWENmcFSflurH1TdWM
DoCH/oI36szxTkZq5cYVIoIiWqKTt5Z+I6YNwyLtHAWkC5s4NJe/rpV/LGkLqwfMKtfGwmHxv/89
SzwRp5P+6Rb9L1/gX5NE8UN4XJ4kxbu2p27E329RDygEu1cEforu8Ita/cckUbBe8OBJcK7ynQFs
+OMWNXQDkCXxlAhy/zab+i8WFYRVUqo1sG57rKTZgP/7Lcok3yysAn6U75ThMprJaZQRz7th98fI
LyaWkeOAMK0f76SW3GZulK15Y3EDu91TkXDlRQJvgu1L+2QSP9djLIB+Wy+dJHmJ6Z7SDBGcpgcn
WCqAEZqrZfTYOHC8yOKhd/K9MU+3uWGTmBtth7KTS3P091CxL4yM7kSJ27N1ipQ5ZdHsUY77Wzdo
WAuwTAxGTaPGz/aJFQtEwdktXcLC9UFNhhsWG/TUuKQb7TmPo3wBk/xF63R73834ApCPpNS2UCNi
bzwKHQKMz+IRYAJau1GwGPaDrDn2crolh+Pk+gPhbCAKAS4mpyxAsTE3KEaEpn1OpIxvaj2DSDi7
B9sL97HOFnw0GxDeZfDphBiLWdDgOuziVWYm8B7c6NSUCmw18HUJ7QFIC3YwlzXgbOaYsFkkFXYc
6VvHsl/9zPgex+SW6DdjTahmTMqhfLcRxcDSz51d46bDpin4S2uopIJYym2XkTYfUe3gzDHsBVaO
aePDjFjHiK8WI/jzVSYa/4t0H2jiZceJPU/RjsmptysaBmlY8YxNpCf5rpq5AhsDnewYIQgIXCM8
6Bo9Sq+y/+Qktf2kxxa0s5wYoFF8d0AjmKHCiwbela7x68h1DvJ4AT7DYGnFTRKEDDHr9idFzYzY
YN4ak3Nh4L1BTRotSZ35mQV49/22OVk5qlGmzer68e/dwbqaph6u6t68po78imx5507mrUyyZ5cr
Haxl84p+k+vThPdvlohlvP/j7jyWI0eypvtEaIMIqG1qwaRK6g2MLBahNRAA4um/E/2PHvvHbLYz
q7HuLrKqiETcuO5+3DdYmaKMSVhetKnBCet7EtpMsiSRJKXL3SSvwi4Ec5X1MZfjE9vwcm37C/cT
KTdLEv6aXNXR0iNPy8x9hxhph0O8/C4y9asNue5Fdv9kBbG1HQTO89r9PdrAN7zOUaxVQXRxtSUy
TGwQO4T5I6yaJ0oWx8oFayLr1l6nUXauEwO+gt1/+S5WIxHZDuRpGoD4AN9mc43TtNqloqj2PhgH
mkCsV8sVH01eXaqSkuJ5arD4pQc8Zs+d6Z2pEq82cVC945/SDxoM+sGDQx2yorTi6BywZKP9czpX
idz78fhgNykEsi6gni+277tpghMUs/orcgVNhO5Gt/cJUY3OE5vQ84TRnkgS3pDEmF7J2R48g6qQ
BcdhVmBbtgO70KwGFHiQc0SJIDz5fiEP6WCcYyMGHmvinDS75j6egU3Zjd08pjn31rpTwc4Zxvlm
jGpqP3i/rFBGcXYOmNC61mTt4qv3IS4QC4vgzkbEz2IbmBp1oiyvG9aDFEEYhrexjXRv2Ra98n5M
/aLJy0HAujpiWFDruczMT/pm5Ar7/8kIycLNsDPyPwMwdMyfZvz+ZGQyCSXDIN1f+I91IV4JDyQ8
xCpc+QPl6IA7tpZ8602CRFjxq6PqpAkdc8rRncPnFi0ZWrFuikraV7C6zEIATrjm4ufk1bJqLfeJ
p/tRiPlbxsujR8AGTX16iWT3G7ggjPJxtOlgBNG+8GhsMofysmymdSnx5pNXxFQFhGpLs88E8W96
xzIYrVundjd+7d8qa7BXgQLFC/5P7zL6M9gWOklkXAZbOL0pjt/F3CXIq1hA0Hm6VAsEE0l0CVox
yyYcBHa1jwfvgwqlERS9/0RIfzrDnUtwBibmqZiaX4hpbPYnisOpMmz0ymVdRhMVQ1mJY1p82bws
sWQk21KYH6K2QSoT433MKsiAqe+8mjaGPL+f8f3W73M9nWPNTFCVb7KcxQfClvp9bpytm3bOij50
aNxIA+AKH3gSiPQJ299CdL94WktwtKpQMfuKoH3okRtGrTv4VXinygzZCkUCUZ5iVkbqlYFcgQGZ
7w65cGdLwnOEq/ZGVrh8hsMbTILlLcz17rgggWS1oELWxlFqIY8oRq733MG011h9sY8RUcY2kqcu
8UaeneAcaKUFhgORf8QXWSTXktfc1sYVyxUGlYbd2nUxGqxACDiOqxEmjVqPWtfBgZzjnualndnd
RyOap8WDBBNTjnzgwc3XvNgusXI8+uiFpysy2ej8qSFpNQl10EJYQGFqA/fa52yj+iDLVy4ylBNj
Ci794nvEH4N+NFCCkz9SsBuyf0bF8vsIA//IYlsrXJbWumqtelmm/PHsEpKQVsRKb/4tU3AHzlie
hoTsxOIYFwslzab+hqcOhE21GGvIAOdCy27ONMaAFamArb1l2HuoczVZpzVZs2XVgPU/UuYW094F
oKdtvehUza77wC+PNgjmxdrRAqDbcLrm5FbWYZIuu9AsLjZ64bwozhYEvgglcdGSIu9xnkHlffEC
e15SC7wB+mPiN59es3iwJ6bvGIWyKPLiiCB0XtAu2bYwElinRYuamZY3sQd9h/bSr2YtfQ46ET/r
j8lSSnXXjO0xRylt6dzcWY3fPOQth9hEZd4pcGFOZWHjPsqxf7ez9kvGY/IEeYS8XOG3BQbvdLrz
CTJs596wn4E9OreQEYZbcwmPCHb2AaFP7kXth/RZaYk3RRwdKzo69MG6lnFqHYDCpLuIZoUd6zPA
EY6oDgG/cyohguYYWVwvZjSTA1aCzzKdcaTURnHMGH5WrQs1aum8e8/taQZw+l3N3YWYRUPRGYB8
MBnSIJBXiFOUZnhgXbx/aaWiY5nQr1pxG15F1KkRsSCtYiTTbVi7/SqXTBiBV94GAvudEH55XKS1
IahVXDyedouXKFfKE3Mn1dk85CsrSN8oLbuPB4tOxJB7ypJAVIiCYK1G7McE8j9xMhGVNpvDPA3D
xoqWfEWLCvbYiC04C0k+tF5LYokRyimh9hP+x1ecSXNLkRK6wLLM26Gnlpk2xQdJy8PWsCOfxW3x
biZAKkuQ0JZbAcZpFneTwftB9rDEMTKgGoiMXfFsHac4hl2eAlKpgpK/wIqEbhVlP3Uc3yl/BDWu
jJPbL+M2Vt2zD2ELKrPQP2lzow/0qe+uiD/X0hp9gqbNreGyOUj9WR5YpcptDWbg2qUE3RAVm+OY
WCgXgocaSEdBB4ox7XF145aZm2qH/5I9Qx4yF/OAEwK5yYuAVsy2So+eqwigNMt4dj3KKeuM33Lh
2NVmCqMP2divJQynHZkUdx/neXpwjcQ+Ge40b4qg/26F8RKm4IsaO223zDznuXXbZ6+2dadamB6j
EctNnw3zpZlL/gCKRkZj7G7TZrzpUfXWRj4+N0WgeJPW1zrrn9yWfoKmy1DaIzoWe6erVtnil59p
UrWo7eKhcQqGpLpr4GeNzXNK9dY3n6h8pewcdz0PbTzJ85ISrHBDL9+ao90zM9pX6rev5FJqRu2O
y25EgK33o62P0wCIFReRxES5miGEG9a868aYRDCCSJNNdIzR+bW1FJLQGoYmXx4IGL7SAq6+jPkR
iVYd85aMBB295aUvfZZHoDh3XczR/b99cyaMinuahlfHdzybT9N/2j9fk8/s899dOP/+Jf5moeZD
ydc1iZiK0NYe5r9bqG0dgLU1hlrbpf/RheODb8AVY3Kb13nVv9+dnT+wubHPhnDIbc8L3f9mAy08
vWH+Zwu179pMFNinkREJ5f7z3Tma7SbpKmHtVICXlNOLD6y0/FVS5W+l25z7Jf+JIuNjKcsLYVHr
VLZkBXyiPU8+hLk7kdTPM3ScgSpnBCTQqNPMgFLmxU8aDF9hmKVEJWbzVA6juCIUBsc5R3vs8qk/
ppZ3wUqKiyZ3Qd+5/XRWBgtfPx3F0W8IxwJ8xCoc01jRjtbjgo1zM0EBxW47nCFMmQcarQVTOFfu
ic85nEH3pZoqrJEZr8TQqwA5uabc1zkf1chzb6TXPNZYr1ss2COvnll7smftzh61T9vWju1Me7cz
TNxBWlwz7equtL+bBoBfEr/1rurFuG+B1qwS7OBt7YTo+xb/gfaKc5b8Zgv4M2sXOcTK5NpoZ3mg
PeZGA9eMljugfUL1u7zxBNMWNw+nVgBytFN9mqofUGEgoNSMRxcre5Va9gbuxoIYDHS+LqdwQ2ZE
1+JRPyG1r67WDrtEe+2Q9Teudt8R9cKH1ytUv66Eyzton15lzzHtLnj3Ekx8Qrv5kr6NN0k2ceBI
GM+jdv3xaQEoaVD21tj20dfmQGPEJlhqw6Cx2JBlyWiubFoKMm0rDPEXzvgMa204XBbuhIM2IcKv
utTalrgoN6QXSknm+IGBetISQHiBGXyLp+I784rwkGQ4t+KR20UWTx9E3350gY+jTZHFaN0Ysf/u
d1F3FvXSrBWZ+02l/ZRCOysT7bE0tNsSsaJhJ11fU+3ELLUnE/QTGFvt06xy4zXGuIlYkB4N7eVM
A56bvsIcatpRt8JMN27LRLv8p4sM6GvN5uCOPp+zKpefJg+G50wbSJPY/L1oS2mEt3QwnXqdartp
qY2nw58WVG1GTRS+faENqpnlf1lOYu6GUtwRM39dtJt1hq/pVQmR4FE9WGW5MSGRyxwTfYz9DQxN
f99Z4KhrO2y2eUTBWJR7/b6e2Ff03LDXYrDap3buzb3HfsXGO7wHbd+9eEOofpSLc9bNrJ8haNPn
ISe7R9QqXCXO6J6SZrL3gnFrM9rks1yXYFyXdA0BwWnYWRb3l6RgWcvC9oA6ox7ypt5zvcPziX6B
U6eQtHow7iz9fJu74UkUQFWwc6yxOqbEsuyXZFo4dHASkTtKtmDmKtbeOM8LpjWVcC8CXqETPiM3
e6Ia3VTV6Fr89/BLbgyiFAhE4gnaOMUuNYqBqh3sE3C6kyrDJjCRxLPIEq3mmaT07HQZDh6UmdFI
Pgy7emRnCflwfsCqdBzb5AwCAE+ICSO1rsiO9lW/VWZ552HBZT4nrkXlZIGAC96Rlwl3eM7ZoOMO
zURdGs52hB1D/xxkOiOMT3RjJyQqrCMObbgf9nqMrBuzN9YI+9z8sAN7dkpfB9YGqjTfo2Q+D3hs
eSmpZ5on93lL78tS3TehsanZ5k2FvJMjBEILwumqm+GZT2BKtwiGEq+NVR1DnApk4w2ag3KoiG1b
5HB3+vdsmdOXMTE3hoGT2215swzUMKfcyyqDjym4MjxMTtf/pgV2Xi1mHvBnkvc4ds94kauTT6oM
6aJgz2akzb6mGmHrJjE54yHx167Byy/Gsbiylbnui+J+6VxgPl63y2frnQ1veDQWXdZSjBBkPfUJ
rMdgiGVTMZNgY1/QP46G7mSjewqTktrDE9DLwmLbUxejspqlRSU+M5Fm9yJYHpfGuNSV6W9NHyyI
rQbaqY3kM3CEdRrAsm6agft8KJJtKqzmRG3MRNFWNK8VhynQHNjnvYCvbY5ddcByzQ+1zdytQTHN
qhPpg0+Z3bFFq1iNNY0MCKSCghcMDRNDNEYTjfEg4peG477vmItLWF6lFR8Mz7tnVfvutTatZ9WM
1NEl17StjIOa4URGXH6IhYMTEjgZd8asXIQko+MWSvehTcWQ00e3rrVMp7jOSQWVTnDk7IfFWvyo
wmKjMov7jPSiS3KFk6VAyXMVV25ztuXLwqG6Njvvd19mOKAyAiv5Ul+m2r1rooGQRl14NGgPUFOD
A8cE8uDMZippJ3BNHJ/3yWwXCEmU/hjKy7lNg3NthfVZW+kl9K12w6o421Q0arMMDeg9nux7Csmw
OtrkWkzeHP7AYepNeGul7TasahO57UyXkVdK51JFw/vC5mtNFr1bcZJBN7aMl6U23lggESjhw1jG
/B0mBvbXIbp3gyK+y0x6h//Xh09TCDjYDttqHykOasj/3/ygZZv+898s4BwG//Il/mZ/CLErWEyJ
7v9Dc/9t+BR/BFgYrL/4v/mmf5VtxB90iUIV8/lnf9VrHP6Z8HFKkNhDZvGD/2bmdDW37F9mTpvf
05+tpVRx/rvrYa6LITTw5SGKYHFLqN6qqsnYq2IAplwMFGBIyXI3CwhdUF/brEvDmjZc+TeRSr+I
Tps7mQ28XYzwZhz0u1ikAzegkNo2pynu2Z7Xu9a3CLLZmDdd6yOfWQjBQ/EvBE/Ps9fxhS34k4QZ
yLalHsQDNkIOq9w2P4HkPpdGym6mjosVlehsOl1Gs2DZUoP9E4484X7hFvvBMWe8kYXaY3llpZI2
McYno9yH+XCWkf/bXEr3rnK6Tzdneei24U0TB19Oz0qRfR0LuxIXRCO6CeUnLdcFjZLnsRNPiRd+
JDYEQ453yQq0b974Qxe/JQrGUbkkhlgTSudtKsybwMNtaw9cE9v2naLpT7vSFS5jREPraM9HjgjA
vy0cYoBfFA+oyjrb0tExlGmiVLiNXw07XVY1BoAjq6F63ZasxFpvxDzscrns3qMmZhkyBk+pMokf
2/MtXRQIOO7ymnfmK4o8BVBeeL+0RMi5ab07qf0tRHPP/LYh8OhhME3usjg4yCjtrjSGc9zBIrHd
esJhGD4GEmOosGzMC6xhVyFx4Rujp4WlNInzMUelJV2A1lwRZC5oyQm8LzVNLzg+772ELmM3ath0
cCKs62Fhkd8orhODto7hoVkXLvH12dkbHSYQqC3FcQyjx3l0qxdvzj8te3LvwGnPH+ZcEB1FJb+4
IgsPoe4BW6gXgtjZorHkRAcXm/SxyIIDdKivrhv4jqhwJNWnTyDqr2w8gpXqjSuFPZJTRKbnqvTz
HQpRvuZFzZgU60xC4Eeb0EUEYysMa9ujCJdq8Ptcsk1J7OFtGLI3X7i8RFPSWS6LVC4p6hBm7XPh
8tORCz0tdt5qejqq4LJxt5ElGEAqCHZhJC5JUR/F4J6HuBup4gtejW55oDTw5JvtcXBJN1p0uwRd
/OTHzrhviv4YJ9T+IKZMp6kYySHVwNkpoTNWFrrX2hPBVi39NWZyYzseZuha2P+Uye+m4ua2Qqji
PHc61lrpqxKIBfMsnn0uaouon4NGHhNKTaFdgv3uiH+saxo5domZnEMPhHLr5dmGbfnWS6qReO1Y
YtGl/Et04bclOMt60pi4YGkR5jiSe6sJrHUWRPNRNPbMNG0QsXJKUNljwdzWtafKrCDrIQm1DINj
DtajiFpvz8/zks0lsQnXyTZd5bJ99vLLYpBnyGVkHmPKLDe4J2AjtP5JzKTdctCgq8FK5z2+1nNr
O4hJlUfbpQ00py7VBfONpBsozXec7gfQrVgNXckYp9rrADRpx50eGKpN9NEr9IyRUjrqwpteqcaJ
D6lGnaT+9GHkua4pBw6fjc2BeFu3TW3rpqGFjuzqZr9ArN1Ll11m7ULOaF/rMfXXMBz2orDuRVoQ
J+z9O0h4/coP+B6AranKjBvw29Ste0592wGRNQgmej1vUd/6QuNEgqXAoMypcGUB95VYk7UeCuZF
NoEvrHCLrQsyaDV7c4/byVheiSnNa7QQFFF449q435iLYi3eTjfKrFF8B3Is7cIDPLIM205UEJ7d
1LcX6B5zhxbG8uCAq0r+1GpZbvrK7C6p13/7UyNXduXc9RUGSSmD8aCcHCVuwJpfJmWxc0QNtlx5
xS08D1SZNJGHTBY/ixlf8VR1h4U9GS/iX3hgKFWdQSZPsW+cfZAKU/xYSUj8peEy6jCjllBGVl0n
l4eJ9OxdOveETQCursxBlruelAIY+9lh1e75cLaUu4UxDSI9DwXHDd9tNXrwrpPCjI+GdPxTkuHR
UkrG1EOk7ndrWMPeSIx87xNcODfl4nKhmwP+bqzZBKHQw3esifRG43KByPSJIfAjb9sLkEsc62UZ
7J2ygh6h7r3YPtJWQV+LuRxYIlIBOprfi2zQKihpNVMgEyVKIZwOB2dpk29Q6J4mT9Gpo96cXr7a
qibbAmZ+JR2kNEKigk+dviZQLfk0eGxEYCc6p6BlETpZPBVZE/yomhxfYFMeOswgtmVOL42mN4+9
tfcsaphrep8Kx79J3S7d1C2bbkqfui1sK6zMeA3yEeTQgu2vMvQl0CfhW0XPqVv4L5ik5UZRscOd
V0Ssgfs3WNDteg7caR16vUVrU/CYJQmpAXy14Hbaw2AstU5QPqCq2GtDsZxwYvM6yAzJHa7nOrVw
cKsl+sLSD26fdCoGMbfdRk4c7OzS+QSYMhAJCB77Qi+zMXSth3k4QAjEizQmC4eu/1bE7Y1lVNkJ
m9u5dwvS+Qo1iMpcdsSkWNqo/2msCJt1x/tQif4Lfsdy4eX2kNRJfkxHslAR7SP060zVbsm6T94V
5rosEK6c2fvtV96PvaQ/S+YR4LL5JLGnKNLmbiq7ZIN8DNAfFMcq99xfGdCvLTmUVZL3z6mQvwIq
WYkxJb8cA1TOglFM9K3/6CWBvWlglicDb6iUViVCqAq+T5+H6Pc6uzb7MI0gJnLpMtdu7mOjmEvg
nF5xXyyTOo8TpLSQAMjGLMwnrhX8ndSYwjLdGzSm3euMVLNOufhyl0+8dRlTXTA73qMbxz/ELOKz
SnJO5P/xoR4Wh/Acx9FVNJB68T79h6EeuGH1L14siBv/+gX+MtIHf2CgtFnY/snjsJnS/7JO9v+w
LL6nRbFh4NC2jYv6rzO994f2bbFpZtr+0+z899He/YNaLf6HAdF1sDX/V52H3p/r4n9aJ1s+xETX
cjG845PWv71/tGLprXW8sMLd91RYuCMjMuPNOKtzJ+kUiSNrn3TOb0HTtYMFIverQw8lkjS7XpVl
sPWy5Hfb8/wkI73HY/FisYK1IjTqLI78N5OJ9i6yFT6KEu2ZkFi58nUpF0mtb0Lhcl3pwi63CYt7
BkT7SsCt3QtzYg/V+9R80Uq6M3X115xTAhbSBjbOhtpQnw1yrrMeXF0ZBqSOuYMWsdRy6RPLaRYr
dcVY48JE7L35NmwsriwOY4dfLO0OoD4wHeZJUknRXYmt4a7Q3RGO03grF7/mnsVNxLGdPdq68iwd
UeMyIpN3TjrR0sjAt5FJ8cZ9O30AG4g1WRn10dFVahO+T1ZK1KuZMP/XvLnLDbENtlNSAdvpAeOZ
upoNYFS+XUxGQJPeNhV598Y4nz29+m1J9b7DTk62zPPUvenit1JXwIVD8O0IN4R3hXfE7hPOPZut
niIlteqjhmWb3qeYulXOijj2m4nMna975xbdQGcPuvtozrENG+Ro0XuvHOuQgXR3XUiJXdPHlxr/
p250+ySm/Jpiqla69k5HdEPDGc8qd0cS9MI7ExEqHhbp3NC1OO/tVO6JjX43jXOQU/YodcdeUAS4
yumRzj3/RvUtUjZkDW2NffAUDoSh79HiUCVK6vvawdqCMMzZp/HDrekqYbCi2kS55a20ClpI8ggx
zRMVairDCEyMTeNYBcuL6eIgHa+bpSRKP2BqC0snJOwnEfmpjp3Id11439UHp46pT4k8UjQWLK1+
MrKj6CuxsSFP7imDYqVKg1EcCcHhBcTd94Y7D/xRhqzSSOd56uZnPFVP5uzzc/UdsaULhe70uLMP
OCtf+4yVJZnVn7zDVT+61HzXcLNZ5DUPjp1R7x7am5YfAelI3HZ8wC36EqllGGZyL1GL1MAjfA17
sH2FfKWrmkHdcdhydv2uaeb7pmTDmgXyGaYUWOJ6SE6DLfZUW3fUqVNwnM5nzLXvpVhOXQ8zgVrH
C1uihi8+3pt4/9Z+GuZo9O24rsXcMjBTYYMK0GDUtegqtHt366NX71U3fyV1dZFK3AAL/owj3F/T
3DwmLRHEAizV2lncQ7DA02uAHM95co0CbiJ4BR7HLni1+/hAwJYZfL51oNPssrTQM3v/MpvFGXWH
jZltHan6OJkTLSZdFVzmofrtWuPeabLPaOyyPQX1EHIKxBssgYxzPPlxaJCdHB+x0DNnFyk2yqH5
NccZdGur/Ryr+SVFINjWDW3ZGbEAvZDuQ8uFTkiIUE+N3MG6F2G4Dyl1fx20n1URWlRETQET/pS8
9CkwupCtYyf5CM15Llaekz+EAXEOK55zVmzTdawye0NmeT8u8iO32TW7+HIs58tS49ksSJEbBjWc
AtSkaNo7XBLwxJb2kRUiYLu5eYIhcazr/ldEkXRhpq/SaX8lcw+pNSasiotvK5L0V2Uu0DSr/ND1
TbARhOkD+zbBx4TQZlMuEdbVvjOdM8Ga3QDlqKRalEy0cyQyg5/HNI+ZhzTl53jj7JkHkhDxkZR5
zZMzefe8buzdiNy579t2OTZt7BHw86FaNz11RrTqHLh2/Pb7AfiXoe5JiHcnKmEYsCHQwUYpzasN
ceiepEZ/X7eee2obXyCVE6S2fPFt24bDYlnfojyia6U7yzuVKR41hNZzHZstd5wiXS0zmp+o1Afg
busaKbA2rlDZmlG/vXdSs77OUFTWEHLN1Rj5LIqqkLURd6hNMQbsVNN6PjY2nHdjEoeMtnE2I4Ri
sY/10gSvClMDOcebr/TOYjDK2UhNZjkcTDVe8sDvL2WTp7s85++jn9rs0IsGXCND1wpqd/tQQFov
VsnsINSAzVj36SSOkmzxJkKRgBRn3gWt9B5Tx3vFff0O/44ns47l1Q5Ga135xrDzqQuNvQa7MgF/
PwfdAkvPWIet9ztT/sTCgAWYPy3D6+QN9qFoHRcsSt+vJpxwmwUWyI1fOM2RgjJ3FxqLv3ei8iMc
9X688dyVnFJ5N1RG/jIUuFC6JU1vQCvodiYlr1mWD/eE0hvMc5xaiDXyiAxFM6ZMvBOR8uyzHAd1
XdrAOoWSNikRTL8LL9Uoc0B+3qRcnftO3umxCPEOmazJKdC5sBxm6WIv7YEXUrgJLKq/DCum1rMC
0xjBog2b/iZdempQmmH+RUxv4gdWFu2tmL3sdQ5K6xCV/FSactJFIenDPAzOM4yXczFmv4ImIfSj
1KZsuDFmfsY/Lq18N/pluO1Dn7osq5fTg0rCt7QUz6yz49UwcsMVtH/iEivqteFXewCRB/6/vw4F
ZJMGE9cgp/1otI9LOryQbT8MNjfxiCb1W3vksfX78DIIztjaCHkSaTTdi6iL100u52015sSd+XGv
S6GuXWSmq6zHM2cKnqlAXhJ/Ps2m4DIU9Z9Tw+k9JG7Fu44PdxkG1wne7zKCgJB991pUDE6peqNH
cKYPwJw2qgUGlHnpMQf+ceOiph79MqUwyEFlkG2ETsUux5smd0OpeXIufEcD7eVXUQVPGMXOUzRu
fR8DZqt98WX42cw1MK3Jgo9QYhFDuLozY05eEDnox4jIJEvM3Whqb5rXeagp1V3kT7028dq8ZLkP
DhRkbb1xkNtRqm6d91m4hksKdB6C6kqk7Uvatg0E9pHjG7PTbvGh3SDN/IJEsbUSwOrWEN3lnOyb
QRB4x4oFTL8efjwEKPYM3Dc9pbydqPL21lhGgsasTZoorXQLQnUgHkPen/v60lZyO3UFKVxn8dDE
7eY0tsFvSt6vtmdcTGCn6ItYUktP12g7EDSDMNXUBPFl5ax3wrg6ANX/bZikZ7u0SAljt6+eN10G
y6QkqU54FMvFplzaYPc7Uy3YK4vQjX5Fjeqx9GNEHI9HP64tga/VPRc53A2PygaitcBrs559TKhs
3m09VvsQi6EcAlxZ7A7WDbcw+FjvQxa8N8vyxb+BPhp1J/B5BJOS24resf/xexmFYqEvQkKm3E7g
Fv6ne9ntZ6eBUUnzb3rLv3+Vv1zOwj88vrDgtkU1m++5fw/KBH8g0WAYNbV7xyZ5+vfbGXFTAD2o
K/iD2Paa/xSUgcYDHZ9fon81ydj/BrqjJZx/Fl70bxwzAHEsMrd/Bm3/8XZGPMGIwOiFdLn0D4YX
cjHxQbhzomnyMO+pxUES4XOzVqW8FbEtIP9OwdZRDY2HMUOfChV2uSU42ao6hNT5dmDRAHBtXeV8
mLJ+D7x22Qy0Dad2oGsQqOkG9cpM/uY20e3Uup+Vyo/zWLeARowDqW768Wg/26jEXmiRiiEXMvLQ
DEoKnsa7p24cz0WSuzuzbg+Bi/ctaoF2BLSMMnlSF5IYUfCYevJnzCApZ+0FH6YO9xXHpQvuF/yd
h8GcLi0BxRWjyrMZxrc5KYh5qpP96KTMHWx2mRyT5RCYbbhORVOvi6S4sduwpaV4YRNvXnCbPPdN
RVXBlGOiy523ovGhz6L0b62WcYAd8XPas5rtekIabscZAh+SrenUcTT2GXVmUjT7diAnHwdUlAGf
Lfekas1dTmHyHoJBSbZjwImOHYmzIb+pJuAHZlCLC7/gq9Wh95Q+F2AV2akhDw+T61IUwdEhT0PR
mPfM+QV0kRCPa73ZY5Sue99bVuDs3qgpeY97yduSTtZNZ9K2TBy/CXECJwT0B9cs9m3jXEYsQ2sz
C1+pO+FY0nl+Q3AGqQy6PFPZjl6OjYKrWQ59vhowXW9BxPdEV8EDYFfJtgXEAEOjA9DdKf0U3/nS
7MIGU76vGEWVhgwEGjdgafAA5fQwCGoKT1a9pMwdY7DcUfjqPAVF3r1U6fThTxPGMTgGfuHJI7sP
lm5ADqSmHWRgD9rZ6G9cTUJIJI0AjmRbMJQklFxNTADQdw4AO6/sYfQ2Jc6NXagJCwmohU6n+9NC
fS4579RWEcf3Kyxa8LCNm5CQ59oIEnkOqUYBZbbwJ0gbgti5c4dPCgPK5Ae7niF7VYuBjSf7ccwM
0MuZcIajsFS+DbvpXAxS7aTbPia9LWGhZJhCGH6shRJVg1IUFnkcHsHsPk5ddTaW+BNJhhbXPjpy
GDAzmN2uyAxr51TLiy8IZ3psDFaDb7EmyTENhBW7BgN7FQ0HuzhM7zAivecGfQRiMZOd0U47EeXM
WM4lsXqyXJy2VBq52Nm9Z0emOG/I94QOShMAvHMSY0t2JuIsXjxvgcXwo5ThtSumO14GjNlJjHUq
8noOIAtXmAkVf4rlh2qbj9zpbpfE2uFqv8JQJ4rW3pgNnUGwpOu0/B0v6T7xiIp3Yf9hO/UJROLZ
XMz1XLsHs9oIPK+9WXwrzPzG3LxPcniz4gk8c4azMDSOgZTvqs2jVd7xVEqi7usui199O75pIBmv
2IczIE6b3muvDKZHiFK0v/lLTN2fe0zL8C2qoeRQO/XjZHlwmGwQsaV69MfxWfUjgRWj+A2Z6JWZ
d1fEIDQtYq9D6wA+dZOzz4WRvDvjn48lzGPVC9koQQ6usDbM2PMUcZWzmczeWllY2odUbCcp75dl
CuFIyHEXOw7R1jFtNwDDsTJHw50ZtN2Gt+15aNpvpO5sM8Dik3B06EH9NsQI1dlHb63x9W8lKhFk
jl9WzrrGH7GBV1xEdsRwb5LIfmks84HSDGA1dGucB0GwBWrlFVtyu0Z7fdak8HXgIklyTX/2XbS2
pR4d9tnB+6htMWVsvA5u8hhEIRAmHv4xuBctnZM1R4KBuJ4leqkwDreYom85tAx2DWDOaxPihhmi
eYkxP9ZhdvXGgJZW8VjY/UdKexRSckBVBrpCztsfmOKvpeoeDbd4lRPMoiQblhPGQvtWCpDUTaDy
fWl6X/SfAQaj8vWRsMMH6lF1dpT1hpsN5qCfVPhbSKekaQCOLAOkyIcdAkw88SBPGFMjc4SdEojw
hKcnPo9GP9wZ0XzIybQijJXaJEP1QiSpQPILgpOpz+rHSuwzN0SqgibOhmYmL5bkpLBNmzBZFucV
5lEFE4F+X/5afbGRI0sX7t0X3hD9azHa4SNq1/9xdybLdStntn6VGzUunEAmusSgJrvvuDd7Upwg
SEpCm+j7p78fXFUu+/heR3haMx+FJVEkNvLP9a/1LVb6jdut8r4Wm2og2CmjwsSf3T+HPLW7GtDE
Cbfmd93gtDOb6JeXyldg6s7O8Ltpw21JU/ihK7ynFR3lkLF2VgcofnALfzdKcpehj0VhmIqnac6b
tb+gUNKKFQ+5d5rPVF6ypkNKAbdl2PR+GosPVk8d9WEchTrwPsqqfRiKJjpmcfvTFsNTEbcXyx8a
mhDim9M4Jg7EvD20i+jIB6La1Facrjn7iFf6gWL7VHSchzLahGNysfrkmscxFliaHwDbgysN5PM4
iWyXFkR1+ngG3F/5RDAddYWfZR6llxRPeReKPaXGqDZeOqxtEhCRUcvzYLTmgdedufZDvGB9mz23
jn122bBdioqi44ZHjqyIqQ+CcrWlojhhp2N+D9LzqDfjiGajATOntNho0xtsluzA3fKDlMYO+Yqg
oBFsALJivlMYQmxJtVTgquSQVJwJkYVVQyTizKb3yq76Zk/WRYOmXbWzg88p4qeuVFQf0BjPo6CU
3AdJtMnYUq0Dz6B4zhpcJFnjS2s72JYZmKjRrEkHcV/FgnoNDO9d93hRZd/kB2tGi6j6zMb0CiPY
tkqoE9lrV063iVcC5cfXdvbO8cDRMeb2w9jjyfKLCtheVx3ioj1x+zm1M5E9U4PrkgbvLscBu8P1
zBq8gsNaX2EHPzgEvWTpcbeu4+UHCcFZTxHmXGGyHyQJpYr+pHLk72IwnycB9Te0j6o0501qtu2a
PTXFOItvPAvevQGhT0xMkIaSn3A0eBNMzrB1uJXiyc3uLWaXVZVqZ29X5tVwQdlS//MalcaPoAiG
w1BRBOKkYlwpzzylbJwBTZT3vlWfCbw7ZGm9fM0nPDgMJseVvWCg3GqGQ5C7jGiRPOQR+11+wMuA
dFfY3XFQoHRbyBRtbeNOSe1vJZKvKLHfY8OkPmAJfaKc026fnsfOrkkewcY2U164TnO0iLcVwn2P
E5APtuCKSLXIhm6/78r07+KR+rMwLr/sKYAtTk15NmJj5gqvW3E3ZXi1xzx0NtbYnKkf6BBa3HkF
jCQh2hbhK4pAoCKx/WxtOGo5tpd+0O8E5bqTHdVfwiL7NWCcS0R9zTw8yv1gUy8DC2WV2EO18zwW
4ZHZUaeWCjjKFU2LYPZpOqTBiMG4O8QL0Rb5HZueNPfCyS6qGruVV7BYBbhCibWq+fKKBlMQYUq3
0L//t98MASc4wK0wzAnTFP80A/Icp5/6/8HR51n805/x13uhxWoOu52k7Izt2N/dCy2HlIfp/dV1
999bO+cPx4GhC6NI8Hu5Av7P1s7+w7ZcoiNgGUhuCPtfMuRhM/yHe+HyhcM0sjD3sUDkBvq398LQ
zNu8bNp4z7OQEaJkraNiDuI6y6pdZqfUWoJCuGSsd+/cfGIH5ObYh1mtgYwbt66TDXcD/V9aTdSK
67rbgIoId3nCFmvkPISqbXxNLpDu1FLf3aAhrce1sXFMCxE3VA6cuvY8JEa+y8P2lzF0/HLtphiX
x/7SEF6/tiDqL0jf2ZZgu3HCCk/YNjGYy5kYVulg+YeMkfeQF4BaBkmCi+qm/srM1q38vKZEeZpe
yj7hI0hADAploWGX6STlHBLRo1m3Ln0yHmJdr6l68RL2Sj2V89dJu941F/Ezgn/H7h92XtMIfilL
gvU8uPZBNmmPC8yyDw0FiXvLMMmbD6kJlpCzKxvDiilvQBqKkJfJf48bN56YUl0sg4ratUPgJifT
D5oNRR32FUc7dVBq5jyt2evP2BOKASsbZyac9+4rrvsbHjBin6N332jQ+YscBeyZxVn/nCfCYiEm
fg+e+PAMp8LEX3FAZjNE5pYfHQ6Ai+vVr4UV5IyslNnUJd4arPo3S/Uf7jREp74gGxqOGA6oHNgy
jsHRYa9XRCrZwvW/IY+/ZG1EetkqMFwk7m/TSu7gwCJy5vvM5l4tuXzaKqKhCEu9acMib6Yw2Xhq
YM3ZXsLAJGwXRodEKLxfabCz4/LgRcYmIvVplCD7ykzslhsWnCakQ88M+drb+YZwTcpU0F7dld69
4Wbdky8ruDYTFDc6Gqq1crF6zdZY0neHgqkh+VKroHmkANiThnpxK9NlNUh/C6u+i6Ft46q4tJwN
En4tlSpL9BjyTEM2cvnWWiXEbK9gY+T1QHs66ZzzuXkauuIqvbG80t9cbYzSuFmhfG15NIqSkH22
9LwLC+JvlA6PoHNfSqfne9lvCs8gWuiHFzP3MTuaOcCrNErTQzyaDxTMh/TKipSMFduoqrd4GfFt
B4K+ZXDo9rnwP5Vbkopyx8+msD2uRa2186zk1S7Z9up8vGBBJUVMXWWtNXrn1J89Z/weLeSMCvYd
O81o20OBWIeN/tTS5n6Y0e7qDtarIqs71Ia5DpzmrbUgTYzcv9bepJ7ZWoHsK+VHZdLZI1NvrfJw
uFD4lt2z3ztTYnwLuIwsadNLqMPvzk4sUMQafYMv07Sp/otl9yyl/J5KJ8Cl1LySSZnvAGkwaml1
sWKLRGUaOKdgti304v6pcLjwTrnJcBtR1d5MGTj8udjlHg7BdHYfi5nYLPZoho8gV3sDS9vkhwoh
eMAmJ6FG9oJ4blKIO6KVaBYed1hvUFSi5RFJWiAHZ0fAdqmHa190GOxEyrTMyQofQ5FYF2GOL6j/
AAPobOo+Vjj4/Xc4J4oPE6YXhAFWtCRlx0A9+FJvLSnvHOYss8+eRZEwGuER2jsJRFsvoeCLUrgz
utnFVTJf21V2i1RJMVxBYEwUubUzQmuHtUhCtme0VkZ8DZM6PtEFp9ZZ5p693HyPbOBlIveowoBi
RW/RvBGGlji45m8yzc7azEfjhEXIXtvD2G8kESDa1SdjG9hsLzmDTqKjCy+h2yfu4WsRA+bbOJc3
CQnU791vHzctzjBvNfn2M/XikBVx9jF2JS8WredM1MOBt3i1E53DNjii6gJfRV6qfiOWhW6T9SeU
POLU6fDChn/Y12XWU3c4H+YuvzPt4EoLbsern7241REzMOLhTLxnG0/lrwjuZivF51AZ6aoyI3IV
DJQ1uzn+OlhXJovueWyCtWiK44AtZlW47rVm4nvnvkn0b5Teekqt12KqLjKA6ZvS2pI7lDtyX9DF
uR7cH+XImO9bGzXf1dKAp5KgefX0VlsmLw7c8dseyYUXoVyToq/g3xMkZpezyWYGcAH1ZCOwkq6k
Nf6Wihm4Gipz50wWPrt0vIvK+Af+E9LJGdROW+bqXQrz59AnRy1aY5PH8++6Hn7yu/Bz9w4zpbbu
KM6FsUU2j1U0qwCEpscmcstzPrZgKUgnMbJOD7HCLoYp4zGv2pfekWct5qMVNPdNIJoT6x7kgqH/
HO3S5rrfeWfEg61BiQWPatpvlEGnB/KtyEi491zrHpK8Ti7akuCF44zUONcAHpcj28kN16V7UHgM
nw5+m6xP/ZWbk04EC7glYI2FL+EiYRVe8ea33ZJ76smMsKTcUNawF616bpd0jOMmX51wT/bU9Xu3
rb0dycSfjYt8knFvoMSv+OTVoTHi8GMeMhS8saRQdGYCWU3E2zd90b8DJpNUHuD2hYvCbiyKMbMA
o/U8BuupZKx1qrGm5lcpGsIXF7EkUI1j/DUPio20oX5CaaJCceK1xucSiHPnP/Tt+BJMiVzBFHyj
dW7cmRFYncCLPjureROh4QIDlz+BwCZ86uUxRD5ZybHn5+olCf7F4WA4xSXqjYfYSS4VQklZGta1
cdyA3CUyqwn4aFfXrA+ZMkIuOjS3FvUHp/OJLUS9nshZAWu0zmNSJfs6D+xtOKQfGQE3QFWUrxJ1
hIvLt2Xrp/JeGvzHMC4ljsWJ+SAg0IQi280xXeCCxHvSmmCZzeQ2zyyztT8tzYquv/WH5BggT6/6
xVti8LZdh1PwqV0cu25s1djK5/CgsTcRzdC3pZ52XzXFBV2EkcadSFpW+yhKvjEB92vJBw03Qv6T
tpRb59Nu0QZwCyWoMKzuk1oA1LyjQhj6wtFQx7uCJR907mC+L+1BridK4VZhZ93mePqaGhpzbMis
26gbo5O0Yf10iYQkMrxD1Xh2/PgSdAlghLK7rybME+wClguaN5/gIB3y1gWpH8hhJxZgVO66wKcL
fag1/+Wmo40bf1Gjw7+E8dmAOx0X3zaLj4MZEbRwkYiTpdZVxn8pv3NjhC1GFQiBrYTpaxOfmtpw
kxVphH3ZAcdupnv2zm8lu3vLgbqi3TC90PKLbakCkQA3Ipgh6o8B/2O0q23hsB+PMFavlCu+4yG8
TYkVb604f0/mit7E8WmwqXWLxmKt5u4jJZiwb9TwVHpRt/fB8ew5H8hmeoxuhVG/aWd+od/Ogxdg
YpwnZe0O5ccgJ/6xg6cPfkAcroJdeCANbSCJ5O4mn/iYjTJ4jTGErEal1NJvQx9eDxKGZhwSN06E
tiKNaiOahKLcCQJobaM2ugiDq3AszKNBYR/LDhRqv0XRnV33czLBSza0mAcxj6Fp+RgwZnDfDJSM
HuYSSVZGcLE6YFkkzCpCmLAZ/dD/KPMhurqI12vpyr0/NqhxTcgAH2dyb9KeuTF87135La5k0uGv
RTONJ9ivFMxTU8NDV1PNGBvvMuq9HZIsIcQk3cVTNu5dsNs40AL00oyFxpVhtP6tAx4yY5xOaL3B
zk1TypSjESZQPYB3Cedh5OeHTbFtTNxMJqYdQX6FW0QmOMKcu9yBG9mOwbXuvGvjDwe38l6zasxv
vLyuWeU8VFF1bUsHDZdJJi/d/l4SmT3jBOJ60Gi9bcdObdqs6OAkB5hvhpRuhNqznnTKgJzVH5i5
pp1QIgS701yQRxuyQiQJS9zoK4MI/iF3wOwI2K5boofmjo4+sgqasM6c99XaU7LH1DGnm9YnoUOP
hN7MTdEfC+VSuNvChWQ+fNMBcFZlQpAkQl9zp4GaHo5sGGrVUXlsNPezdD5YbT2b7nBqRHnkwDgG
Cv7PDu/wquPIAKffmpit3GWhY8Mcc/t1Cv9lztnfFB1GEp9E7ZxPLxWi3dlPIKbFbnEPHZ5yiYwS
KjvxuCvyx7WOW/IsU/y8JCjwWXE4eqVHh6CHlUM7/adKrR/006JoZT4iYB/tpsz0N0SOS0rpxSGn
3X32628jX1p3TCxQYk+VEksLdK1BWAQhQ+sFzzeaStZufeKRQAARq/3yvhpZ2PCeG86+al6jmQ2V
WCwJQcm1Mge6k3i70qBxMsnt99b2LyPSLC248W0afVCVvsdChEt0ai9FEyYEItXwDdFC/0rKqEP1
aclmVhxfOSsxLN4BHKY64brrJ8+lAEtimtaW4EOwnfT4jGeEGtEGIBEtYU9UyKuD7TXg0ChB284U
WrCxbLa8u+c9RDVrDbnH/d8eqFSu56rFxOgK2nX+ebX8/Wf+D9brf/z9/6niKPMPlwIDx3MsXM6K
ge6v3mv/D6yZngA/ieX77zGYzh9CunwVNuiPZb3/PyKO9YeSgl/kdMK5LZ1/ScT5Cyr675zXKKPC
5guglJf1vvqT8xr3tCW72Kr29KH1d73TyYOXZq+DDZiC2AgDPjisHQ8dNxq7Ntf13E37LFX4+6cF
8IN7lGDZkmGeN10v910yX91aHaABHOsevGLHaiXw9TseAbXxdfcrkbTzkjleeAkRh9J0xAl/NO0F
lRBfs9i814b5QwVcLspafIkuKo9/48e4/89/3f/JO003PPzg//g3YVoL2/PP/2yfRCrHOf9uc6GM
/q10FfWt3cUFtsVMj/hm+g5pWkt2quhFK22RewoKkufF5H1Ip/o9iOnFKHQDUA/lnszS8gHiMM2x
RGb0seABzL+TscOZUyVg6czLQDPfwt39kCWQRzihB8q/wi3i/tWDvcH3iuI2Bwv4rnFY47YCT5oo
499j6j9GnUMrhF7ImIV6jQMUBdS+j95FnO265iyavjlSxsLXl8Qg7skq1bQUbXID9lMQNRcVsRD0
RxYKCvuvX9q8wEMCq76mhnkcwgS6Vf/Z2wnN3Xo4G674WUC0W1G3+MAbMNqblGivZeK+d1287ZqO
I10+BqmBBjCLx94cvgLD5KA30ztyYI8F2RHpkFFiFaCxlFbb0LGpQ8qeer7Nq5bF4H4u+4aNun2A
EIHOIuITZ9aXj+t2JV1u4TIVn+h6x76nLFLG4tODfH/xXUmoDv8qsRTzUiWFx6YalFOQN7Rnh80r
wvfjEOujO6RPjJHbxDaX1kjerUaz7a3yPcizO7KT55TKcyb74Keiw24d5vYPioCijRNN1j60p+mY
gq+uFWlHWzx7XAULx3jpbO8AouUuGti9NPXJSMVj7voni+IQ7sIXO4m2YnRAWxaYUhKwmsRkKfuI
sRFP3H9IDZZwErgX6C4E7633PIpHGTibonEeML3sGOugkjnH5WtB+GJfaHg/7TF8h/X4QPb/lan0
QRvlsPEoIl5z2ItDlCUPeB3GdZ0G+hjM7S8TGBA9VPZLPtU/5zL4mLviI8vadF8CR6ZviVsNyINw
F0fYSAyHmzdAiu4ha5p4x0fhWtn+YziFb52fyWON8nyyZU2CNO5BnbU/CJ6+FT6kjxinejNH/S0n
l76RefYbj/izwtewwm8SrmwTYghz3VsV6g8gWe+kOn5XpnfoRPboFtjetGSFUlKnDIlzKHFPkP0N
EthjeGDxQ2fMfhP2BbKueIjLCq4aycdkX9Kl6OTcYrHh3o2UHbJTpZ+wl/q5dNQRhgU3FCwH2IDl
ykRpYKAp241bWT+L3nuBtPRDW8N94lEfCEc7Lbpj3LK5EaaBEjvfFRkPD7oVM7yZsocB7bVJfPWh
asYrR1cPQIoeJw2Sx+zLFztof1a9s3YD4w5Ex6HFcspr7Txl+Y9uIi/Xpem19wg0ei4NKo2+oz5j
TzrjHHvGbyzgz/EEZdGvw1PfwqnlQ/ulkvi3wFaUe4KWaQTmrvrRtHARKdfbWoGzNW11b0z5voXq
L/X8lswQ0+sE2WECgqPK+lT5+jK3Lb86zS+xVviMKlwtPovSMpo+ZGvoHT4vKPcu9obYmT9aaT2O
VnwTvJww63j3fpb9aijgyRJvo1MXXkuEgXPCgCgeS1r9jNj7kc9ww+LgKTOytYB9Y9fzmQU1/t/8
PHjlrlLjBij/XiTlTUh/1bTWRH/fr/KLs2ba15m00DYSiPFN+FLazqtYyu3j8OJHwDicIZ22PIdL
ztHqN23nvKcJ14bJ2jUUs9IMhBPeFV99lEbrFB/ZLCH6GHk9rRp6ItaisngpR/UPKwCaLjURXKes
7uBa3OqwrGgpCn9HAZZJHQ7tVlucRh0G0NTtuHCUmEnralzgHiCtEl4aa8FWsPO9p64qbkLMDvUI
irvjSL5DVYJ4KsrTMGIJw0TaYEymTSdGvNIHNI1tIbCK8k9DPqxoVcEAB2nKFCXI3vAM2I4VH3uI
2mUSRlSPNuT/qDoN6Pg0khmKKdD9tZxmSlQxQkSTz4xX1K9Tmb1RxPVQDumb4y/4Qa4xXOYpGcHu
thsiOHyhfeJfRLTBDSYwLAEXOvs5MKN3Ny8fS5n9pMqdplOnxluG3xd43Y8IY83ADQe9SzCAEp9I
AolxrXoOSCijDT3Fod6WCn80gC5q9VplrPQQffiIErZytgiWW9gR61JHL4XLup2ygPwbj4sy7nla
MbXlI5eb7oXL3sYf1Rmg/F9ALaD5B+d9IFcl+QYTFbzzi/lV+8YdB8+lzkDB5zZ4KvJD3wnSvSPG
xXfvgHw0XmRmVrvJGraFxwM9EG0cRxLYUkbupqLFaFtViyYU5uZh4Mb0VlLSjhijPoFXh9hOmg/B
ddsN8+jalLyS2DrrS4dYyp8i+nUiI4UQP4Un3QeHwBnZe0f+T6ATW7R8bsakfWsrORikgzuRZzzu
8pHvyqkg6toPDZbvpX6JKghKnGc49HbW3rUotJEX3BBvC7S6aQO19N5WxTaGc68bEe5sDuY2cu+E
G6xUSkq16mZ/TcF6Tgdf+sKOHuO7C9PGQ96BFlmxgWIt0Ad4FAcvw1s1QBkIFI0Sqk8wLEjJ/yUl
949qdrTzgebUMr+vqxAbUhzeE7i9M1S3s4SF5ZhatpSt+6BeraK6V+wAV7rrcZUMIQDehY4w2KWx
C5zQenc1xVlBkX9Hrs06PmLZMVrG+GtWA1yz3sT0ZIHqNw0a32K7TUm12u91kztrqbW1lUnxYOjo
BKGICcU3TlFj/iQx8NU3wxWY0jNsqGNEzQ+XMm/fDHhKo0kwpgYjxpjUQ1aB20rmfGkSGzDVp455
oi/qODGxsYyL7ipLPmlN4xgKu01vj0DlppCqy7wfDglWeL0tbhUzfDYmM0Aaag6MF4x5ojnLwN/x
heOsj2PUDA6n0ho/Cq0YBVhLFmpnVsGV7mlooEFyp002gTntIbU2nuoxvi5V2aII9wyQvF9d3i6F
gTCXJLxuPXfIL7wc6rWpC1ADOpJrN7UjdhTTR8SFczlNwSM18j0ewTQth56O84e5chl5jHOVNw7z
YPK+xNaQGm8RpxNC6GcX91sXPHgrqm+VcB4qUX/wc3gd0IfBobNLzY2HwOjuZKTzPXFjQltUpulU
3mjq+42ueDNk9Ntsq9chI5Y1p+4bKAqmi+4aOc1XZFGbMseaZC+Mc9p2kwObYgo+jPiLvdjL2Nc7
PTWHOHfOcVacgV3SFkOIYe3YNEF53vQ1JOU3nobfrHewvgJvNfPwaKXtcqV4mIrmYtIiDaCVOzEf
zAvECWSTEBegUe8qne5N4ju4EXkESlKSLJqqOyGDB1Um96Vqnuxa/2A4xuMksyfmjt9+bd2Nkc1z
Ar9kPVjdoQmMz6pg5WYvyjRKBzvcAEskUuiL43Uvik0z9lUKSGjf2Awji7we0zywKHbGgfGW5sZb
XRM9AZXKZylGJQnM4aOUCwFWhT7uP1vtOjd4VkX4kLKFApfQ+dfOJ4phNHO5I/t2YTYEVed3L3GZ
cOL15Z6PMTo024r7XOuPuUC+pxmy2WWZQWOiOSdbM4iLXTvjVDFLylfYgZBHjwhs89MEOBLZM3mr
JHa2ZdH+9Bg0p0p+5mlsHkfTRAecbDAcQ8VyGOJguUpLlnepjdXGInO+iqcBs1HAMj+vSePCWiI4
7zRQNIY2HF90b6jNkBKCm+kvATVYxxdd88OQ05R/0GJKSmgkIbar6Ys/W1OMcm+p8DjW8y8/THk3
hATbLU+Ne3PwU/gHrX+MA1PfCUoi0bT5/UxNJOH6eXhtRHobg+wqfRbD/sDHjC+veeSCYzPdZ9l6
rON8582lBu9tUhZUG2zLrOTbrGPmwHj6lFH5Y274ucaooWtnxlxHS9olksYauKlH+sNheGraaz6L
8gA22dnEJamwfvHajDbFItKP1lQfUCaiw2PsNkAJfcL7RjH67FqM7lhEdr0tpXXJYpiLrcfHqTOI
hozjZB8GewpvOR/8hivebeySn5UDIRkzXHwR/ugSBMp4fHwHyobzFLb5fqzkq5uDkC87SvU8r+TD
JqjBDI2ajxkU2IpXf0vY0tDWgSD5c1X0PqUpFDuhF1YbqBgMvtHwjtdMr3nMuS5FRbqlyG/eJDPT
bQ+9884IYkmT+UpCo+aQHMODlVTtyWFLv54m96Qj89ZqNRy6LjrkvbOt+vxzkOMNn5UkzMi2k60d
PNyxl8/tAhxqW5PdsUpfAr92DlELkIBvl1iW4Gh7EVYAPigleRQ5/4yN9KvzUpvOV4Q1hPXs4reo
2z7+LWmqD+hwl6qZHopefoS2/TzKWl66JAL9O+EW7xHeeT3mb0EKZiTqeV33qCV7OdTkeRNwlp6Z
fFFh8K190191fnHrKA9GIMR6m/vdc2g4FmK5/6Ad8WWbGTmbEExQF424U5q6OKTEawAPQ0nu6Chv
TXo/KnOSBJztdCd0QiMFs4vXiSshLAoPi+bsUcNIhiflASTJ7AD+IKHnfk8i+OD9vytj09lFqrlN
YcOlsGi456UvZG8f7cknq9SPqMVV7a15bPQWsnK0x77AZ6Wr+i2/L7/PBDyNCgrwxjAoOpLclAHR
6IPRtg81nV70imO3sDmlBieK9/HImzEL7FfdoGamVE8URQlTL+D5i/GDruUiNAij+aKQIbkb9cgd
MPo1AfMwiugZff87nMzXgKjjuoIHdZRpueAkU/n578gXpdeqId/TPnnP00r61Pom/7Gj0SAi0mx/
NnN3Z9nmxXKtbpMF47wLQ4srUVnVtzHCYawHx1knXfFapySSZjE/xQ7TK59K4DgRKMCJjP2/B7Fp
EpRMi305cgLyL3ie2vFRxTZGysl4VJb3VheIJW7VfqKo7jVonA31Xm8Nm9Jd5FTOmXs80awO6E8y
E8vOemP773FsBLPgZ8dSkWqGsP8xxeVIlYC8KSPc527+S4asAXQAJBIfzj/XoOxFYfp7BQpMH7sa
oAyuxFnzJwUq7fuCol9V7luP+47qbYUvvkh2UWCeWeBdUtrYHICKlpGR2x153D06Wui4PpfKPTX9
mEJ86l4AhJE3E/JapOmp0cNVdPXBkNmuGdJXFRmXTDdvsuWQJbG067u0XveRAy3KVz9SnNvnuGzm
lem5FqdWOLwAsEeFDkfGf9CVIhVc/XrN53WQR+ozfud5+xyw+M78fNr/L/f+MS36tuXZKKhoictP
8P9P63j8bLNP/ef+wX/4A/7L+Of84cK8sPnjmZt88+/6Bylj49LsUtn0X7i9/zb+WX8A6/BRM5GM
Fw40bkG8Bm30H/8mrT8QgDxJLGfBdpjyX8J1EDD787PLbQWjAJIeYW4wgX+iP2uzSSGzej2XlJCS
Vp7bSyE0L3vaCWQFAcv1oq020+o49NzaJzYmc2sfp1bSgySaR68oCkwebFOB1rI/VeOrzMkf2xm6
Tcd177vhfFjxoMPy1S5NRw4tmry2nlK8fhXhjDW9OSkEDUVcRLy1FAGs6eFwN40Q9Tb0aW+OmWJX
9B6ePa+KqT1l6BLBYGLNZp3i0mSUGPm35bQnYKnteq6jaDd3yj87FK/uVT8k+1a5iv7QdjvO3oWT
DilOovmGQAJ7CMub1iIck3gwRoyG6MAsLWbr4UmR6V8nFbcg0n7OJjPp7rClP29cA+8FE9qHciFj
QZfDfoQtOixejSQ+lylIAaCIDmSnyCPUS++Ejvhr6AEqCXnHz7HgbQDmcJWp/i1KAM7TIdJLsWtU
/URG/OJ1dF5bdgD1XYB0qgv3OsT1vo6Zi4zqYBTzfRLPj4C9X8rEP6gq2g9kxZb2igqvwPDKjXk3
JtmXS7okHsNxJRiHEGTCM6yDX35cvDgD1sA8FUDpFcWztpaPgAR/wEOkw2d0HhtBg15KQjWuzbtG
5aeS0sApEa8Bf/O2SLGHkI26TUP5nBcvTe3cGqUeXCV+J4JVMZGQaeuqUrMql4BfF6dxSCPVOo4E
EeeSug7S4NQeLOsy+ynLrXGrJpbE/ZTuR5avUcz+uazRwaWg1s4Kk+UhqNCkdNxSj9LZXBrUz8LA
Az43D3Xn4+Zc1AVn5shXBLywUCa72ZJkxYEcrjtl3aVTswJGx0V9wF7T+vrLQ4VZdVVbbLVAVUUp
Tza2r9yNW7bDpewxoreTJJCTGgZXUARBpK0AlMVSLizCcu9M5sGSQJOp6VmZhvt7iNoteC7MpTLt
Nsx8C5nbMc9N46t1BNmXktkegZKWTxrFbin0Z0LW0YPt+zR0NvJSxjZ+syg8pa4fH4xBwY0mMX4B
vkSUl9c3NC0wcI5rm1uS/bzWy766hw5WDBM/rnZ233th61vU0YHgzH21I+WPnt6GX2ZjeYfQhKMZ
urLakJF8diuh94I+hR0LgYptq99eA2s095nTZ/ue6vCDt8C+o04/F2baoZCGBHhKcaL77Be3dPi9
NOOuGl3JLf7cbSt5BkNNWM7X9iXpw0+HxgEi/MaTQS371qOngIBF+dZY1btOXANwO5Fpz2Fk7Pu3
1LZQuUpDbgQ8dCwHYJnh4GNwLw2fJXtqHrqlbTn3EkJ1kbWA0v1yz5Kt3sq2vPkZSFG3hCfkaTLv
VEFBBFwImWE/XVojst773MCyFUHeWded8nZBPHTPE31x7y7ZQxgyA3cT+Js9HM5S5PHZHLVG7AHS
GebgOo0F3Fk3DFBVqL5cmJ6E04i4ZuUnI6B9AyXxS8H/TBkydy0NZFvLzX1EcjChnQUwVC3o0KDD
9lQ0+e8eqqjfVgezb9GHNNjEoMRvFlfeGakihZuPHRk/87ArKI4PeSOQUsFL7ZCX8Kl5Ve5dGoT+
pivmj65FTQP39kgre7ErFhQq8cRyVy541LLsf4/S53WJUI8gauLKjr9IMLFugq5KS0u5ThfiqvkX
+OqIEIToA3AGxruxZ4fDJJzBIqMVgMiVPbJrrj4qfKHVMCgCDJi0UvZlpQzvQyerVlLIJzXLA2+B
u0Q1J09kD1patHDQxrztowT/FCSKiwaQbGCRkfXwUrv6AGrnPFggowMhfiUEvzYQSW4ybKKNm1fo
LtPCHsSlhuJHtFelD0VTtutQmjdUo//L3XksSY6sV/pVxrhHDxzCAYwNuYgIhEqtxQaWqqC1wyGe
nh/68pLdl2LmmnExNsvqrOrMDES4OP8537kgMfox+9M+9UC1ZYmHxE/AdOIEhzrWoPIWwC/G8g42
BzY44SDDY03Unv+yTCmC+lL+1LmKaSyBT4EZUfTS3vSJhZ0l4aX0G/FktYwvBvix1I7U5U2clOoO
omZBetG4Ifnobky93K69lzsM91jJat2DLE9HdO30OSaYjZADuaaFMQvByJsPsrGcs2rzT61ZrEdb
nWQ9v1bFMm0LE5fEmk9hJmjvJjOLQ5cPOSQCe6QFnsLBACrn4iLt+zMTg5ieQT+1g6vBh79dlfzI
MZE6F9ORMd3EkX1rRvGxA8SULVBF8RLetyN4zdxAbIIzdz9ivgnTdJ1KEYrcpDlhIt9CKva5JuyU
253Kxrx3NF1BOsvCzKoDGHesrEWfXtS+LsFWxvy+GttUMQY/AS4UphtAXZz2J7VSCiYM70knnbOb
GY2H1YRTUuSKY71aq2zycyvt684MHmVBZnnCVjkycG0JDZJho0bKq5+HXp9GwlFFZL1y07qwU4uL
aTTWzBMtZOOiPOqU4kSrD1QYQaQM4fNmOzfmdfRI1zm5s+up18Lok/qHZVxbmkz4Q16Qqi2ldLRI
+ga+Njm8zSBHDspehxJO+w3r6Av5sw6VnG8HjkLCyVZ+Us+bdHobk/aJzlyei8X1x8fB1QVsGfg+
kDrV8tz1GQRFMut5tu6m1VxcGo16iJv0EeLHaXTnOFRBHoQKhzGVCunVWNn9DWlq6hbXpl+SKx2E
bRj7dhD8NGXxHg/iitF4KNaS4CEwaBuwMbq2epoIdmJ3ztZi4XStGFamIkg8QuLM1wLicq0iruU4
7weFn8xBnrxYunLZB4Pp7e06zS5xrlxK1BZch1QcB5QgHSEWwSNLLQ1oBqsJLrFsHzM6YRJVQmbN
xXvDRWQb1wwC5ylXe+a7wFqjMXuMdHHHQwmxT7GUaCc4Obl1pwcIlhXOCkr1nF+aUBQHu5tGyQer
QIsPEDUI6YMdrMzdmE3VVV+zCJB0yvdNElz9/3xzMTxuCT4vDdeA/+rG8jP+iS74p3/2L9YW6zcg
cDgoHFPY63UEPMVfsIK++A2bngmO0OJ6b/mC7NBf7ylYWwILpdnlC7blWH8KKNlcYWgvcuAUWvAP
/w5uBd/7by7YHuBxi5Zn8lMugag/WzxKi1ZnYxAdgsP82pVDz/6+JjOd+lwtzTW+ahgGXWPt/vAi
/QfmEo7z/+4b+9A3uKRRzkPIyvub21Fhp4pjht8e6k60d0VZ4MXAjGYEVn80MudnYEp5gjJrvyyi
zHep3Sy7BUvaFMXDxRTjdIXHccLS/9hFefRQWqq8Y/VnbGFYfvQYuDNjW9pSzL5+g+Fz55E1D21b
s6Pn4y/S2iGiWygU+juk4LDlkPKC8EKdp3Cpa8PuiceuOqbwO5fACbvFzPYVOdzSobbDRikgSHXh
FXAv4O6BkUm7Yxss1HJUw1WnB+A+sAKPPMd+I2ovhpoau8gwjTVt+ngCG2oHywb+0ruLAri2l35W
BboxnbG7qUC23xCS4Lgix/cevfLWsuzuSqOqYvn9Qp+mn61hCFdnrJZ2y6nMFhj70pgxDcSAobRv
a1vKm17Qn1JhXAIc6txNpl77JtVqMCBDRbeLkL/cSH+rDneG6A+6QaMdLO/RMNrPvqxOmtbMhSQ/
lXTTLk+t+Z6Ex8zMf+hOwiv2KX7XqJjpVWlm/ZhXC8zy6Qb4U3+cuuw1zthTaOp87qVoD5PHzcvh
KHxI0+nclc6Id4mOvDJYu9M4DDFKDBOXJNuYQIsgPJCTINA3Y8bhJl5tehzoQ8J7HDO7u8ViMNR2
bL34YoauXB2QQuL5pCcombzPJOkua9lc+oPz42ceMTsHsZp1dtj0izhOtj7FzfThjj0GwbE6u+C3
CJOnN33Cl71ieTEz99Qk8R0lwujy7NaKdw1+HZAao/1udFjXhf6kdvDeICvgpd5lO/KQUn6/1r8q
2s6EBCaQzblHoOQxbGzc9xG6LtMKWCG9eGx88yLq1x89rr7aFK5sbo71tunqX3R1vPd5jNO1fxCG
aYVD4oPvJjNkImnuW22ye9i7to9+AmrWdqWtb4KyoFNtzL6gJVw03E7WkMsxnQME5bY+moU4ZfYw
otrX6Od+OKb9IS1i7Lz1dKtG/6vE7onz77lyxmvpa1p+ON4xyWYXjX4qjSC42P2F0oCehjbnGBqB
PJwV7AcsNswXH5kCbxQkb6/Vj2R33E1fDteIFt9JKw6Z2eNu9hiXaUJfM5drZlTDlpsfcrwZ46IA
yYzRY+8ClN+VfsfYkGQ53juC1qYHzX7sr5IWE4+fSME9s7+o8/QxmrhCpUmLKQLU2zZRijtG49+W
+BkWxU8JvWQlyGDB9hOvCjOahBrMw9vSS/dGkU8APPx2w7vwMfd92vUc3CCa8DzrTXHt1XBSJ/E0
EMEg0pbv/BU8WizWheF07yQgp6Ot7XtShGeODLyVTLywkhg/Lnv16FhIOPwiyTi8lbN9gXx7bnuG
yRE3ucPSrn4mGGiHQVf9beCYrzMdUY+xRPZYnGYEjMPPj4jIr9WInwKyJjxR2F9iyvxNBNpo547O
A2oWwY4xuyZZkoaOQQne2FqP5hhTk8owqQr6E6OOre5IereZSUXVmrmYOCVUjIyYnrjHOs4v4sT5
SCvKgnhvP/pGRdNifhf5OVxKrhg2c/1Zntql/+zN8izSADBMY1DaA1qmVtZV3Q7fRVG2u4TMKVNY
BhbymuImkvQ9eSvyVFzt0gMT0Jokgafch7YFeriYjGM6n3daQbpxQ4rkq0Vf2A1R8JxCCtmW5nLG
cwYcxtRXABzu7Nq8gcuMtyKvGbxw2nP9zy6GeBa7q98Og5iYlg81qoxIkTj51iAPfi/xFlgxS8Sc
fU7mQtiVyRGJp4fEL9MdB+ebmb4xylqC9taMC+OmaVOeYPxaj3SZai5KdFk84HCjQjo2qTnDpe7M
pESGMi93Y0tQUCyXiI3xtl+6H2MIhlPWy2mnJ+8qr4tDGk32WkL8mjnqzveYJc4whZSFYzTxh6co
jq/rWB1EnN1466pmF6hzgCirfcAsfBsF2VpkxeRdN96rQ/Mq1wYcXROjF0O7lwbkYqbQLR2vHf1C
9qKqEPC2BpdZUS3HB156Ka9yv9z3o3dhmmttRWZrdtJ5LXtCdqmLjphbHGAgrNJL2TK79LPkSoIR
1glKpG3YDzQ3vNjO9GNEzc5p1oisf+m0Gqy5AtOazWBi3Yo5K8V98ZabLuz78bWaLCa/unyfIgxw
ZSNuIqP8GgMOHGOHtVy3HvRNM5gOaqmuRc29ZVpMoNw2pj6st0RxzJHp/0BYk0oI0sNPDFof+lZC
pOGBFLge2DBQR+bq3iSISl+vwfxKg8nr+wMRw9fExFPHIDbdA5bttknanaec6ta043Li5EZ2G3U2
FWkNiPqx0vGOVNcTUVu1NRcG7EGjiEMCFvRytNt+GvCcWu+yaX/kaN+3qXFdGyZ7qsP027DdJxgJ
/V6njL9GL39rk8IOu3k+qtqnp3ymSGPKSqSwMk7ChisaUUh8rV5zwQw130rbKS8gETlfBXlS3h15
yVC//r26+cJkxo8vg5CYbcgblXoXVmIjkMXjbUCl70YO869eq3Hb2pi8Rkhtm96dJI0ZmP+TuimZ
7FufQcfljxxTDPl24efmOl77TFFKiRu/VugZOcwiTYvILnZSe89iVdOYnhNSE8w7gnImi7iSAdG3
WCqrlloDbuA02gH1CIx9JoU4LLOShynSz2UzY2O1SRc7rKEij5YwK41r7KZYK1b9tPKt9hAsgV6x
kaygZX6SmXonTYGEZy139DnwSmbTZ1G777mwr9AJAAAbwJuxCOGkUOJHGTzhFopgSIHSL1QNTFoK
78UiagrX/emBCAeKVZnNz3PufaoJOKQwOUdlpXM0R+eATajbVULNcN95y42+Rm0t+MaazTGqjg7L
OEH/tT8XR9UYwQUrPyh4u2SM+TK62IYHnzp6SdjR/iDV9xVN4yPnbubbiFtZI7HglSubiTuhmFru
/sA8N4xqn60eTzBUQyqrln1kC0BIiAEYgyH9KsWXAjsJcbpyRscYsIzRe1snJONIanZ+ENrge2nM
Gz/o4oN10fMy2H2L0j5HByIofLfKpJo20bBBvc/Osh9aPTypLDgIEd9ri4hRrdm7wZXexyJ9MmNM
MU0ZbaZ0/pIakHZB1/MwrOajHJ1q/WkDMQ+YeHV9pSah8ei6J4ipnA3BpBkUszXYtnMzr3Zcykdg
XJybbCfeE885Zm79WQyIutOsLukbREvpqjqsrYLDVnKi8eQOt8cZuXdb1PWFXBBUAmhCyuQDCmz8
U0ErW9MzN5p+SGg+YSeiHxhhDyNLbSWNs83sBVlo3T0jnik1IgThZnmTZzwDFTTHoJ/upqz+Aci7
ky44k7aa9oFmyWodWoqgTO1yJuvJXNxQ0ULpb18uuykxe7iey4s1lB+xsqGCZtjalAOMkiNE67CJ
mZYsdrjbHjK3f65wWEUieGsW6342jEva3ybq6DnxR2VS81an0yifdsn6+JwcPl+WGQ4XhvHXwmGe
eXB6qosRgd2ksqAMGDzgKcTPSTtYKi97vZygHWBJYiE3xY0u+nPTETXMARXj62iKa45F673J2Ktp
fM+1fy+8+QPK1Kup6SCcKZxBZIrbsBkAQnXFldGTzKx85qZzBruHtnLCjhPxVDK32Z4aku5c2P7a
7STm7VTVNIHncGyKegZ65cWoKxxMexR1W7RkfYY1RQer3r6Ia3mBzs1hw80+HAQ+KorxAAXuAgTe
EHxk1IrP1p27p+IgJwUXXaBRXRkdvt46G1Zo089iICwzNPouyrrYsW6QJfdK4q8QyK89DnvcQ/T3
f5ds8TX9r6+6mTtQCuqfDj/19Uf50//v//mn//znP/b/9Puf459696E+/vSHkJVIzXfDTzff/5DE
VH+91K9/8//2i//j5/f/yyMZ7n/8h49vfG67tFdd+qWQD/7ytdP3P/4D5nxqDIRvCuGs5WXBf92h
8PABjuX/+O//jcbiCqI4FJw6jFnXqehfxA7P/80EXI/VBqQP2UGLEM1fxQ6QKy5pHaav3jrv/5tK
Xumy8Zs+GgIGBPn3qB0EUf+97oBxnIoHQYoJJKgkZ/THTIurgJSlRQMTQ7k3Gkcc4qI6UNitdtZa
2mSz6c0Q+zLO2vQAyCdsWljYV6wfQ9mvxnOu+kGtjppDHclkbwLqDAeYgHGS3AQwAsEAsYdRgrUb
PJZxb8UJ6gmJV8RsuICK6429Ou+TKnin/exHy2X19oOor3R15fdwqMuAbObC6TGFc77Dw5aeEPgf
OqmrY+0qPHvuRU6wdjMa6XMFVGTTZ5bYFAUDJQwshNuK6pToRF+DOa7Xa0x/wKNym8vovhQoi9w7
TFZWPzsTVkaXV2ZOsnvG9JP1v2ShbusOAkwbv2c+fM3MFty2YvyrLpgt0BvfkcQIiUxxrhxW2FFL
D8lc8HpRWrEHJzWdhIYU3KYrAtLiQ983/BWVMlRj19jaFWJ0mWRvY4l1vOu83RxzWcWRRz0ZcCus
sBRIjGNQ0X6Sf0dm85G6dn3VZq0dCg+Bqom6ascwCXuMwoE4NA64F+0CjSvzXzPM/O2Q2HunJjfT
YBFBXgot6b1YlShCrdLnZOAy09vNbrAT5rvEA5JsuLA74xdO4pdGscjiF907g39k194LMbD5WER+
poj0ijLusrQN9pZgcVuy8abog+gtiUDGOxYilm7cnqt3Nh0lRLFN53pHiZURoj3J26DDGE+YbY2T
V0QdR4qy6pmpzdL2r1Sy4YCtKRueOjz7fvlkTbresSy+lLrDqJ9P7hGc+EWCJrVK+cVc3uJUWUF5
3U4Z0MIBJMMhABdTZ8E7roJ3CJDHcrCxD3vuPpLGATLlOWD9VD7qDEODs9VMlNM51+3kk6CJJ7mL
W3e6psCJK35snQeuROSl13XWYxKlVflc+TXpBfPeXmnYSfOQEecKoRGd3Kz0edLjq1OqvQqC6cgh
cWTUj27QJQyX2gWqP9ijHddT0BZNd4pi8TIDZUlaFzigbVubolyOruD7EevMQw9pqBS4mgi7UCMX
vdOvs2zGvLmnm/SuGxccni1wdgBJhGMzRUseRyt+BmAvk0vaxa08vltNytizjokxfNvD6l1cvHtC
5eh7UXY3q2C/VAtMUe5LnrdcMBtLaeSly8019AeOwgPjXkCnBUlkZj4WcbKl19xEMHW6Lvt+ZsRY
twbmVqZ/4E5x6zv1KcaPTNMZNmm4IGhJOzNKqJT25ivkhLtJGidtEFjiF3dDBflgznCQYhUx2W9B
MMaL82I6w4uljZ+UR6qyddkhlxzWem3+zTmG2Xny0quWGU6rN0savRWVwPzVcCFre06OUYV9ku25
QAZYFUXGSXvO/hAoDKyHi4vVWNLHdiLbQOvgirGx6+CsmJaGXIvxBmvvoVq4JdLr6zC1CxK4xeWL
Y7bT3qbYIpRk5QiW12+iJy+iMvcBqflmwY1P3sA50w7/1iTjN8zA4liWXLgE028YUYCGnUgccuU9
6wCTtp8Do2tzbkYuJvFaoDOKtH709fyW2lOylT1jD9OvHo1k+DJa57aCwnrKxhSgFl5Fk2uT3401
T4SLqe9VNzRUf0cJNj6fQ2HmLq+uB2CCGWq2Kb3xkI/zE3rMc5oN86mw5ne3iK7hOXCN4INsTO1V
UTo2OkVKlM0oP/Bt9humbz7BZrbxuGs4HfM4PP+UieW+Xe/PVi/zbUA5wibGXktm1OJDoe7ziPwM
KCBOh4F8Dnx1sdSp3HQNXOfSuWvKAXYvDr4tlIKnzEGiA01vsuwA2Mri7MsbEA7MEYES2GNy7rLo
ZxnNdr3Kuyc2zdWyq9/SeLhl6x8ogygeYGlhjGQUW+h7/E7vBFworMIjAR85uSPi9xEbnE/Xqkk9
udP6kf3p/fxROsU7rfHHbvamDQCTaysvbse+gE5P1PxC9WT0R+26u1ll8wYKCwl7J0K0dptr5Yue
WXdEaqqfYS0yMt4KhVsCA3CoqmHEwBAw8k6oOItcUI/QVArEFcwJreCtOIYxNZAbiX0p0MNbgbPx
LEV2TwAUJ0QOEQZuGYDiQD947Xgn68y4xyURYq26RiIAL+HEYisYTm8r031hUMy25gxPWjfXSbaU
1GEjKZnVTwv/dZu3gm5JP0DRSS9KTzz3dnYISvNqHGEl1pn8aTLnEUDyh2pUvMqGuOA7kySQW5Ka
NIk2xfAD94UubuNsuupmrsAE8gxGlE1qnNfoVdhnWG2TmYJhi6gqiAEsOIbjJrytivgY52l0sOoK
blo9RUd3qoYwMq10W84VgwmTsz2twfdYY/LbRsDpyerl0Aum5ybJeFok/Kukt6+4sbX0UMJNLM3u
G3MJV5ESiw8A55MiPsaOhS8VrMuHJ1J5E5nzJ87rX9bQcIETuEmKAPO+6fKQqNQbbBAb5bCzB27N
GuzNxjXpZyn1laGqCbxC50I0r060A31DhcKwP7nXpuwfPJCnBw6A1a5c7PaxtCtIl6V/V/u1f4od
dhxqILqw9CbUNDJVlMYTU2GgATxpaL8tewV6Vwx368kKaWhliBs/DirbN0sFPqUoLtPMvB0WkLX9
ZHa7xnV7JIhUIPrTwzDNIBnjWIRqDp5+L+CzJbFqI3vnCOzvyYtfd8xjHqMCC3HrqMvCdB907b/a
Y3lQFpuHowGVAT/A0dTkNiTYgW8Qzwx1Y5LDm06M1zTm1vu5zh8gCcPkHtTtiMV2PZQg6DjpEd1u
/emqdmPW9bsUCvaElz6xrMDgocGI3G+wF3K5VhPwcNobjmWHrpS0Dd3oTsT6xnw2qr68nsTLPAwC
BR1DdADuZdNZJrQGlT6S3nKw3FIvyiduwzQoPUonghKUgpp1q+rJjeiy4U24Oq1FtEl8U21s4bZb
HLFvU41NwLEHzYqSNEx1FA1PfYQFpeiI04wGoE+iGfNTOnrDA1JEfkXt9vBI4ZG68p1pDmNSZqiy
qAKth9Ej4Lp4MARVmpYR+GFqYDaXiTuEpe+Cf/VJpyKDdrdYGlAQU8t9G1gocF8TsOjsBE+ym3Hx
RISa2/QXwU3WtNiAKphFN85UocrwkTIS7CsYPtuNJEH+Tm+l2DfSuneDmgWZw/I+HTrYTKhvzTDu
sWs0W4QBcRyTHrxZgx2+GoL2aA/RV2ZVd5YrXx0qbufZvKlsvyRPWKcv4HHLTVnGtMagNTH5C8CA
0FA/E9JXBIyPfPYZVgDpP8huOgS1+cv2kR/LtauCOEqwU6ZxKNOR01UmX8UgKUMjVpzkxZGSjj31
J8NZRTkhBKsd4VxY3WFkSwn5TNgoqfmPcpECcoP64X68HxfWgs4hQkGRSXlgxa6pBEmbO2Lf8thU
C5WfyQLWo/89IB7dEEQ6yinlxSile+xxlZw6wM1nv/OO0PQ/KGKtTmLQ405M9X0/EVYzrU5vB9VN
d31lGcfYztcC1Hba8FLeEkwfQH5UDh5+eYwc9auIMnFNIiM70i8twnhmeEP261kuwxdFIvdxZHjo
qsC8ZCKpOxsoMClhW511LkSYST/HEcf4K5/pZC5TRpdB0tyNkXjoITmHs+dT5JUOX7pDyWyqKIex
jIPEo9GN8AIdXuSEz4YT817G/BJ2E2Jd0AB+4v/1xh5wQbgn1JYG8KsEbPRYyKu499ot/FqMnsbn
aFblHpcbzdQRT7UnjrVFqllCOAglB0b27lrDYjPboYX/FL8LYmobQyomA4qbGJwyjsCz/eCB+Jmi
AdEMRBiixWAzqSmy3bwY7D+B0W0dXtYNr+rjtFrLaYDcI28UYWECPCdGyoS5X8B9Z/Rc2fmkDyqh
NWbJrmbwECqBdL3ifYDkPOHYQpLircnw9JX83TbmBrmzjcHj1EjPEQVbDMya+MPpChMCdJrtJPqe
7cOFyUpxbvx4YFlceFGcJN9poVHCgbmLuGZPgfe5MRvJ6+jWhEYYvmxzkAM4g7qDGSgmGu1WDfa3
A59nn1QmBOkaS1KErN31kOpxD66sgfroFg0ZsVFyw+VelwMIoiIKc25AO4y0x1tvHn9wT153Dvct
bz4zKVybNnnbBtGFtkYms1Fw2UF3dmNudsLjXTfxUZHExEH86Nk65FU/EZ32b/uqfmavASkne/zG
7PJLmn/TX0dEPKLyTzlPDgeITQsY6LLMsF8CZzpha7a38egFW6DZl53N+ERxbNrQVOLSfcHVs4mw
7XvjOSPzv9QSrkObcqFewByPYx1mbvASdfMhsulrDdSwT4jrX8uiGk9lOQ23vpfK/TKtZpvgQk+M
0Gr1ZibesxsPztYYSGQ1vlNs8a6ziZeR3pKGwgFZJc8cf/dEdhknkbfcQf8UDMU95wgZC1w6JuF+
/NUbMPltEXFZ7txLEkN8dJlvrJbgK9USVzI6J5Rp9mmvp5WR57Rhu8RanbVJWNXqkZp2DlqT3PQ+
Z2wNJAIr6INu+y+8SJjpygcad7bFrCNO/1x+xoSjXucUDrcXROu04NMy25Q9utM63Em+B3Qdgvzy
WzpAXxMvvnZ5smARYF6zCGEnp+E9LqJbPncnUYiF93CsOYBjQB2c6JQb1i3pbDYpRTM0xWNIrQ0H
nLapztKeTtUQvZCRfTYqh44HwkIAvZ+N2rjyKTTbDHNJsbXHKmkR1MzL7EdK8swdmCk9BBjbyuJ5
AQRRelSYFNMtFV2fHfyBHZlgI/YsWHtEi1vLvKwx1BpR9BSzCG8Sg4FfM6LZjxOtLQRQeE18SODQ
yBbYhfLk1CXlkpP/4gWL/xSkFha+Wd3JYXmhJiUIZTbDUJTqgrgxMzwhSXD7jF/I8Jy17z5AN7kl
3613XbTMsCDag1cLKpJaVpFcr027Lmde0S0vcaz3UsEHX01GJ4ycfZgVRXISkftuCNM9lmPTH5SI
uVHnBlmnhk9LMHyoFniYBovGWXjhSNoHJ79q9YWdZzGZfHzk0gDxMYmLxvHCyGVP0Iw2t3MPA10y
knNzagjM4MRI+ttb+A9lVXzOxnzuDdbCJZEM9er9xCxrZzTkoY1JvWHpUXvT9O7zhFOIjyeOjzdA
mDyLzsZIqV0ZRzOT8+iBTf2lAxOvHCZtMi1mngfVo7XngQ+s4Mt6DadxxAlFAJIFzn0RvXcZue53
70EESL3JOtCfHroW4Fd73BUBcoEa3PtUe94mtmzEg6r4mFWU7DNszKR0Gq62lXcpiBFtuhK6J708
T4uvjy0ZUj4nsFAjbey9oLvJOqQoIwHG44rsBTz5A36J7li647nn8Jbo+jopa72xyQYz8stg23jc
3GfoRoAckSA6WTySpzwVnBN3PdUTY29eLD5dFIkHF2Rtp+iYme3wDpLFXrsrppnfcxwm6BW1E2Km
hmlM0wXoH5qq6piicRABSYCz2V2bMSQVGeiIcDMScx0WJajrDLhJmMDlgOW6ZFAsqNpI7foH8t/M
VHB4MinjiAt98vjNjp1efgVrX0dCcQdK50l56yzB5eCbSJ9zQ/vASBFtLT4Ck+k2khoQujVehrUX
xIzwD82/d4UY05umPCQ31LMRZO9xoF8j2kW6/GuCPgga7Nsgh019duio5tCXFOLVCdaB+VubEcVC
41Ut6x8nEZisir3EKgDIhaJnDwnIvcnsjtRW8dVV4j6ySwJe9AJvkrUhRfsYr6wR0gVo2ZuOGpWl
p1L1v0v+/5PQ//+Mso++DhtROpZjmhKpHV/df563evipq/TPyv5/8O//ldBFysoBoopxjyiODP5V
2Q/wKrpYGOljNHET/rF/y/otYMLgBPw4glosE9H/r3Er8RuZKeyzXoAsjPfR/XuUfc9ehfs/RgX5
wT3f4ZenwYmgmUOw64/CvkVThFUsgDu1O37rZqaSpe9z8hzDoY96qMTYAuGEUkIyxYisc5qpZ5Ma
gmMhSWBnNgi5+B23xBm61Ym4Uzi41UNZoFdZafxRieRjLvB0j7IdLqLZ+hV5IG4SK3jUkTPdapuN
W4PmWlLJ3oOR8sIAdQqmE9v4itjdpKJ5oTftkTaMRzFb1ACyjBklTJMkI0exDMubmpb7UmUnv2jP
ioL0TQGLbd8pA4c+/Vmgqkkk0oDRSSJazgiTtcVJvMMlDb866Y/93C23BY/81RE18KIugIDdzmrf
OvoAjDLb62Ap7w0SsvCc06Ory4/FgxY5zOqaSfqVabDH523t73Km3iEiihuWC3GgMbCeXLvgLuCP
43mOdHvTTe1nQvZq2/Vd6OKQwQ02s31k8hBlbOV+xTIcJDaUGdyMU8K5nn87vrRj8d5VcCQ9iqCp
l3qsWTq39UIcv3J4RH1StudJoh2k1eR+RPM0hNKap61m8h72DoHlKr8ZnKDcYcNLd/QeeswQYH8j
IEb3svUqpqTJWzrTWcW+CbAn/nIid7gmmX5tmtT52k3+UA89JsqBHCdvhBiZdPYscPz63nXBVjWG
I3Y2xhDY6NWLXE/IkwBv3wd8x9xwrds1YUg8ptJ3PV2Oz/Sn0gw6lng1rNJCEofL4EQtQp6cuY4I
61CbkkDesjgn3RTVvgMTVHIoJLEynyqIwA8Y4uVFZhbPcdD8LK3vHYVjfJkoQ9uR4kVyYQ70CWWR
gkpoeSuwD1XLYIadL0leBRSWMpBnAmpV8QEhowqXym9OIDFd4uTRCIgIqTrzJn2MZYLIXQOUFgNn
7KJ+iOvmgUPGdVZwNvWnlGYSTz0lHcnusu2IEg0gJYV4Zlt7Ng3Nccu26q2bcn6kuk4xIhYnR3WX
g2DwTAWVc8qRv7cTFTeM1ao1P4Z4K5Lybi7qNy/K/XDIxEQmwnwa4OhiD3CmkLRncGGWgklClQDO
Kmsbi8MEDz3BIpZIsvFFtyIDDPwykFvUTvAr0k1jf6RN8FHJst8qKF6kFap0PzKcBCEhbsa4vDX9
lEYyKNwBL+WGIdk5meULfZeP/dBAVC/kNq+umYhVJ9OG3gKR7Aqj7JaYD8fQYd4mawUTPIbr1iNl
HJGu3Netx80hmTtOGkt0mp0MYZkT/iGOlHMOpObO56XpiZJQ89R00bA3fbWX8UjVXydvW5cTQ2WU
HE1qHHtFOvkkPaMPkOh484UFAmTiAQaZQA3rKMReTFx1wgNOgSuc348Z/HEocUgaEHS3XqMZrKzG
K0YLQehksMBk6wdHhpI4quGF5r1rXc+9YT1hnaFE0/DbS7J3BJsnUvZJNn+M+HwfARx8Iia+0pYX
3Acu5TZTlVXnokVJtxqvuUuk1fDC4HO0W5ha2BJIaEzRi8lxLYwL2yIL2v/ymaDsasxq1F9AU+4i
hkB07A1O5oYp2NytRzLwxp7deFubyS8GnESyRw5iBDUVnfMuJUG9ACycMdgaZXfGS/NSZsV0qtfm
pW5mXDLKGa+U7zWrzRuOQFvosM+nbk9HX8A9j4NeRIBuXy4+Aqy5wGrrsuCiGwqOlEN7RUvqU9Fw
4akzCg4MTPdcxIFYY7CY9vhL0dutpWdcii+xUIxwXK+/Re2gYs1g0YrMWNwoZvm87nRD+StN3I3s
q65iijLRMWgU5fts425aMvXdTSy72dpG2HKJ3sN7KwHq01WY+yPTxckZ9sijwQZUHVKA1TyZa8Oh
BKSPK54llFfDwNnhPpktCqiXTekKuGBcaJmvMK4Y3sRO+d1SpUhw4EqM4+to9jjr8CWjR9XbXhZ8
DgN3Oi6aMKNa2xmLmfGnL9rdQnFjRWvV3GOm7c3xKu3b7jh1wNT64tT9M3dnsiM5cmbrd7l7Fkga
SSMXd+NOn91jzMgYNkRkRiZH42Cc+fT3o6BCt0q4AgT0prUSSlWZMThp9g/nfKc15K6Jgd6seZCD
EvIcrBmRkcB8E6y5kS0hwksrecTN6dL65reVd0MyxCDQo6JrEQNMJTT2aUi2omRLFPHaZnzdglB3
YX96BFjSzH0v7XlVPEXXlpjLiI0V+ZjcDKSb7Urlnn2w6jbM6TyWZ6Mbxi03JFa3hTmyHhA4RriF
WJJyQAHLeKqYtjBGwHJlrAmc/ZrFWTXBhzPxbcWN9zNNZbKvy6kIx54YQsYJ5MAT5LGrzPHkjIgl
lZTBcbK5eCIaOuYUr4EN7heD/85wSYHXoKnzFoh0IBEQ5NVeada0s+yLDS7cmEIVensAPI7nQd2q
Er9unrt3QVB/llEEGjErQy67H2xBSJotmQR2mc8cfw7YukrcVln7HE/pec7c166fnijOXoPVEEZC
w7cM6Us48Y5BNUQenaYRoYh1yfHZ6iWskA9uGcL7wNngY2R9HSoUYIe2to9xhLKNIulkgnCtutwK
HZJ7r7nJOZsF1nJsJr55o/N/dkv66JVcExAlCR0r7B4+LozDAE/ulpqL+RERxhtTI0G2F8cIC5un
lpBhVvkuXLZiFhFHa4EDmjfd9obiOCTOb0U3vJ385bdTQ8XwCq4eXFBMpfkUDO9t1kW9ser4mQXj
dczsZ6zhjwyvb32Lra+3ek7sESoW7TIas9581LkFim/RSB5WZbvLUBHlHr2k38xBWM/2azfh7ejL
3gpBbpxjrnD2zvSnVfBKlPPPPGj8I9K/l7Ts77g1LnVh5+HkUM2tjzLuNYcfzWO7WHAzLcmVvrXa
1ECubZEyzzAgePkN9lsibr63qEk3WpJA4RuNJkLUhsgSU+rZwxoer6/orqAy2+AAvHau4ZqhDk3j
AGXoNOLhD+LPZd3EIoALNqZXfQSuvtRa3BmBtfNcSQTj2qBmlv82Safa+QWi+CIu2TF49fMypxdH
9Q95MDEQ7FF5isWC4VlhpnX26I8/Os/Md4yEGPQZnTxOAK0Z5xYfwEvfcZD+Mge02rZesJPMOfLI
KNo3OqgvQCQFNYxXYj8juhZyjo09AE8JfOb04MXa3CUIEMeq+QKv5e68mb8ikYHcAtQpL8o2YdLX
0XFYhZqWx7J2WqzzPHpQo1o2KDIWQHmY7h4slB54KLe4J5GkagzMWcNTR13Q3WLsuxaWiy00pmuC
i2qfDwwlM4PMrr+hJDGkMDYmeOmI0YJQC1mWu9Jb6etBY36bZm1tsR7hTm7y09zCLGKha+wLPvmN
bbCX9WYDuhYnybhgLs3M6otVWLm19BxBWHT8W2eba5CrDdGtgYM9iG449iUOzirHMNP2wVG7cxsK
2V+ByZSP41rxEciBcBT10bGPxE8B4f9I3vivZloJOWlyX5jZdHYrU25jeAos3ZwX7H3BqRuWHv+O
+qEDIsptnK55qX38RyXMzdz5HSfLS+BNVH7pUHMqKYiHCcPczHQfowFZteXN3FCK2tpzR2+TDn6C
pBkp59RUMaxis9tOM+w5oSVjgopWf5ij29/Y5l5VfUuW6cEtOdDYTGb/0d31n+Y+2ut/2VUnn8lX
Vfz3vvof/uTf+2nrDwRvAf4/6NRy5Zf82U/DwsaxIZhumECnic/kq/2XUs5mUWkHti/lCjChvf+z
nwZfYgNaQVZvwlxBevfv9NO0K3/ppy2QTz7fHeRtZHLYA/+xn44me4gA+6uDdiBh5GhfiB48BcsA
D81BTtVbv6265Rg0f/HPDRSH/DhW8+pTBQBCJUYlB3pxp9z2XHnDxTa8JGRkAz2iTC1s+caTFyG3
5dr+JtGrkWL4bHbsiMgXWA6O4WEZsfUTyI7DkCImm59S/0G/a/Z6sysRho17rRGPi/QXt+mODane
CKj6pFtjEo8rX21iI3/VVs/576Z3QVa+GOu1Ek1cmHPQ8eaxPlRVFpJm/q2QEpqHM1/7hA4xReB8
NzsEvTguL4piYHZf1g4t3uTvcdfTBNXf8XXmp2RmU8YXOhd5YYdKmdcsai4pvmhcDjZz+iYQB3Nw
fsKmmrfKm/jdTOlDL8DqigAJt4lHuJ55I+NYhITXI1MqGFL4SKcRHWMeR0P13BSM801Q4xsmAteo
Iy0tUt0Z0saCUNfK9146l9tF6AesE5+sbJ3DaBFbgj78ga2kBn5ayAvqmyIsA2QoHtiH7RB5z5y1
9xVs3TxZnqmtDxisC/gN4oMWEdtfIR9Ut6LVyiaDkw3l0EknZB9uzXIqvTcb+CqS+9DO71yQwNt0
dRlOwyPmi+HeLYxolyTLb1yuKlyX2W8jUXAnDuFzlfePs5Hy38zLgX56OduqMM5NBn6KbUJ3yAjx
PIpWPCZW+tE7BFfT7FMTuOjAWhNv+JD2t3gy2wuKpHkjacAaE0chq63VGC4ugEW570n25E7VTAiE
824k9VH7KFZssbZecDvtXDGN5pKK50XQdWIUG0aSFVjqHspaBnw8U751G4xE/F+skHUQP1RuimSl
qn9y8r7JHNce1Ci4rXbe/lgGP9gsBqucrI1/9z7HZizagwoUCyINXGwpeq5WLkacpAo15ajQAfid
+WGnQ0pdCf6xj/STjBrE0SiwhSsLEmHyQ4nIJu3EQxO7L0mKdpWwMZZtsNtG52ZlWD+HMnlLV1JF
XKh9YWQ0kAtvGkhUAu5Yrx06mBWuh9/BKlklBc3Z0PKENP6RpTyZpzWDlGUZWFKIlgaytbBxGeRG
o8eZD6Pbvfaa7rQk5qg0qmPXEkHUty8dpny2+vVHEOFmExS45Zwh64mgWqLS+RyjWO5VlRCT4/om
nGYfGUj9qGPkA5OT3LdDfWW4CKQjxX0YoZp8a7z6N4pLYhwCq3lvWAnsB4PLdhjhBphT9U6QW/GW
wZVm8zSlL32d/batsUeGQZIMgjUygzLZHmipuw/ia1CU2frs0EqGTT2nrD1VciAVFetFghK3aErr
4E/OvZZ+d/TiZtULeJ9DPM/YdCH9pmqwaRGZskWyHO/9nmkUrEBNWqvkPlUOJ59bsGixJTzIBC5t
z64HBHLi8Sy0Hb8IDBJ+NU9MpEykNMRED4LdpVEbMOyQKq+SQOKo1kS7EWbq1nVyqCqYFsLMJ3a9
MaOSyj5+zzrUkTUu8yfTxYZX14/WgLZ1YTLOjK4j18Wf8/PQj93FsQdscHVBiYkiYBOr5ooCiUIg
AmlZsaiArEAbms7NnU9Cm491JbQhaZNLNtbXoIiD8+B0QziTfI1s0freRMS8xvBxTZHLDXuGD0cm
PxXC7V0vssc64AdKDOsXEwNvX4vKpfLrnkmFOYuJQ79etxKxZR6rIkGIAxeprgheWgiTvymv6kOe
ZzoU3D/bCgcc/QZ+RtFec9bpGwzF3k4V8yos6QHCQM+Lt8UEbrZTVsa/8drvbeUuD3FTuWHsBs1h
IDv5rogK/7n3NGoBL4K6MUFTuDMEWQFz7fRny4pAxqohQ2SQpPuUdnbna9QfU0IaEfnXONyaRO2W
mu/BdVLvQBSMfMwLTm4+fMUS3h3M+li0vURBnFcPuhfi0JOuHg52Enw68azucxe6Rie9Bj5P1YVB
hPEF/e+HNSb9AVh0sKtZhx69MaiZ1NFwJOuaquqiZU884XhOPRntx3SuQsTjBDnyWG9m0GLHxtPf
2943j5FBlpLf1V/CbYl2Y8m/scmCQZFCxJwsanWxPK7apVHZkUlMuR8n7WA46eEXud1vxkHMrLvO
PpBnw6JRVPXJNSz895Jdmr+U6oyGl1sjAMpcdboj8rCuD2Jm3c9J9g4qEpUtFK0T7HfKSjGbYS26
b4Sw06GrMt7na3huw6N8wCL0iWe12I+uIh7GifIXCxuOlSJaEzDsdwxbnQ34i6e+rBuASsM3Ewor
TGcLXsuc8yziTNksSTkdCaW5h8TyZUhcaXVrlsckLxVJGmhfahywNzdmy858Z9n7BioktnsNQTPl
d19bGSNJF32LfTfaNimXKrjYLl4goYO3ti5CP2Mr2o/lmwqKO0vA2mmiMtp3EIXokEYaZ3XnNfZL
Hvm/I42m2a4w9DjJ9E1mRDwJlvDbziru/ICxmWJ8B1+dWxt70x266RDOqXkgEgutTYLjAOHWBaAn
PNclfV+65bV2hz1+gz1qKHyG8r6qg3PhGAecc8XBsIMfU+2/S5MZS1MkL4NFyg3BazeVWz+XtpnC
0Z2RiEEy39eT8WEugp8o6Fnyz8jTKUm2gUe6KKSiQ50qoJ1xZu0mVrKDWz+NsX/fGujhoonx3lRQ
LqUlOR9dmwynRc2XwtePnvSA+0+/msV7lSCZNsgOL6yM/e3Yx+4WhzCKVdtkt21mqPfqyFtOceCa
exumu8gkoJPM4qSiJzK6CEWLNzyr1LYQ/0oYBSWCPq9hHZ23+AIZjkEQDsSSbbo1/NSyiiJMKkbB
LmO8jYc9dh+3ALCIKNUXw45fkFOi8nHmL+AJREKZ6pfhkNkwUfYsjhnvKi+71Tp9V0YRb+ci2xkG
KkzATeJ/rMP5B5/Q/zL7kCXhkjCfoHnBkkOr8a+WjAl9Z6//smckePKvf8XfHUT+HxiEArw5pjTF
uhb800Ak/zD5F2B4wIZI4CywSv5si1yojsJyyFIzTZP/wfXzZ1vk/OHTSq2p04LHi0Xlv9MWBfZf
14x8QwKwFHtGLEuu4/6FW6KstiGYtosPGiPbhdhRmOwxE+BojqGRVM55zCfmQo1i1O373zuiF0pu
gZVOl9wNk0MFNFU3xy6eSsZ9B8pFB68m+3ZlZjDCkgkFJ0bNTVXbXRiLdLrnBzXvJVmQz0aDrYbN
3dxtoTob4SCr8kGOS78fGABz+S7GuxoWjjyzL4/xmkVaU9CdqOkAJZXTzS4c/6yMVn/3iSZAljJK
jCbJ69ip6CTH/HHhIt3E2AZ2q7nEwvRHtOzoHZ0pe7WEd6oH42czorQwzAgDueVtLJF7W+HqJ35f
0FFKF+m0w86zGDpGzkHThUVTnbDTp7yF4mbQITIeY0SHn5xbsRi+NOYAK2seKo98RFG2+alFHHit
JjoRx2pfXSYRzO1T4B2Ss6CRAhAYqSMXHQXAmHR2NEn63tszbtEMvMcqOareu4LRNEZSvJPldG+Y
zlNhiDDoO+TM42on79WznS7etVyWfZsvz3WMgwU0PRqKeLlJP/5dLDlAWM5KsvjYCDcPAbXsdhLV
B+UHpWQ332N7uLkOCsgJSaOeAmNTW/J5jJoP6ZTqAndQnuKRmzgCphl2gm2I6x9n1d+DeNghxxD7
CllWmJYzhmYE4UNkHuYcNTDWXrn1ivbKm3JiLPs9Tn1EpWlrPQ2x/eg2HMhLS3iBxDROdB7mCkjG
6pSO5pqdyXSszN3XoVkufT7cnBjwFfkzn4uDsqlqTO+M7QG5NX6RpI7xnfU5EDawtdzg3aFjTfxQ
zzOmD6EoC40V7j+g8oVrQAuDKAqJHhMBGRFgQja0c+TykVtIncQnc13AWggwfvnnwCgIW+pRA6pE
ndoWXjpQq+ASWdNTPlYnBqbfXXxbiNO7T2nkN3R1X02H1RaievrCA006tJP/LTn6YJYUagq8K9pq
aB+Lg62n7c3hSFAu83UCh7eBA3dgNu7Ghl1JQdrsJvXS65LE63A4qbdu3zyBGjn7PaWLUOpLBhBV
DWkfmqEj8xUbAOsIB7W/8m9WgQViiAaIW2MT7UAMwwZZgJjmab/tWiUOQpfpCbUK6gLJ9VfUrELL
KYkOcWI8zTXRd2Uzn1Lb3AJhIWqhf+UXVhyscjkwmN/NfnnXKPSOxWC+dRnKnZaQkmtXUC57JpLF
ujGQuBbuZ+oB1udUMq5iFN/YPq7Ddsw5eZAinAI+sq0mg0UazHWAl92DQ9dxoK8AKRvUNTDK+GpP
lO9dme9tbtMNu0v/zEz7RgTRzbMqKHE0tqDHdnlbrunR+d6h7duxLpRrKW1vKt9oT4tFagqS8uy3
TLD1DX6+Utl7LvieB5Z4iEreIMWtbW6hThwBQWhRlsGupWPwMSpacffe5fjh9LzPy/gLM/G3BaUt
dE4V4vo7NWJ+NnGtSZ2fahU8+on4mkv7q62zO8uen3pn+klVC14k4QGsvSU4WhPCCOSJ332Udcxq
aLVHljMM2+OfY+GyBB4zEmps7xUKQXoOGjJI/Nl/N0YkvQE8ukqztLNccB7BUl3Yl+I0zB9kJO66
CHdOyoDW9NkejAGTdxMp8Jnp1HezBbzr167YTwskf2dAGhAj5t7yBu6GeXmzyuq3K5kmaPFLLO4D
R9tBjtnXMCA/KOw9z26YNqBjffoIKZg/mPrR5rSqY/3uJzMriLnY1tBKIBwccwvzkopSElYjWexq
YPv8SevXZLcsADp8ng7Z1NsR4C40HGj0DnMUdoJosFpEDPxenCqkgC/C3oR3WyHOAXdk0fUM+T2A
Tf5ou3wadYq+vSbsFkn2sJ1MFrJF79452h8AFaBvyEu0jJ2ZOWHSUXYz3i7CPOF1InfRConWrTag
+HweGmqpZYDAi2foCbpOcqpnZg8xVgb2eSwUVRf/Aqbww6sRwqm6Mk6Zg+i+ravgYChQAnlafq/8
xWF3BhO/rGgNqZhvY4UPwrBwCvUuJ0LMSPyo/PyeUfs9FRzCi3l8G4iXXMtI7CRR+TmbQUTKEa1c
3pOyAZQsRO79DfvEm11Mn8JPX6Q1HmhosFL5ythaeC8xOFYoEnH8FHr6slP8XUjn0UfU1UtqJs+j
vQR3k4MYb5nHLFyW+SfM+m9IVG59j3uYmHWLnzTHR2Rc6HXfDVGS5cUFHVoxdgsuJ5ZAqZYfnqrl
g6Y83jUSKEhbjCALlqY7OktW7jxDf2aFeOobjBGs8EcSiMmeICOhbb8vsnyvfRKs7eTWuRLBzyj8
J9uQN1NSAidDxuZYwn1Ml+44S5cBg48afpLkmrawzPosW2DfZB9I+oGm2gM2Eq+GsilwwWSTQ1qS
zzzVjekwcDCwlXHZMqrGnXdmXfwyC30tkA9UqUJGaZCqArAnV+nHGBgsUgjBAU/JJiuZfHllCw1R
s1oIrh1ZeTrJp4hiVksZ7ROWWcITCeLaT/X0EAjjarclEXxl3gKvzMYDRi6SdXwSFGIrOXVKnaZO
LyhCyXLqa0ZBZG+rretBVhXWZNwNZQSsU6+liIi+Ylf+mvOgQhXChBXM6UpFMi1EqyPehiCz3yY7
e5Z8myGZAsyf7T75tCKEs1OzfPbsNW03lrslw1oH+9cJjdQxL2nK6BG/N5psxGnQsob6PTLc51rP
PCtO862oDahNMdkR/hLdsh6trBxMficdzj53XEpkWe43x88eTZvslrT4oZr2PvbkcC6W2Ls3GsUD
aWTMIQqqE9xjR54CdNIRpw54J+la3JDNXE1MCXL2OAJScLsE5hFbKZ0e0JQLWx7IvWgPihmslOll
XHau8W3p+7dMR/pga0ycTHJRvrotGzBSLK9NwQ/QLM1zEi9yj8hGhm5cX6mxTkne7yN8AhkB3FzD
N56rL6mRhffN/NrpSG5diWaERAmOiQbZOQkP1k5mIJ8oPDXWC4EfwWGgmk2XwEChIBpmVu2qEqs7
V30luVyezCb4WS2VvRktTVSWjh9QWG3ZyfHaoBvyxolnqgUjRtA6ZGUMV0fC/n5aWP02dcE4w170
D8swZ6iuEUUsi7KNWhRbeQ7ffmCfbTbyq+aF+RA9wznLzA4IL0JMdsEm74tvrFieWzYAQC6C9J41
Ke7JSRC7FzDvsIkmT/q82xUSRzzIDfbDabwfNT+knSD6ruW3JMg/kpJDis0pfyUL8bD2519unRQn
Y6HnnrIIgYwrP8ihyy8mYS0nB4bxxsInMmoNzEszeh41kjhUfge78Q2gaEN8LQqIMrHFCbw0hg4R
Z3xYZFKlsYMvuJvc+74qv5eNbB/JuEaP7M9fmr0KnABzOw6jOrateikJD9auBwfJlGtACx6KBVHy
kDnNVrvprxi3aTj18jVyObgMBoREFuWkWAHvQSFsS4wUmQURruqMHcaqV2+yf6BSyEOzmpNdrME9
s5XdCYc0zaEMbpEl7nzC1zsw7rnSD6kmA8QaEdXbnK6dHAmdH/QFxK8Om2X2DqyeBfoK+GxeDbKM
oT+Uqnq0SCmbO8ZvTvCco+8Pkawgrrdjnpl2jexQD1OiDVJUEKdhEWLnahc31yDLSjQxwRssOcHi
QRykCA2HSDWM6vHNA1x4HTzOf1T0SAQ9qQGJ2/vZz77XBuXmnEW7nJfEF/F8kzqB29V8Ra177gIe
MOVn6JVYYESBe26JTd6mQ3yYhuRC3A3a7VjxNwTjySsHBD9FWzDGi5/cKDE3RRr9Fko+yK5604GA
ECYsvH9jVISFNzGmDTJG5pOCD7Zg5zJrPN/DQLgeM/OuCO5qL3sVoIq1Vb+wsDm4FfWPM+11KX7y
LL0mE/JSZqPFRoF22NSSGxKO4F2jGdFYRffDTrCcQdGCXG3nb14cP8d2jGrAHxCWcweGKDzuhD9f
TYY0gG/X8r292YP3pQb9nJXjo4+gM0QgggNBH01/OvmjZYZuhG0kqZyZz8J+LOL2RIFMxUNjIyVB
7dWYWpuhKGvCtVLOMgpsOp5c7bArSvbfiXE/luqkMsxjPaIMVlQ4Lli9LPW4m5r4ncb4MDbIJxAj
AjQkkk0CMzRRJG6KWsaHPIDMg7Ri2kSu+Glk489CAfMoJ+sFPTMm2VKeaRi/mxlOpZ60JvQh3n3X
ns2U/DgT8LViHOor1MNthOidjxMDZ+2/LMrtb0OcILxR7Y9pjC5w08ShINlur4DxEX5uJkfsTQIU
GkD1AIXtG1qVpwQOsMmImBwbEz8dC0QAwdlqq7eXXdQWWN7dCpNnRgEmm5wLGS1tKBnmbWzshbvW
beunGTsYKyR1Wir9SFzRc2nlT3buv4qIhzx2a+pQaqrdf7YQ3qIRZN4jXYd9OGt0Bjn/QghPENBf
B1T//Of/vriH54vUmOmV79hSinU9jze++7//B54vCneE8L6FxO4vhBsP6oEDxsZx5F9jR3zTEx7f
pCNddu3y3xlQ8RP+094eEbyzSgSEb7G5tv9xbz9Hk1ksJguQNGavi9rmsxfRNe9QX+WTSRso7pxG
LrcuZjGulsw5jSqgvbPnH1NBvnLWZE91HgHOr/o7u9YDz6V5QvJJOJcTLVvPj3/ORFP8TcPXCwNX
BiH2JmNYSBTvTl09I465qCpAmWjyvuQGTjELaIxgARcmC4mSHlJPn4ULuUw+xMIySvc2vO9tGlVh
6bmfddvrbV7Ac0xK6jGFEp7AO2AVRfwFBxK1FVNd3MqE63JdQTTE7MJ7HpkPMYiyS0NOGjI+Xudl
qSawVmQuZ0PLQm/6RRvjM4GrzTCLVppi29AZtU1FAlSVXRAisfvj0J5E8WLV4GW8RjwvxvDqod5m
3mJ/whx/TC1KuHbylhUDiI1akXJNrPGnyjXG2lx4SA2Xt6Yrs6uOi/i+QaQAqKbo2SoEyONjhzmR
Gi0Uo/kT/4WLKIopWkyHsSWT6jP1ERXZyIuuUHu8U947JAwEDWF5tfNDRMVDZMrX1JGIO5lpTJiu
gSiurs28e7NrmyzLyJ7vaR0Y40W+ePfZT3MGYzA2WTZP1EfnHOsgcRNZcpqEanaicd0Ddsb5qsrc
OIipwxnL8OFUwg59S/0a0cXszDujcdkYLD7fdqv7bWlJ3P19sRcga4kRXmNlyPei7oSOU65uncWu
5AH0cb6lklVnBlbLdkgX5jIkU1xSJa5Wy3hEtMV17pp7VY/PA77mnd8LSqyl/zCCmLwAN/8FYiEL
sdY9DVga9sja3tA9DJ+M/elTUJ3RPRfehYvrLuntBJUTwssioDPEC8fyarnkZDPGK3ZgzhrndU4Z
czi4EI+1k74mfvmGvhTluObkJVtmrXFbscWPx7IMxd6+Zuy5G7t+2MrCP5QlsvA22kPC5WsFCbwZ
RqPZwc2JtDW0Vx5KXY/wnZn3ikgbB41cIWxzUmyg5U7U0Whyq4tQ+cVKDUr8uP0sdH1P4VJutI2i
LgBstFmxgQBA5C3B9XOYAnp5C1Yv7PgO0YqAKVX5T47Pb9wqO4Skpvuu0+FYdgi3yQXexFHOWrQn
xM8jzBrS8TtbwTE0xnE4+EmMMQA5cEgmkL0dazPbyS6anmOz/5ZUGaSluimumd1Soa0zYJSUNbfQ
+OQgmtmnTkSdUxAwu9C2Wk7+2bvTnV8xZJWqfnShNAu8N7tyBTdXWfZYxv19viKdtaHVbQb1XFFC
2jOVGEhTIvhWHjRJ7Wd3JUTPKyvatPvmUIOPHkuCwfuVKp2Bl87l+IodDPsFTN+DseKnEzjUNdR6
yDT61K+I6j61qnvUeVaI+u/Km7sNmv5Rt9UP3boXJTzSsluHVAno11bh/bb9mI9qRWNb8CpzKMtI
WRIvZZucZoRENMk6ELpfRyDAvtkZjfw2eoF/PevhVEUJVu0FLncH92Up/D3vrEYIDrpbNf2HhGO0
4evQ4/QGYx+CtF+sbvkRN2jSCX35TgInW884SLe5i6JIxMijpqqE+mCvCHFeMuugXSoZDrIbLF/W
uhDHUwvZiVC0O/HUXxrB0LOkp9deHAoFiog1yy6BYJ4rdYwk7SFH1YlhILOsObai11nLnGSX9tg0
5s6Abt023e+FJcCN5FvFQjB59IPivZ7yggXG+LGkYwTXwxLmluWCfhwwbDxPafHN7Ak+4+xHjy26
C6HJkLnzBaM5bvNyMu3XiGzEU5w7v2Q5tEfllYroceKVzYCEB4+eKwCkRFtcqR+KLu+M/Oc42OWP
zCbiOgNIswkKUEpRhjaUO41PKVE8e8g5QjOGUGwN8Zcc7Z9x1p0wCuhtYzvuWxeRAmkiVd56LtcB
9rBpFbdcY1HcxSZ2DepBWK426/pilSBAD3Nv1SpLGIYOPglKBZiuR2sUOV8r+a6NgneP4WMR5y70
HdPbc8n+qlbpAx/8o+2nsDhRRRiFA+KAwn03V/bPBfUEU2E75KHAprRKK1g411drlVvIVXghUWDM
bXtnzL25HxlLbZNVpuG0I9GD+XAKAuTzBrM9Aryq9wTpPJDGxduXusnPY9kgi1klIIlg1OBXpN+i
DgEAL59QDJFsi3IEyF65A4Y8bCsb5IlRjowUMNUGZUrabgNoZlWgKGbGkAFQpfSrPqVclSr9rH9o
kBH4sQaCCwOregoCxkR9XjDDWyUvwyp+SVYZTLYKYghG1qGkZwdLx+Fs+uO1bZY+XOqOoN6SObE2
q7011ruyYAJWtZlzZdQLtn32P/L1wxWaHCkF9xq/MJLquEXoOxO4HlJvaEx8jgQH1PCpk1KxjYyJ
JCxQv1xg2Cc8Ap02Yja+4arhLHW4QgY4REYxZrspsxxI3iK4grYinRmzUIgM0gr/w0tl2+anlCaL
XJvwtLWk/P+Xyi9ZBgT8v4tbJdXmP/0Ff1/men/wN0pEidJyfZt97p+1siTggpWgg2LVdhEArqDI
P7e54g/pIjkNApgxZkAA1X9tc+0//DXWL2AJ41uO4/5b4RfsM/5aLK9rXNPyyZ9g3Uxd/o/Fsk7b
CSN7vfL0i3m7uCK/ExKei1MOoIGGETg0MjpYBPE1blyU2QWpmW1VmBdwCdlecZM+DFk/3sQI57sD
ZrrnxCI2jJ/4rCbPeYtBi1xbwzLOrDm6TT6iqgwAzDd9NYcgmfbwX6N9LVFQ5hN6Ufiuj1Kxb/M9
StPZxgsJEjxHEKTz4IVlbRWaGaOJ3HgWuQOdrknuo5INqTHC566oXDaNFeC7Dhhb6vi+75Md+QBv
bmI+QM75LBjah0OtQNE5IO6LojROEGYJcOqtvTG5V2/OQtM2BC90Yh+7rPcvlvTfE2YDG5CfcBwI
RYdlCpAwmoluTda4h9uA/86Pgm+T3/9I/PhQUWygi19u2gfeI63kqpmh4tv7hqgAxyqTO007wbkd
fA0YZXG+k/PDKbdsu6ZLidyRTwXkDSKUHgcct55lfYMKue/KYY8I6LGZgsfe8j4rg4Wvu4K7gir0
E4edVvsbI+pyNumaMUhaN7ZXr703wwnGIc8MknmUvUJyRx+bI0qx9IgVNbiOsXmbPPeDgb1DJz88
wRoShxyhzlY3hN5S8F7bKfqxxuFG9lC/+ePf8rs00mW7R7PGkcWqmwFqQuOCV+BSZ/wO5nbErl6n
x9xzDnPBMmMQ2XvaM45BnXMbnOwFVtKjDQd8Lz3CmemeKqQDnGSirl4JwYIa5pasiJPKO/JKoOAd
2DVOsWK0OA2UBaVDZAL2wm0/aaLpBxhJomm8PXwb+FiMg8hy7cuDyOffPWXlHfiyD9PIp50cogug
pS/bwI0ydSPCWH9qj8bgX4MsX84dnZB20ofMyCFz9F9tzazPowXYmXP0bOa2PiFAJbHQSQqIDC23
UG+8ZHWuzoBbvlBFP5Rjr+8D+jzGavXJ7ngQcJnD7rVy8wTUvtp5ujo4o1EfHJHri93RA1U1SmRz
WuWMBpoChKnInuO9yuQtnaH1qH6bjLixej/C9LQ6E1aeVNZRkVFsA/fq9LlVwe+ZKjakb2DGkr64
zkLVYJU/bXfcz0b7iNLrizjCNQmDqTzyDX+arnVrHQ1hHelHz7nffthJeddBNIom71S16g4P5i+E
C7R60Ws6YQADtXVizHSrRnuP4YcK2cvuUF28xaW/t8qE5XEfX5MBq+jSxMzmh5NOJnyXHuRWF1CE
8vfQZ2gDl53V0wqaJMdtzVF/H7r4DYLMDq0eWkezZnioynsTgXCLgG5XWA2RJIA5Ze08qYJhtKXb
8fb/uDvTnjaydI9/lav7vlDty4s70mBswGwBAoG8KTmB1L7v9env79jQAZvuSU9FGmtK0y1Nk/hQ
x2d5lv9ierG8QJcZGRFNWvQprfe4yKny+9p56sUVQtp9flx2tj8P5MYAttZ/smDWdHIKt7UT0lEG
kbBOp2ummMHCQLFG0mTorHK8aDolPzQ7RTpTivJStelOSkks3vtTH9AbjFEDn/k+khu66p4N6XBD
B1+sihHQpKsE8yZ1lyptZWOIL4F02oAW1ccBWhIVgt4+1mQJMKuEOi/4Ob5R4cLtSadVo2Pg7sVf
9cE0D7te/pTJ/WnSIeHhBZI8B3r3I6lTGj9W3S7KhGzTI/I7BNG4wpMG3b+xMujYx+4pROXHQCkW
fWnY8GjCT8oozyS30w51iaLxkCRCpzaN6eDb+DpKAdbDWp2c2oXKEYDd8VKvJLgMeYOaChi1ccyf
81S5AlV5ynG7KIKAIBrGqgEkgc7XvPYRZOrd4F6Xq8eyiCMgrlQbMy8sWLatfWW6VXpqS0N70sfW
ME/bxj9CxZSoN7ModcftlR4Zp4UjJL7jT0Svh40lUUUf7xozQMZJGc7wfXns6Y8XQQL+GL04OtUd
BjMS5Eft3IsgaXXWUTkqON9x5oUNTfDeLbgXQizRJW1u9wmaIBS7R+trpbW3pWI4s6iEkhg0Nn5i
HvG31GVX3DzuETzQa4i69qFs+ajedMNNDYWf5Ce+aSX/azKqP0ILUnRb40vRqeBGfQctU320pVne
OxwySDFQRtZIzxAoyHKcYNlBn72Qqg90inNJJfeoOnxImhj8Zim3V3gZ4Y4N/HXWdgV3Ea5UMJpn
EihYDlfFRzrEwqWRHkKRq7gAduU88NMLbSAe5i2rJfDxGIGCEsdm59ITvnIFiltQnqBNABdFR5s9
GAhCt6rTNrWM0qCpYJUhdnKlfNnlPdK0CtrsEHeqIxNMo0jTcTx0giMzV79Apguv8kF3P4V592BJ
poUryACLw0bUUxq/kKgQeSOKeiyh3zrzPP8k5q+2Uk2cLtHB8hpdIGYKOOJQPoCW4SzDNupzMkCj
H+kYQzkdGyk5GrvidNSrr+SyUASKuj/K5TJBrR4NndqBzSbXEfqxI0RcrcovMl27DTw3XwA9vdMj
BaFNpznJC8wRLOo33PUVLBWpsW+KHKWIQkmwlI/OrJ6tDmofkE8MZyXQM3fh+1630LkayMjG6lOS
jrRqrE46GVFnQv3LeUwMtYNC5kSXrdaASKqNp4HohD3LmxkZnJc+gG7duwYYkzS5U9q+mBuMeQzp
/bMu98URen32kVJhpioZziqoEX1wgrzABLbsj0qvSa5CYcOaDS0cZkXWr1iBlM3BHM8T4d2qyIUK
kB13jzw3k3M6pPIiNB1Q/xS2IOlBna3U8w5pAnAh/jVqqyhcG+4lX2c68xuk9T2MZEvhKIsoGIFe
jlRSkbJ4Y9/K+OY4ihQfEp6GP5KOO62JvnKpePmxXIIQcIWFbamDkG8icN6NMLgtWmA5Vo7pLdbT
5pEmjHBdUKqLOlfNWSM8/biYv9FnTw+DEeRA5w1fqsY1P2st8pe1cKbqhpZSlVZSG8hdJJ2a6xx7
3gab3iBEL6ggaZ5DH8gXyNvyW5gU8GJvKEHYoXGmRN0JoJ1jvGEKTj2tn7uNepsOrFKsj6AkV8lT
iHlwhrQXkldZhV01OuQBuOqjpsdtuPXpX5nB+KPEiFhNzNuiSD97jn+VC7Ni1wcVHTTafWxnpzV+
xmyZi1QYHI9m+A2E+l2nElXao3zThfKNBfcDc2nwGU0Mu7OXihvgac86DsqYNFL2E6bKQVAJ469v
wFYWyFLfWwkHZiuMmHHpPC4wj3Jq9S7AqdkCL5Dg3FxAw8Xw6xh5rksNYBR2JkAQErt6bir7Aini
m8RTj8cYIo5cnPaOe4fQJ8cHhtF1gI1UlIG6U/X+yBI9ULQl9bkHIOyQbBbviCg4C73sPlNlkTfT
osGeOsam2pA4bjXhXB3JpOe2cLMG1IO+hsK5FoXNbWoPcOdKc8DgCjYGDKFvRN49xwbWko5wywbj
ch/WeGX23DGcRiiAN/6pbuOxLSFKfIbDir+AOl3PVKNepviKAP65yHI6mZKVndsW+1P8qxd2SqkT
B5hU+WfY/351Q6JduSKgrirgEPh3ED5V4xe1MG8tYQ5eOEAa7RBQEb7hJZf9gm9Xgsfq4ftXqONh
K4zGcxWNvcEz0WQZ2vtkINYcFNKNxob+TfXwxFeqG4V2/OmAbWc5YGUOfnURC3PzIiRlcrDvOCZT
nEE7xeKmj07iELmrHCnnBTWkpZOG91URPjP11xDsL6DD3MmYPtgGOs1OjzNHXzXnbd5DslaR6+3z
9mSMBPAgfBpb5HT7zO5PdI/QVA+cz+MAwq7M23ABlQ5JQ89HhrUw9XvQZDM3cZXrqjTh9RdFf5FK
bnhU9l13lrettejgsXAwYAoqCJCHaSo/MA/HvYqYb26luCN1lCVQOLFP/9uLBraCgwRyW5oDUkYn
df7zosF98ASFYbVdNdj5hD8g4FQ1DYWsXDYAzij0sDYdNsuinuDARiVll1/qCa9VA/0AQwcoBQDA
iSB04ezwigHX+BENO9Dhii3kpv5e1cAWGO+3UlO4Z7x79S1qbJKNqtnrtrkA3HBWZtLjUBU/hspY
wUP62g+0hcHefRk9lN2i+LJSR8pPljrDZRCNXcUi+m4u8qSO5gXi9YdN3t93ZnpaOvFJVkGFt4L0
q5+kiywIkMGLUZUeGtg7Tasnc11BBEhLRkIILq3ryqEThaX1mS8DENUD+TbPWcNV40PpMHSKzSlu
YJ1yLiNrr9VkQCbalm4I1kr1e26bGgKn2TwMGRr9oyLlRyg/JhcdEpXzDsrGHAkNrjrhcWFF1X1U
RcMCmBd6F1n/WDj2w5Ckj0amf1Vy/L3CzAPf1hSIUnoyqXZTnVgeQtaRrxJwGud91Q6Hml4qi9oU
IQh9L1NKZmXTnyHKhyJe6S5JA84QaEb1M6xvNBUwYzK612RKdxoYXHAbDy19NRLDCKiqrS/Rr/rc
ONYPxAoencH4YopL2FEJjSLIZodW3T+rMb45dXzexDb6OXazRE3+vLVDJH/a+lOZgiO1MaQ6RJLO
OApLaiG5HefHGCJJJ52uF7eeoz9Y4FWO+sj93Cj15zRNQDmWJANCYdVqmztdaK5meiEj2O2tcqHH
aowcyQRWoMZSRNMjISLT8evYqbk0wgFjkRCRRVTBCn8kC0D7yST3HJ3hWFEBxKUyqFqlQz6cXgrC
MWGmIp4HRq9EUDbThZF6g8JQJFShZJ2QpZK5Z/rUw6orxLDaHe1vocnlDuIpPCUgwOC6CgQuxn0U
iNtDT6wCWejdYuWVHToNuieaKy/71H7AytSH500PJgM0uejRzfXb6HyMkBRJPcW86EaL9ChFUTZD
bzf0DLzBi0ejRdS3EpK8tM6FZSVCPTUEwI5S4Nxisg7rnhs/6skswoouF0aT30cLabAqoneohzrd
hPLarWsqZTrO8GVmfdOTID/pCFznqdARlhsQQCbF4UMs75/VtkK6rO1uLPSHFXSIUZAoELIEcmbn
ZX/Mfd1eqUP3Q0qba390UQASksYK2sa5EDn2KaQd1kL42FBr+UaXVOyVyhIYF/rIfoxGc2DjbRlm
8spBQ5nitbos2qDCBrG3TiwhtQxS6kQz3atGiDADUimJFhFmbgMV3oQQa/aFbLMhBJzhCoOLzyJ8
JJT6EQTdA5aswhM1ejaFADS8OPSzhSi0xTvhgIhQtD1G7dJCO9ppkpPa517GzfAykOtz8G/lkVNJ
V4bTumA4e3pRGlWoFsMKCw59LWSqSwPB6kZIVye17MyQd5xrhcQvBtI2FkLXaUYLCmfv4AsikvQQ
B/mqC5xPZSZanRECr257bda2e+QKDW1dSSsA/ehqO2uF7bFH8ccm/pCwnoqSH3GVI8uJZJkV1XeK
o9/QK1YXhpDstimoIVnip7SiqAnmYXycZbRbEiOdN0L02wzjH6GvYbnWAqvsjGtJl8+9gCXslq63
kEJ81sLyqq41bKWq4Mk278Av/NBT/UmFW3KZk5rN29itly7CODOkNj4bETEAceqp0mTZqdEqt0Va
s2ZpYFPcyGcYPEBNsKTsqEKabWGgBEesUoObHbtTBUsEuNj3lkmdxy3jExUEPh0FOAa6HPBde566
qEEPHLdCsCMKUGJGu8mcdUjxYwFOCXgc3fbSQnB4ZsRkHnHey5fC/4DMBUeNtqhRzkqNeNlZ8Tcv
GjGWhPKb+0V7pKdZf0r4Nt4OmoS9CgoBjQw0yB2rpxJQqNOmOAwYSyMwTiQkntIwhPOC51YTKadB
JGzoe4Dhko97pGo5qPLm51aOv2IEQmBuxnRcXfRDRWBDaCdXHS2v4ksxqsfIc4Nftk8CD6naIf9m
N7Cd2rQAEhk/Ys2BRSKET/pxBvxUPcdJJKc1Fjg2V5mbgngITwHg0iNDLafzWMbSiEFFEAMyTaKF
bMYFsTF0aFm+k5vikb1uz4w8eoxMc+l2toG8vCKRFWWYQ4TdykKg+1DrIg+bFRmjMo/l0o7kFyXC
fJ5O5VVuPxFwH8vVeCE3zRH0g2Vf0NM0sy9FJi0T05vpcJoXktWc4NONgE7+IOreMIPMZAnRojxM
iuAisECSxizNY9TSTu3B1Q4DZKuOMs2+VMBTHTomxAXyf+VQqkwo7tQ/BSQelaDSK04qgfR3sjtK
aGCmx+JBR4x0VjRaf1SlwWeMONVlYECDyoWL0qBZ39TSLk/9NH4ALw8rCZLpYVWA7ZUQSvbKYSll
8XXh9We1rC5V1YsJYXP0+VE/1IWaQwsgHmeWai4b5HNGcT9kwWMy6PdyHN5ocXddRLK+0Ardoo9I
tl+3qL0AySGtqTPkJ617NZNPqAq7+DaN4aLIEvPcq+2zzvfcOZLQwGwbBCPUmptP08DOajY47Co3
vpmhkiH9jt2ok7DUYd7eNEPYHUIu+kJtHxKMhRVzlZaXNqyzPLMe69GTZ4gawNNVnRulCCiU9sV5
hSdBilIBAr/KrZn0YMiHFRxO1A2c+ijEFZdKZHoz5toxv97Cj9bbQKLph2YGs2yf0BFU5/g24piE
BZbVqGAKlPQHqgQXtl4/dLFpUTjDS09ku3P0n0s0fhzjBCGpmwEBB7gF/ndfa85SQVuRB0N/hqQd
XAxNF0OravH6dRw0cn03OeIoA1EVGJAS6pPc88510LaHhtx/0SttIUf1qRFxqVHALA7rTPKOobel
8MLn4HSR8baFKA/WDswZJUHrIQ8h7ef+idahke7L8GlSNf9BIwBTZofz3O5nOYn3PG7cfKYGhY4l
lvzkuWCKdZ/8FkJIOqu84KIx0FJX0Pr2JdBQdqRDWQtgFRtCeQlNzzu/oEhe5wIFVHDVY24dzxpD
xyZHNu9yo8C+yzdwPh/8MyKhWwxVVcpXzbUVO+5SaUrcPKXxuyOxkrCmxl7tJHDQLpFKjEBjlOEp
MxuzzvJM8MrIgo0tDdq41M64LV3q05SZg8rzL/yhy46xJG9nUT3YZzWxLS2B7qpvpWPdqU+ihPwt
6oxT9FVPbA8dzqjtV0afXWYBRhcD7haATEENB9i3SeBoFdZcROkPLFgdXAG+Q7uuVxocsoqn2EId
2DDrhSa1dJRNqHZSMS6R5Avndqs+dJ6yHAy+Lj8hb62S4s5tuHd79yK1hemhNSiz1sDbI0/h0fSK
xKXdlfGyjB14cDaESFU1r8OsyVD3A9+M6IIHgRgAWeION92AeGCt4X+RexWvT198VmF0FkvQsfwW
lU0JUfSHduiOw0ixj8a+PoW18L1TExnPnFKaW2YHMiZtHl0UK/y4xfypv0G0/1HrewpwRXjVKeZV
Yde3WhKGy1wYMSAK+sOTQPioUfMkyeQSyuB680RqHnAtoDSP+yRhybnZaFRltc6n8DrY1KmLcUGe
cY+hHYYjGe1/aAlnI5acsSGxgjXszOhlAAyXj0OjdflVYRfIEUAoQQ9IneEwUbXrJhivnFRderhj
wYkRKvMwplBib5cOfs2UpjnEBRNBwXIvAMH7Wbf6dKY2FpRViiu53t3YjRQuKtciJm8tdijtPb/C
y0pXuwWhHWDkpPmqkl61UvIEC4fiVTpIJ73jSXOIMQrNWsTH6uZCgygWS9GZHjfqVRZrS4wAyAxy
KkiZLN9HGd9ipDx2WbgA7Ye/byJLRy6BNSIs8sKzk2Xu+c4C0dGWmi1ipnYRf45c41PSjzh3ovaO
BRkeWUb+zU2C6z0oBgjB6hfryfm22yT61T9/CtEPpmf27/2hv/6gX3aoNGXb0gTLmlYDVdwdTML6
d1zbZf7lR8YrWtHNE3aYKuBcCOWIZ1mUCHgoKqCF7L382DIPNBMYgo0i1/qBXU49482c/dms/PUL
3zxvm3nufs5fvsHz+qva2HaalqKppmJoaGpDjRdwhXc1l39nUiiK8FmavHlrmPxvJgUlMs0ARa2/
TJmYs//8pLytIinoAGxLnP/KLPCaP1eGdmCAlbaAoWxWBpWjN5Ng2QeIhwM60XCHEg/iAv/5SeCb
eLsytktS01eGdgB2nB2jbu0T64B63Fpk7o/J2r/ZQG/e4ddEJwLFB0eozk/cJ/qBqpimiRzeZg1s
7RP1QFdlzivD2UzKZsD9OjwU22Gj04DQHM22TJ1XmDgp2oE4nxEA0f9YCm/3jXPgWAbFVv1lzvZy
39iOYlkAykzDAMYk1EYmTwoLTzP4508mxcDzQJdBtq2fvZwU1QQVp8omMiuaStH8d0yKapoG2inv
j1bzQLYU1MoF2E884PP27jAxZc2iacCeAciIJs30JaIcsCPYhwqqm+LZum+MA4IT9g2YzD2dlFc5
U1Ol9TFxvygHa1IUOMz3S8M44IzSCU72+Ujld2NJQJtxLDq1xr8TiYjr9V0oQmPZQixz87y/fIUy
LChHizh18+PN9O/bPWOqtmECCVa1te7S5CViEIBxn8u0A9fP1n6xD2gdIKHLYlk/zNmeHSKv+4WX
mDwZ2gHRuIJykL05Hd5HIjRIhWavqWo/r589mwyseeCd0LQSTVwdfStrcwdu5Z9/M7fj+4fC8GYJ
vI1EiFlRS+aif4ngN6HPf/u20RGYBi1PyPon24ZvgaPk9azZ3PJ7NinILID15+YVym1kv79h+4D3
5zYn5Ns827cOeqUqUIF9jERI8gTpmIgatjCliumRCBE8Nw2eXVtxmX2gEP7xg58n7h6eIio5OReD
+Dr1Ndt6YigCsRvNcx3pwfeLAmQJEu0mJPLNktnH0hC9VCJpzjh4Nsgk2r8ju5MNkxTAYiu8OUwh
uZuoZmj6ayq82ZP7dm7whRlI5bNhLK6Z6RmMfsCtxZnxmv+zBt5MCtcu42lgjPbyatmVMpi4U0Q5
xDHYeh9WzFgiNjsTzbuXBGdzUO3XEsEv8C+NEn+livg+duf4UEwUQ4l818/WEnHYNw6YNuqp62cv
Y3dCJEQjCM50hcqvNj2hMamMUTrDAfL9hiFoF6V4A2js+tmMtF9LhPuWb8uQiZIEdvA31EFUPC9l
03wbiL4/RShWiiX0Epzs5dFqcxAyHWJSVPhmv+NopbziGGS275cIG4bKomJaL8nwXm4YFbApewUZ
GBVNmN9QHNIPDI5NAtCfucr7JUK4A3tUSBqLZx+jdurkpHXMCkGkQ2A2/RRRiUfRs9GUjyfFPrAN
1Kg5TfY29acYMjl30eFFg2uGard53h+p3LpU2wFMUzlcP3uZwhBPks2p1DeBidCgmTwpBv0oZsVw
Pr51bXHi0iqlhbx+9nK/yNy4Ki0B8IPiTJ2e11FUBQxPvPEzY3l7iJgHZLgkeK+VgX2MzwgOKNlw
KxiseAS3pleaVeqEukJh/aWuvhWfEakwKyRRL5Wz/SsjctEQSdGRselVUXfWf0O7ijI7R6dFjeWP
/fF2paC5T8uDDshLoL+XK8U2hcIEsh2sFBFQTj5TdCwIuMOoEm1OUj7xzaRQhYdGYpv4nW9+vJ+B
ydqiQKcA6MjkYr/j9uGMpQn+Wnd+PylCz4OQhTPl5fbZx0kBVKQKGRJdE/Ih1m9YKSotcMFXJnzd
PO9WCmWBdR+Ywsw+rxSuCpGtI7ZkkvJszr0p1XjQEHRrqC6/TMrWQctKYUXKQJj2eVJ2FG0mlkzg
oNEOQ8zm4xDWINmhnKKwOtfPXm4fiot8aQZhG6H974nrQVZZtCEIy96esMqBDIICWZ6Xw2YvqwOi
2GPDNDRE7kE1bPK1AxqCO4zb9sNrBxyaQuFf1CFeTpP1gPtUMnntc+4apP79app2YNJB1ilGbTbE
TrJD39CkBPGyX/YyMFEtAleKAg43zm8JTAhhBVRThB7r5/2kcAcDYaLg/XrGcPDuXdsGGJrGlncM
m1uYBGV6sqOS7ACaICR7d4hYzgEYYmGs+xLQ72U+DEwMyV9D8JlpMv2GfBiFNJvqraFvzQYNDAtm
NGfVZunsZSJM9ZnyM/gRupyiETf5SFUPaPRSpXxpgW+BvonkoZJTT3tNb/avfkTOxw2JFB6rWKOI
AQ1s8qQIfT1Nobn3YXzGpLAWaSUinL1+9nJSKPaZf+FA9/fvGwP8v2igUt3ePO8PEwvMHvHb+v4V
s7KP24dyK3qK4n8iLpF/Az2APp9MKgwadDMnW2eKwUpBoEHg39bPfl7CtClVqtA0EkC0G/icT47k
bfIkKms/47A3sStEEktTkX9/vaP3MZKnjgQMi5KJwaUADXD6mUL1DFoATJ0/S4Qp0nDjE9Otn/2b
lNfYlQLG5BVCD4f00UZRdfO270slHLA2VSr8APa4PU72BVlAVqhG0496Jb1MqQpAKKELDJbrPZ6E
tAaWgMMYL2fMfh4i1FuxVdBkQisID78laAVSpJlibtfP9nVD/VsXXK/NHbynk8KpqoiiBvuaxs7k
fUONhOYVwAA+6v2RSimJO0j9GwnNL+TFf5AeZ34QP63pjsFztQaebmh7//IPvHL/dj/gDTtrw1F7
90c/D/nz5sM3JC7x//+xekoChAarugy+1+qaevjmp69UxPVQL3//5R13R3832OuLvf7Hk+C5XJXf
fcQkIUcOL7/p5SqBJXnz3K3eMsteT8V1+/Lnb/N///v+l33zzf/Vp9+u6vTDj18fupM//sxfYaSd
Pn/0AmuqwuQRbv2V/5TFHw2wrnlMHgA/pHz14eevseOTP//Wf87ypnz7Ah92lSYPdJGVz++/6/U4
21HH5HGOu1UcZLsvtF2amzzQ7S/bWK93ldih/+YuOYIO8m6XiJnbaZtPfqHL5+ek+e5vLQXa0EKW
/U3baPJAF6v0qUJsfGek7WRl8kg3qzpeJdvj7EDIJ4/zqxr4U1fC0l99a7aXwm7FaPL7HHFwbs/a
TlNo8iioq+68yw56avIoN6vQW5U7y3onCZw80D8rP4vSFYNtT90O9nj6WIzyPxer+P3lzLmwy9Sc
PNYRIUC1/Uo7WIzJw3CVhqvdq4hm6lZMOXmk0/SJy2jnjbZL85PHuX32PxpnO3GYPM4vi2lOPX5u
P1rcO2nh5Pe5WQXV846jyA7VZfI4qGf6q9RbfVs9bS+GHZzv5MEO/SDdHmYXXD15GISnVvWq3N1H
uyjdyWN9DqJV8sHZKur17/mek4f6tEp37opdlM/kYY5WSbZ9U+wKAkwe5nJVVgEmDh98Szu9sMmD
LVnf8UcjbYs/TB7pjGwu2NpJu72KycPcJatyJx7eJV5PHuf21zxAJx+qrIRy1cTbM7crWTL5jf6Z
NvnuStglik0fKA6woN8ZCpbiNkNv8lCHq7JbbS+7DyQaJg90siqftsLVD+Bjk4ehZpE+bYd1DLQN
CJ48EBLzDPXBd7SjszV9qOe6eVfD+JDyPXkY7j7u2G5Vbn9Nu/SDyWPdPmc7i26XQDZ5GJEqx9uv
s9sUnzzO4SpeeUQO70/vD+TFJo+Efi3R99Zhx0DbQLJ/MdBHlc4/1Nl265+vqmsf/bX39V3xJ77H
z6vyH/8PAAD//w==</cx:binary>
              </cx:geoCache>
            </cx:geography>
          </cx:layoutPr>
          <cx:valueColors>
            <cx:minColor>
              <a:schemeClr val="tx2">
                <a:lumMod val="50000"/>
                <a:lumOff val="50000"/>
              </a:schemeClr>
            </cx:minColor>
            <cx:maxColor>
              <a:srgbClr val="EA5604"/>
            </cx:maxColor>
          </cx:valueColors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E2E518-4A32-4C41-89E0-AE7CFA2B3C67}" type="doc">
      <dgm:prSet loTypeId="urn:microsoft.com/office/officeart/2005/8/layout/cycle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DA829418-7262-452A-8E07-7A8A0CB4013D}">
      <dgm:prSet phldrT="[Text]" custT="1"/>
      <dgm:spPr/>
      <dgm:t>
        <a:bodyPr/>
        <a:lstStyle/>
        <a:p>
          <a:r>
            <a:rPr lang="en-US" sz="1600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20% of children </a:t>
          </a:r>
          <a:r>
            <a:rPr lang="en-US" sz="1600" b="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with sickle cell die within </a:t>
          </a:r>
          <a:r>
            <a:rPr lang="en-US" sz="1600" b="1" dirty="0">
              <a:solidFill>
                <a:schemeClr val="accent2">
                  <a:lumMod val="50000"/>
                </a:scheme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02 years</a:t>
          </a:r>
          <a:endParaRPr lang="en-IN" sz="1600" dirty="0">
            <a:solidFill>
              <a:schemeClr val="accent2">
                <a:lumMod val="50000"/>
              </a:schemeClr>
            </a:solidFill>
          </a:endParaRPr>
        </a:p>
      </dgm:t>
    </dgm:pt>
    <dgm:pt modelId="{34AEB01E-6EB0-4D8D-980A-99FD4A7C2D6E}" type="parTrans" cxnId="{77B3E2B3-452B-476A-B34D-B36AD46B90C8}">
      <dgm:prSet/>
      <dgm:spPr/>
      <dgm:t>
        <a:bodyPr/>
        <a:lstStyle/>
        <a:p>
          <a:endParaRPr lang="en-IN"/>
        </a:p>
      </dgm:t>
    </dgm:pt>
    <dgm:pt modelId="{06417629-9E1F-415A-9126-E10AB1C38448}" type="sibTrans" cxnId="{77B3E2B3-452B-476A-B34D-B36AD46B90C8}">
      <dgm:prSet/>
      <dgm:spPr/>
      <dgm:t>
        <a:bodyPr/>
        <a:lstStyle/>
        <a:p>
          <a:endParaRPr lang="en-IN"/>
        </a:p>
      </dgm:t>
    </dgm:pt>
    <dgm:pt modelId="{748C0AC8-A812-4EC7-8AE6-E28427F077DC}">
      <dgm:prSet phldrT="[Text]" custT="1"/>
      <dgm:spPr/>
      <dgm:t>
        <a:bodyPr/>
        <a:lstStyle/>
        <a:p>
          <a:r>
            <a:rPr lang="en-US" sz="1600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30% of children </a:t>
          </a:r>
          <a:r>
            <a:rPr lang="en-US" sz="1600" b="1" dirty="0">
              <a:solidFill>
                <a:schemeClr val="accent2">
                  <a:lumMod val="50000"/>
                </a:scheme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from tribal communities suffering from SCD</a:t>
          </a:r>
          <a:r>
            <a:rPr lang="en-US" sz="1600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 </a:t>
          </a:r>
          <a:r>
            <a:rPr lang="en-US" sz="1600" b="1" dirty="0">
              <a:solidFill>
                <a:schemeClr val="accent2">
                  <a:lumMod val="50000"/>
                </a:scheme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die</a:t>
          </a:r>
          <a:r>
            <a:rPr lang="en-US" sz="1600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 before adulthood </a:t>
          </a:r>
          <a:r>
            <a:rPr lang="en-US" sz="1300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(ICMR survey-1989</a:t>
          </a:r>
          <a:r>
            <a:rPr lang="en-US" sz="1700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)</a:t>
          </a:r>
          <a:endParaRPr lang="en-IN" sz="1700" dirty="0"/>
        </a:p>
      </dgm:t>
    </dgm:pt>
    <dgm:pt modelId="{336DF140-5F0C-4E1A-ABDA-4E7E8B45FDCC}" type="parTrans" cxnId="{A2B4E990-6900-476F-8BBC-D4BA437EBB41}">
      <dgm:prSet/>
      <dgm:spPr/>
      <dgm:t>
        <a:bodyPr/>
        <a:lstStyle/>
        <a:p>
          <a:endParaRPr lang="en-IN"/>
        </a:p>
      </dgm:t>
    </dgm:pt>
    <dgm:pt modelId="{34FF1CD6-77C8-46B0-AEB3-72B8A5760608}" type="sibTrans" cxnId="{A2B4E990-6900-476F-8BBC-D4BA437EBB41}">
      <dgm:prSet/>
      <dgm:spPr/>
      <dgm:t>
        <a:bodyPr/>
        <a:lstStyle/>
        <a:p>
          <a:endParaRPr lang="en-IN"/>
        </a:p>
      </dgm:t>
    </dgm:pt>
    <dgm:pt modelId="{0C389284-87D0-44F2-BF6B-BA503F357BE4}">
      <dgm:prSet phldrT="[Text]"/>
      <dgm:spPr/>
      <dgm:t>
        <a:bodyPr/>
        <a:lstStyle/>
        <a:p>
          <a:r>
            <a:rPr lang="en-US" b="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If appropriate interventions are not made</a:t>
          </a:r>
          <a:r>
            <a:rPr lang="en-US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, </a:t>
          </a:r>
          <a:r>
            <a:rPr lang="en-US" b="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the</a:t>
          </a:r>
          <a:r>
            <a:rPr lang="en-US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 number of </a:t>
          </a:r>
          <a:r>
            <a:rPr lang="en-US" b="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sickle cell patients </a:t>
          </a:r>
          <a:r>
            <a:rPr lang="en-US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may increase </a:t>
          </a:r>
          <a:r>
            <a:rPr lang="en-US" b="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due to genetic disease</a:t>
          </a:r>
          <a:endParaRPr lang="en-IN" b="0" dirty="0"/>
        </a:p>
      </dgm:t>
    </dgm:pt>
    <dgm:pt modelId="{1DF84D5B-CFB6-48AA-8869-AC9F5DA3CD8B}" type="parTrans" cxnId="{B991E979-FDCD-4C81-9FF6-067E6A5167CA}">
      <dgm:prSet/>
      <dgm:spPr/>
      <dgm:t>
        <a:bodyPr/>
        <a:lstStyle/>
        <a:p>
          <a:endParaRPr lang="en-IN"/>
        </a:p>
      </dgm:t>
    </dgm:pt>
    <dgm:pt modelId="{C662E734-3CD2-452F-8ED4-00DDACB321D6}" type="sibTrans" cxnId="{B991E979-FDCD-4C81-9FF6-067E6A5167CA}">
      <dgm:prSet/>
      <dgm:spPr/>
      <dgm:t>
        <a:bodyPr/>
        <a:lstStyle/>
        <a:p>
          <a:endParaRPr lang="en-IN"/>
        </a:p>
      </dgm:t>
    </dgm:pt>
    <dgm:pt modelId="{02A3A958-963C-4E25-A281-FFFFF2F11177}">
      <dgm:prSet phldrT="[Text]" custT="1"/>
      <dgm:spPr/>
      <dgm:t>
        <a:bodyPr/>
        <a:lstStyle/>
        <a:p>
          <a:r>
            <a:rPr lang="en-US" sz="1600" b="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The</a:t>
          </a:r>
          <a:r>
            <a:rPr lang="en-US" sz="1600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 average age </a:t>
          </a:r>
          <a:r>
            <a:rPr lang="en-US" sz="1600" b="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of sickle cell patients in India is</a:t>
          </a:r>
          <a:r>
            <a:rPr lang="en-US" sz="1600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 40-45 years</a:t>
          </a:r>
          <a:endParaRPr lang="en-IN" sz="1600" dirty="0"/>
        </a:p>
      </dgm:t>
    </dgm:pt>
    <dgm:pt modelId="{83FA32BB-D884-4605-95CC-D09D01F10017}" type="parTrans" cxnId="{77C1178A-3D9C-4F30-BA6B-AC3C3E75A020}">
      <dgm:prSet/>
      <dgm:spPr/>
      <dgm:t>
        <a:bodyPr/>
        <a:lstStyle/>
        <a:p>
          <a:endParaRPr lang="en-IN"/>
        </a:p>
      </dgm:t>
    </dgm:pt>
    <dgm:pt modelId="{A385A7F0-34AD-478E-AE99-397311631694}" type="sibTrans" cxnId="{77C1178A-3D9C-4F30-BA6B-AC3C3E75A020}">
      <dgm:prSet/>
      <dgm:spPr/>
      <dgm:t>
        <a:bodyPr/>
        <a:lstStyle/>
        <a:p>
          <a:endParaRPr lang="en-IN"/>
        </a:p>
      </dgm:t>
    </dgm:pt>
    <dgm:pt modelId="{6E105190-0952-4A56-9A2E-B884A0B9B889}" type="pres">
      <dgm:prSet presAssocID="{7DE2E518-4A32-4C41-89E0-AE7CFA2B3C67}" presName="cycle" presStyleCnt="0">
        <dgm:presLayoutVars>
          <dgm:dir/>
          <dgm:resizeHandles val="exact"/>
        </dgm:presLayoutVars>
      </dgm:prSet>
      <dgm:spPr/>
    </dgm:pt>
    <dgm:pt modelId="{83814C11-06A6-4260-8674-932695EBBE26}" type="pres">
      <dgm:prSet presAssocID="{DA829418-7262-452A-8E07-7A8A0CB4013D}" presName="dummy" presStyleCnt="0"/>
      <dgm:spPr/>
    </dgm:pt>
    <dgm:pt modelId="{B4D59F6D-C36A-4285-A4B3-6D4A60DC5D85}" type="pres">
      <dgm:prSet presAssocID="{DA829418-7262-452A-8E07-7A8A0CB4013D}" presName="node" presStyleLbl="revTx" presStyleIdx="0" presStyleCnt="4">
        <dgm:presLayoutVars>
          <dgm:bulletEnabled val="1"/>
        </dgm:presLayoutVars>
      </dgm:prSet>
      <dgm:spPr/>
    </dgm:pt>
    <dgm:pt modelId="{44155AE6-A975-447F-BD1A-AD04741AA0CE}" type="pres">
      <dgm:prSet presAssocID="{06417629-9E1F-415A-9126-E10AB1C38448}" presName="sibTrans" presStyleLbl="node1" presStyleIdx="0" presStyleCnt="4"/>
      <dgm:spPr/>
    </dgm:pt>
    <dgm:pt modelId="{ABE0EEF9-52F7-45D7-9546-807B091C4695}" type="pres">
      <dgm:prSet presAssocID="{748C0AC8-A812-4EC7-8AE6-E28427F077DC}" presName="dummy" presStyleCnt="0"/>
      <dgm:spPr/>
    </dgm:pt>
    <dgm:pt modelId="{BB6691DF-D489-47C3-8CF5-688C84754193}" type="pres">
      <dgm:prSet presAssocID="{748C0AC8-A812-4EC7-8AE6-E28427F077DC}" presName="node" presStyleLbl="revTx" presStyleIdx="1" presStyleCnt="4">
        <dgm:presLayoutVars>
          <dgm:bulletEnabled val="1"/>
        </dgm:presLayoutVars>
      </dgm:prSet>
      <dgm:spPr/>
    </dgm:pt>
    <dgm:pt modelId="{A15F53A4-610A-4332-B55E-05ED59C66454}" type="pres">
      <dgm:prSet presAssocID="{34FF1CD6-77C8-46B0-AEB3-72B8A5760608}" presName="sibTrans" presStyleLbl="node1" presStyleIdx="1" presStyleCnt="4"/>
      <dgm:spPr/>
    </dgm:pt>
    <dgm:pt modelId="{7BEAC52B-AA23-4580-B3F2-41CE689DFF5A}" type="pres">
      <dgm:prSet presAssocID="{0C389284-87D0-44F2-BF6B-BA503F357BE4}" presName="dummy" presStyleCnt="0"/>
      <dgm:spPr/>
    </dgm:pt>
    <dgm:pt modelId="{9B923AD5-6C2A-420E-96C5-45B31C92B7DE}" type="pres">
      <dgm:prSet presAssocID="{0C389284-87D0-44F2-BF6B-BA503F357BE4}" presName="node" presStyleLbl="revTx" presStyleIdx="2" presStyleCnt="4">
        <dgm:presLayoutVars>
          <dgm:bulletEnabled val="1"/>
        </dgm:presLayoutVars>
      </dgm:prSet>
      <dgm:spPr/>
    </dgm:pt>
    <dgm:pt modelId="{BE962591-7A5C-4E1E-94F3-A6985F48501B}" type="pres">
      <dgm:prSet presAssocID="{C662E734-3CD2-452F-8ED4-00DDACB321D6}" presName="sibTrans" presStyleLbl="node1" presStyleIdx="2" presStyleCnt="4"/>
      <dgm:spPr/>
    </dgm:pt>
    <dgm:pt modelId="{28D18ACF-A740-4280-85F5-F6495D0BFA57}" type="pres">
      <dgm:prSet presAssocID="{02A3A958-963C-4E25-A281-FFFFF2F11177}" presName="dummy" presStyleCnt="0"/>
      <dgm:spPr/>
    </dgm:pt>
    <dgm:pt modelId="{17520C78-7DE2-45B1-BD31-94E322880405}" type="pres">
      <dgm:prSet presAssocID="{02A3A958-963C-4E25-A281-FFFFF2F11177}" presName="node" presStyleLbl="revTx" presStyleIdx="3" presStyleCnt="4" custRadScaleRad="106358" custRadScaleInc="15571">
        <dgm:presLayoutVars>
          <dgm:bulletEnabled val="1"/>
        </dgm:presLayoutVars>
      </dgm:prSet>
      <dgm:spPr/>
    </dgm:pt>
    <dgm:pt modelId="{2C4D9E2C-376E-4D1E-ACA3-6EE35D36B715}" type="pres">
      <dgm:prSet presAssocID="{A385A7F0-34AD-478E-AE99-397311631694}" presName="sibTrans" presStyleLbl="node1" presStyleIdx="3" presStyleCnt="4"/>
      <dgm:spPr/>
    </dgm:pt>
  </dgm:ptLst>
  <dgm:cxnLst>
    <dgm:cxn modelId="{4C5BC50F-399C-4E9B-BC37-31053DCC1B7C}" type="presOf" srcId="{06417629-9E1F-415A-9126-E10AB1C38448}" destId="{44155AE6-A975-447F-BD1A-AD04741AA0CE}" srcOrd="0" destOrd="0" presId="urn:microsoft.com/office/officeart/2005/8/layout/cycle1"/>
    <dgm:cxn modelId="{D6AE4115-A88D-4586-9639-A4E05E097D80}" type="presOf" srcId="{A385A7F0-34AD-478E-AE99-397311631694}" destId="{2C4D9E2C-376E-4D1E-ACA3-6EE35D36B715}" srcOrd="0" destOrd="0" presId="urn:microsoft.com/office/officeart/2005/8/layout/cycle1"/>
    <dgm:cxn modelId="{4F4F5428-850F-4C7A-AB61-ACF0E8404B0F}" type="presOf" srcId="{DA829418-7262-452A-8E07-7A8A0CB4013D}" destId="{B4D59F6D-C36A-4285-A4B3-6D4A60DC5D85}" srcOrd="0" destOrd="0" presId="urn:microsoft.com/office/officeart/2005/8/layout/cycle1"/>
    <dgm:cxn modelId="{AD06E453-1C95-428C-83BA-BE765A5A929F}" type="presOf" srcId="{0C389284-87D0-44F2-BF6B-BA503F357BE4}" destId="{9B923AD5-6C2A-420E-96C5-45B31C92B7DE}" srcOrd="0" destOrd="0" presId="urn:microsoft.com/office/officeart/2005/8/layout/cycle1"/>
    <dgm:cxn modelId="{B991E979-FDCD-4C81-9FF6-067E6A5167CA}" srcId="{7DE2E518-4A32-4C41-89E0-AE7CFA2B3C67}" destId="{0C389284-87D0-44F2-BF6B-BA503F357BE4}" srcOrd="2" destOrd="0" parTransId="{1DF84D5B-CFB6-48AA-8869-AC9F5DA3CD8B}" sibTransId="{C662E734-3CD2-452F-8ED4-00DDACB321D6}"/>
    <dgm:cxn modelId="{77C1178A-3D9C-4F30-BA6B-AC3C3E75A020}" srcId="{7DE2E518-4A32-4C41-89E0-AE7CFA2B3C67}" destId="{02A3A958-963C-4E25-A281-FFFFF2F11177}" srcOrd="3" destOrd="0" parTransId="{83FA32BB-D884-4605-95CC-D09D01F10017}" sibTransId="{A385A7F0-34AD-478E-AE99-397311631694}"/>
    <dgm:cxn modelId="{A2B4E990-6900-476F-8BBC-D4BA437EBB41}" srcId="{7DE2E518-4A32-4C41-89E0-AE7CFA2B3C67}" destId="{748C0AC8-A812-4EC7-8AE6-E28427F077DC}" srcOrd="1" destOrd="0" parTransId="{336DF140-5F0C-4E1A-ABDA-4E7E8B45FDCC}" sibTransId="{34FF1CD6-77C8-46B0-AEB3-72B8A5760608}"/>
    <dgm:cxn modelId="{1165EDB2-A9B1-460F-8D42-C3CF35F0E6C0}" type="presOf" srcId="{7DE2E518-4A32-4C41-89E0-AE7CFA2B3C67}" destId="{6E105190-0952-4A56-9A2E-B884A0B9B889}" srcOrd="0" destOrd="0" presId="urn:microsoft.com/office/officeart/2005/8/layout/cycle1"/>
    <dgm:cxn modelId="{77B3E2B3-452B-476A-B34D-B36AD46B90C8}" srcId="{7DE2E518-4A32-4C41-89E0-AE7CFA2B3C67}" destId="{DA829418-7262-452A-8E07-7A8A0CB4013D}" srcOrd="0" destOrd="0" parTransId="{34AEB01E-6EB0-4D8D-980A-99FD4A7C2D6E}" sibTransId="{06417629-9E1F-415A-9126-E10AB1C38448}"/>
    <dgm:cxn modelId="{F889DEBA-B170-4806-9956-0FE139A17847}" type="presOf" srcId="{34FF1CD6-77C8-46B0-AEB3-72B8A5760608}" destId="{A15F53A4-610A-4332-B55E-05ED59C66454}" srcOrd="0" destOrd="0" presId="urn:microsoft.com/office/officeart/2005/8/layout/cycle1"/>
    <dgm:cxn modelId="{8C6A1ADE-2F0D-48DC-B4E8-50E93ED5D0FD}" type="presOf" srcId="{02A3A958-963C-4E25-A281-FFFFF2F11177}" destId="{17520C78-7DE2-45B1-BD31-94E322880405}" srcOrd="0" destOrd="0" presId="urn:microsoft.com/office/officeart/2005/8/layout/cycle1"/>
    <dgm:cxn modelId="{9D9BFAEA-C980-4660-850C-AB0DE2752EE3}" type="presOf" srcId="{748C0AC8-A812-4EC7-8AE6-E28427F077DC}" destId="{BB6691DF-D489-47C3-8CF5-688C84754193}" srcOrd="0" destOrd="0" presId="urn:microsoft.com/office/officeart/2005/8/layout/cycle1"/>
    <dgm:cxn modelId="{271748F6-3646-4BEA-8BC3-F3280DD8BAF3}" type="presOf" srcId="{C662E734-3CD2-452F-8ED4-00DDACB321D6}" destId="{BE962591-7A5C-4E1E-94F3-A6985F48501B}" srcOrd="0" destOrd="0" presId="urn:microsoft.com/office/officeart/2005/8/layout/cycle1"/>
    <dgm:cxn modelId="{4E675C99-421B-4298-907C-4DC81237F5FD}" type="presParOf" srcId="{6E105190-0952-4A56-9A2E-B884A0B9B889}" destId="{83814C11-06A6-4260-8674-932695EBBE26}" srcOrd="0" destOrd="0" presId="urn:microsoft.com/office/officeart/2005/8/layout/cycle1"/>
    <dgm:cxn modelId="{11352F3F-800C-412D-ADD1-4B752A48A002}" type="presParOf" srcId="{6E105190-0952-4A56-9A2E-B884A0B9B889}" destId="{B4D59F6D-C36A-4285-A4B3-6D4A60DC5D85}" srcOrd="1" destOrd="0" presId="urn:microsoft.com/office/officeart/2005/8/layout/cycle1"/>
    <dgm:cxn modelId="{3B9E8983-9868-428E-8AB8-3657C470280B}" type="presParOf" srcId="{6E105190-0952-4A56-9A2E-B884A0B9B889}" destId="{44155AE6-A975-447F-BD1A-AD04741AA0CE}" srcOrd="2" destOrd="0" presId="urn:microsoft.com/office/officeart/2005/8/layout/cycle1"/>
    <dgm:cxn modelId="{A4CA132D-C671-4FC8-A766-346BEB67B2E1}" type="presParOf" srcId="{6E105190-0952-4A56-9A2E-B884A0B9B889}" destId="{ABE0EEF9-52F7-45D7-9546-807B091C4695}" srcOrd="3" destOrd="0" presId="urn:microsoft.com/office/officeart/2005/8/layout/cycle1"/>
    <dgm:cxn modelId="{D12ACF79-1E4E-4400-B902-C4657C91DB3A}" type="presParOf" srcId="{6E105190-0952-4A56-9A2E-B884A0B9B889}" destId="{BB6691DF-D489-47C3-8CF5-688C84754193}" srcOrd="4" destOrd="0" presId="urn:microsoft.com/office/officeart/2005/8/layout/cycle1"/>
    <dgm:cxn modelId="{F1BA7022-454E-42B8-B1F4-11F9AB5EC4FB}" type="presParOf" srcId="{6E105190-0952-4A56-9A2E-B884A0B9B889}" destId="{A15F53A4-610A-4332-B55E-05ED59C66454}" srcOrd="5" destOrd="0" presId="urn:microsoft.com/office/officeart/2005/8/layout/cycle1"/>
    <dgm:cxn modelId="{F624D2ED-14A5-4A80-AD00-63B656D41433}" type="presParOf" srcId="{6E105190-0952-4A56-9A2E-B884A0B9B889}" destId="{7BEAC52B-AA23-4580-B3F2-41CE689DFF5A}" srcOrd="6" destOrd="0" presId="urn:microsoft.com/office/officeart/2005/8/layout/cycle1"/>
    <dgm:cxn modelId="{CDB5D9F7-6C32-4942-AC0A-18AF5BE83D55}" type="presParOf" srcId="{6E105190-0952-4A56-9A2E-B884A0B9B889}" destId="{9B923AD5-6C2A-420E-96C5-45B31C92B7DE}" srcOrd="7" destOrd="0" presId="urn:microsoft.com/office/officeart/2005/8/layout/cycle1"/>
    <dgm:cxn modelId="{2862E9D0-A6FB-4B05-A630-4B0CFF1AFC44}" type="presParOf" srcId="{6E105190-0952-4A56-9A2E-B884A0B9B889}" destId="{BE962591-7A5C-4E1E-94F3-A6985F48501B}" srcOrd="8" destOrd="0" presId="urn:microsoft.com/office/officeart/2005/8/layout/cycle1"/>
    <dgm:cxn modelId="{F1946418-772F-4D1A-A923-0B4DA927422D}" type="presParOf" srcId="{6E105190-0952-4A56-9A2E-B884A0B9B889}" destId="{28D18ACF-A740-4280-85F5-F6495D0BFA57}" srcOrd="9" destOrd="0" presId="urn:microsoft.com/office/officeart/2005/8/layout/cycle1"/>
    <dgm:cxn modelId="{706DD411-563B-4575-9BB9-307AC378F257}" type="presParOf" srcId="{6E105190-0952-4A56-9A2E-B884A0B9B889}" destId="{17520C78-7DE2-45B1-BD31-94E322880405}" srcOrd="10" destOrd="0" presId="urn:microsoft.com/office/officeart/2005/8/layout/cycle1"/>
    <dgm:cxn modelId="{F7875833-C557-427B-8013-871C228709F7}" type="presParOf" srcId="{6E105190-0952-4A56-9A2E-B884A0B9B889}" destId="{2C4D9E2C-376E-4D1E-ACA3-6EE35D36B715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A63778-0934-41EB-81A4-F8BFC4DD160B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7D553E8-FD21-4CD6-8D3F-91D391D85D58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1300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Institutional Screening </a:t>
          </a:r>
          <a:r>
            <a:rPr lang="en-US" sz="1300" b="0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(OPD &amp; ANC)</a:t>
          </a:r>
          <a:endParaRPr lang="en-IN" sz="1300" b="1" dirty="0">
            <a:solidFill>
              <a:schemeClr val="bg1"/>
            </a:solidFill>
          </a:endParaRPr>
        </a:p>
      </dgm:t>
    </dgm:pt>
    <dgm:pt modelId="{133808DE-EF61-46CC-B384-8EFCB36C13AC}" type="parTrans" cxnId="{E93997D0-C890-4B88-84F6-3C00EDFA9F4E}">
      <dgm:prSet/>
      <dgm:spPr/>
      <dgm:t>
        <a:bodyPr/>
        <a:lstStyle/>
        <a:p>
          <a:endParaRPr lang="en-IN"/>
        </a:p>
      </dgm:t>
    </dgm:pt>
    <dgm:pt modelId="{6F042C1B-CC87-4A36-8788-E95BAE8D8505}" type="sibTrans" cxnId="{E93997D0-C890-4B88-84F6-3C00EDFA9F4E}">
      <dgm:prSet/>
      <dgm:spPr/>
      <dgm:t>
        <a:bodyPr/>
        <a:lstStyle/>
        <a:p>
          <a:endParaRPr lang="en-IN"/>
        </a:p>
      </dgm:t>
    </dgm:pt>
    <dgm:pt modelId="{0C3D83EC-BEC1-43D5-8438-B4471FB94419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1300" b="0" dirty="0">
              <a:solidFill>
                <a:schemeClr val="tx1">
                  <a:lumMod val="95000"/>
                  <a:lumOff val="5000"/>
                </a:scheme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Community level </a:t>
          </a:r>
          <a:r>
            <a:rPr lang="en-US" sz="1300" b="1" dirty="0">
              <a:solidFill>
                <a:schemeClr val="tx1">
                  <a:lumMod val="95000"/>
                  <a:lumOff val="5000"/>
                </a:scheme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door to door </a:t>
          </a:r>
          <a:r>
            <a:rPr lang="en-US" sz="1300" b="0" dirty="0">
              <a:solidFill>
                <a:schemeClr val="tx1">
                  <a:lumMod val="95000"/>
                  <a:lumOff val="5000"/>
                </a:scheme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screening</a:t>
          </a:r>
          <a:endParaRPr lang="en-IN" sz="13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8D8D3E6-F8C4-4ACC-BFAB-8E57FBB5BCA4}" type="parTrans" cxnId="{31D4ADE8-B7CE-4970-9CD2-2C75D09A4932}">
      <dgm:prSet/>
      <dgm:spPr/>
      <dgm:t>
        <a:bodyPr/>
        <a:lstStyle/>
        <a:p>
          <a:endParaRPr lang="en-IN"/>
        </a:p>
      </dgm:t>
    </dgm:pt>
    <dgm:pt modelId="{146804E6-605A-4467-8125-BC8C79098ECD}" type="sibTrans" cxnId="{31D4ADE8-B7CE-4970-9CD2-2C75D09A4932}">
      <dgm:prSet/>
      <dgm:spPr/>
      <dgm:t>
        <a:bodyPr/>
        <a:lstStyle/>
        <a:p>
          <a:endParaRPr lang="en-IN"/>
        </a:p>
      </dgm:t>
    </dgm:pt>
    <dgm:pt modelId="{6E6E7451-CDB5-4F10-95F2-59419B8477B7}">
      <dgm:prSet phldrT="[Text]" custT="1"/>
      <dgm:spPr/>
      <dgm:t>
        <a:bodyPr/>
        <a:lstStyle/>
        <a:p>
          <a:pPr algn="ctr"/>
          <a:r>
            <a:rPr lang="en-US" sz="1800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Screening +</a:t>
          </a:r>
          <a:r>
            <a:rPr lang="en-US" sz="1800" b="1" dirty="0" err="1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ve</a:t>
          </a:r>
          <a:r>
            <a:rPr lang="en-US" sz="1800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      Screening -</a:t>
          </a:r>
          <a:r>
            <a:rPr lang="en-US" sz="1800" b="1" dirty="0" err="1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ve</a:t>
          </a:r>
          <a:endParaRPr lang="en-IN" sz="1800" dirty="0"/>
        </a:p>
      </dgm:t>
    </dgm:pt>
    <dgm:pt modelId="{534C38CF-CFD8-4216-A902-D6636DB5BD55}" type="parTrans" cxnId="{A9D0F74E-B542-4CA6-A571-0F909097FA81}">
      <dgm:prSet/>
      <dgm:spPr/>
      <dgm:t>
        <a:bodyPr/>
        <a:lstStyle/>
        <a:p>
          <a:endParaRPr lang="en-IN"/>
        </a:p>
      </dgm:t>
    </dgm:pt>
    <dgm:pt modelId="{F5215D67-5631-4EBC-BC5B-14BB64A64405}" type="sibTrans" cxnId="{A9D0F74E-B542-4CA6-A571-0F909097FA81}">
      <dgm:prSet/>
      <dgm:spPr/>
      <dgm:t>
        <a:bodyPr/>
        <a:lstStyle/>
        <a:p>
          <a:endParaRPr lang="en-IN"/>
        </a:p>
      </dgm:t>
    </dgm:pt>
    <dgm:pt modelId="{D3692755-B876-4D90-9CC2-657091D3C62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Screening</a:t>
          </a:r>
          <a:endParaRPr lang="en-IN" sz="1800" dirty="0">
            <a:solidFill>
              <a:schemeClr val="tx1"/>
            </a:solidFill>
          </a:endParaRPr>
        </a:p>
      </dgm:t>
    </dgm:pt>
    <dgm:pt modelId="{89557452-EE3A-4029-9E6D-37462EC40812}" type="sibTrans" cxnId="{1737CCB2-59CF-4FB1-9AD7-B8F403CADEBC}">
      <dgm:prSet/>
      <dgm:spPr/>
      <dgm:t>
        <a:bodyPr/>
        <a:lstStyle/>
        <a:p>
          <a:endParaRPr lang="en-IN"/>
        </a:p>
      </dgm:t>
    </dgm:pt>
    <dgm:pt modelId="{C1CF6337-8FBA-444B-AAAF-0791523F0BFE}" type="parTrans" cxnId="{1737CCB2-59CF-4FB1-9AD7-B8F403CADEBC}">
      <dgm:prSet/>
      <dgm:spPr/>
      <dgm:t>
        <a:bodyPr/>
        <a:lstStyle/>
        <a:p>
          <a:endParaRPr lang="en-IN"/>
        </a:p>
      </dgm:t>
    </dgm:pt>
    <dgm:pt modelId="{605F0C04-B581-49B1-9CD2-A425FE11911C}" type="pres">
      <dgm:prSet presAssocID="{47A63778-0934-41EB-81A4-F8BFC4DD160B}" presName="Name0" presStyleCnt="0">
        <dgm:presLayoutVars>
          <dgm:chMax val="4"/>
          <dgm:resizeHandles val="exact"/>
        </dgm:presLayoutVars>
      </dgm:prSet>
      <dgm:spPr/>
    </dgm:pt>
    <dgm:pt modelId="{82DDD13E-F478-4AD2-AC43-40F4119BA4F1}" type="pres">
      <dgm:prSet presAssocID="{47A63778-0934-41EB-81A4-F8BFC4DD160B}" presName="ellipse" presStyleLbl="trBgShp" presStyleIdx="0" presStyleCnt="1" custLinFactNeighborX="14280" custLinFactNeighborY="1719"/>
      <dgm:spPr/>
    </dgm:pt>
    <dgm:pt modelId="{FEA2E428-A58A-469D-B9AB-BAF7D0F15FE7}" type="pres">
      <dgm:prSet presAssocID="{47A63778-0934-41EB-81A4-F8BFC4DD160B}" presName="arrow1" presStyleLbl="fgShp" presStyleIdx="0" presStyleCnt="1" custLinFactNeighborX="69664" custLinFactNeighborY="-1519"/>
      <dgm:spPr>
        <a:solidFill>
          <a:schemeClr val="accent1">
            <a:lumMod val="50000"/>
          </a:schemeClr>
        </a:solidFill>
      </dgm:spPr>
    </dgm:pt>
    <dgm:pt modelId="{F4245050-678E-47F4-83AD-253AC23F435B}" type="pres">
      <dgm:prSet presAssocID="{47A63778-0934-41EB-81A4-F8BFC4DD160B}" presName="rectangle" presStyleLbl="revTx" presStyleIdx="0" presStyleCnt="1" custScaleX="140814" custLinFactNeighborX="9156" custLinFactNeighborY="-2155">
        <dgm:presLayoutVars>
          <dgm:bulletEnabled val="1"/>
        </dgm:presLayoutVars>
      </dgm:prSet>
      <dgm:spPr/>
    </dgm:pt>
    <dgm:pt modelId="{08F1B577-3C21-4E54-B425-81B7D5C59974}" type="pres">
      <dgm:prSet presAssocID="{0C3D83EC-BEC1-43D5-8438-B4471FB94419}" presName="item1" presStyleLbl="node1" presStyleIdx="0" presStyleCnt="3" custScaleX="161183" custScaleY="70321" custLinFactY="-500" custLinFactNeighborX="29231" custLinFactNeighborY="-100000">
        <dgm:presLayoutVars>
          <dgm:bulletEnabled val="1"/>
        </dgm:presLayoutVars>
      </dgm:prSet>
      <dgm:spPr/>
    </dgm:pt>
    <dgm:pt modelId="{F8D74719-6496-4336-B794-057BFEAF95F7}" type="pres">
      <dgm:prSet presAssocID="{D3692755-B876-4D90-9CC2-657091D3C624}" presName="item2" presStyleLbl="node1" presStyleIdx="1" presStyleCnt="3" custScaleX="99103" custScaleY="74194" custLinFactNeighborX="51122" custLinFactNeighborY="56306">
        <dgm:presLayoutVars>
          <dgm:bulletEnabled val="1"/>
        </dgm:presLayoutVars>
      </dgm:prSet>
      <dgm:spPr/>
    </dgm:pt>
    <dgm:pt modelId="{BBCAF49A-0561-4951-A235-12EA90BBC561}" type="pres">
      <dgm:prSet presAssocID="{6E6E7451-CDB5-4F10-95F2-59419B8477B7}" presName="item3" presStyleLbl="node1" presStyleIdx="2" presStyleCnt="3" custScaleX="108620" custScaleY="76091" custLinFactNeighborX="41291" custLinFactNeighborY="81268">
        <dgm:presLayoutVars>
          <dgm:bulletEnabled val="1"/>
        </dgm:presLayoutVars>
      </dgm:prSet>
      <dgm:spPr/>
    </dgm:pt>
    <dgm:pt modelId="{B54FDA89-B4A6-4ED9-BC12-8C7AE5A583CA}" type="pres">
      <dgm:prSet presAssocID="{47A63778-0934-41EB-81A4-F8BFC4DD160B}" presName="funnel" presStyleLbl="trAlignAcc1" presStyleIdx="0" presStyleCnt="1" custLinFactNeighborX="12257" custLinFactNeighborY="2240"/>
      <dgm:spPr/>
    </dgm:pt>
  </dgm:ptLst>
  <dgm:cxnLst>
    <dgm:cxn modelId="{8F8DEC1A-84B5-4408-BB14-99B91917F798}" type="presOf" srcId="{D3692755-B876-4D90-9CC2-657091D3C624}" destId="{08F1B577-3C21-4E54-B425-81B7D5C59974}" srcOrd="0" destOrd="0" presId="urn:microsoft.com/office/officeart/2005/8/layout/funnel1"/>
    <dgm:cxn modelId="{21375F6D-D858-4B89-86F1-324CE2E249E3}" type="presOf" srcId="{0C3D83EC-BEC1-43D5-8438-B4471FB94419}" destId="{F8D74719-6496-4336-B794-057BFEAF95F7}" srcOrd="0" destOrd="0" presId="urn:microsoft.com/office/officeart/2005/8/layout/funnel1"/>
    <dgm:cxn modelId="{9FB5536E-3CB8-43BF-B70F-38A8FE8CEC54}" type="presOf" srcId="{B7D553E8-FD21-4CD6-8D3F-91D391D85D58}" destId="{BBCAF49A-0561-4951-A235-12EA90BBC561}" srcOrd="0" destOrd="0" presId="urn:microsoft.com/office/officeart/2005/8/layout/funnel1"/>
    <dgm:cxn modelId="{A9D0F74E-B542-4CA6-A571-0F909097FA81}" srcId="{47A63778-0934-41EB-81A4-F8BFC4DD160B}" destId="{6E6E7451-CDB5-4F10-95F2-59419B8477B7}" srcOrd="3" destOrd="0" parTransId="{534C38CF-CFD8-4216-A902-D6636DB5BD55}" sibTransId="{F5215D67-5631-4EBC-BC5B-14BB64A64405}"/>
    <dgm:cxn modelId="{03C18F6F-8191-4156-A2B9-ED2B70BDBF54}" type="presOf" srcId="{6E6E7451-CDB5-4F10-95F2-59419B8477B7}" destId="{F4245050-678E-47F4-83AD-253AC23F435B}" srcOrd="0" destOrd="0" presId="urn:microsoft.com/office/officeart/2005/8/layout/funnel1"/>
    <dgm:cxn modelId="{1737CCB2-59CF-4FB1-9AD7-B8F403CADEBC}" srcId="{47A63778-0934-41EB-81A4-F8BFC4DD160B}" destId="{D3692755-B876-4D90-9CC2-657091D3C624}" srcOrd="2" destOrd="0" parTransId="{C1CF6337-8FBA-444B-AAAF-0791523F0BFE}" sibTransId="{89557452-EE3A-4029-9E6D-37462EC40812}"/>
    <dgm:cxn modelId="{E93997D0-C890-4B88-84F6-3C00EDFA9F4E}" srcId="{47A63778-0934-41EB-81A4-F8BFC4DD160B}" destId="{B7D553E8-FD21-4CD6-8D3F-91D391D85D58}" srcOrd="0" destOrd="0" parTransId="{133808DE-EF61-46CC-B384-8EFCB36C13AC}" sibTransId="{6F042C1B-CC87-4A36-8788-E95BAE8D8505}"/>
    <dgm:cxn modelId="{31D4ADE8-B7CE-4970-9CD2-2C75D09A4932}" srcId="{47A63778-0934-41EB-81A4-F8BFC4DD160B}" destId="{0C3D83EC-BEC1-43D5-8438-B4471FB94419}" srcOrd="1" destOrd="0" parTransId="{18D8D3E6-F8C4-4ACC-BFAB-8E57FBB5BCA4}" sibTransId="{146804E6-605A-4467-8125-BC8C79098ECD}"/>
    <dgm:cxn modelId="{071E2BF4-B2F2-4BD6-899D-3592BF637B9B}" type="presOf" srcId="{47A63778-0934-41EB-81A4-F8BFC4DD160B}" destId="{605F0C04-B581-49B1-9CD2-A425FE11911C}" srcOrd="0" destOrd="0" presId="urn:microsoft.com/office/officeart/2005/8/layout/funnel1"/>
    <dgm:cxn modelId="{C7504707-21B5-4432-924B-0C90D1740B9F}" type="presParOf" srcId="{605F0C04-B581-49B1-9CD2-A425FE11911C}" destId="{82DDD13E-F478-4AD2-AC43-40F4119BA4F1}" srcOrd="0" destOrd="0" presId="urn:microsoft.com/office/officeart/2005/8/layout/funnel1"/>
    <dgm:cxn modelId="{5009F6A0-2457-4FCA-B5CF-1281E07B7C59}" type="presParOf" srcId="{605F0C04-B581-49B1-9CD2-A425FE11911C}" destId="{FEA2E428-A58A-469D-B9AB-BAF7D0F15FE7}" srcOrd="1" destOrd="0" presId="urn:microsoft.com/office/officeart/2005/8/layout/funnel1"/>
    <dgm:cxn modelId="{7A0AEA25-6165-4C28-BD52-5FAC45F70D0E}" type="presParOf" srcId="{605F0C04-B581-49B1-9CD2-A425FE11911C}" destId="{F4245050-678E-47F4-83AD-253AC23F435B}" srcOrd="2" destOrd="0" presId="urn:microsoft.com/office/officeart/2005/8/layout/funnel1"/>
    <dgm:cxn modelId="{923AA60A-DA08-41B2-87E4-9988AFF04C88}" type="presParOf" srcId="{605F0C04-B581-49B1-9CD2-A425FE11911C}" destId="{08F1B577-3C21-4E54-B425-81B7D5C59974}" srcOrd="3" destOrd="0" presId="urn:microsoft.com/office/officeart/2005/8/layout/funnel1"/>
    <dgm:cxn modelId="{FFAE9D7A-6635-4F99-A945-030CF4D2D023}" type="presParOf" srcId="{605F0C04-B581-49B1-9CD2-A425FE11911C}" destId="{F8D74719-6496-4336-B794-057BFEAF95F7}" srcOrd="4" destOrd="0" presId="urn:microsoft.com/office/officeart/2005/8/layout/funnel1"/>
    <dgm:cxn modelId="{CB65FD31-1FBB-4F93-961F-EB293E087366}" type="presParOf" srcId="{605F0C04-B581-49B1-9CD2-A425FE11911C}" destId="{BBCAF49A-0561-4951-A235-12EA90BBC561}" srcOrd="5" destOrd="0" presId="urn:microsoft.com/office/officeart/2005/8/layout/funnel1"/>
    <dgm:cxn modelId="{2E86BEA9-0317-48A3-B90D-8AE49A241C6D}" type="presParOf" srcId="{605F0C04-B581-49B1-9CD2-A425FE11911C}" destId="{B54FDA89-B4A6-4ED9-BC12-8C7AE5A583C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AAB8B5-531B-48DF-9947-9D8464F95806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E9B128EB-BAE4-4D5D-9E8E-553ED995C70C}">
      <dgm:prSet phldrT="[Text]" custT="1"/>
      <dgm:spPr/>
      <dgm:t>
        <a:bodyPr/>
        <a:lstStyle/>
        <a:p>
          <a:r>
            <a:rPr lang="en-US" sz="2000" b="1" dirty="0">
              <a:latin typeface="+mn-lt"/>
            </a:rPr>
            <a:t>Screening</a:t>
          </a:r>
          <a:endParaRPr lang="en-IN" sz="2000" b="1" dirty="0">
            <a:latin typeface="+mn-lt"/>
          </a:endParaRPr>
        </a:p>
      </dgm:t>
    </dgm:pt>
    <dgm:pt modelId="{04817A92-183E-46A2-90EF-E5E7F65494A4}" type="parTrans" cxnId="{6C49DB2F-4493-4D7A-8D4D-B8D98010BB31}">
      <dgm:prSet/>
      <dgm:spPr/>
      <dgm:t>
        <a:bodyPr/>
        <a:lstStyle/>
        <a:p>
          <a:endParaRPr lang="en-IN"/>
        </a:p>
      </dgm:t>
    </dgm:pt>
    <dgm:pt modelId="{9944AB88-AD4D-4F00-A2AE-18B61CAC4C8D}" type="sibTrans" cxnId="{6C49DB2F-4493-4D7A-8D4D-B8D98010BB31}">
      <dgm:prSet/>
      <dgm:spPr/>
      <dgm:t>
        <a:bodyPr/>
        <a:lstStyle/>
        <a:p>
          <a:endParaRPr lang="en-IN"/>
        </a:p>
      </dgm:t>
    </dgm:pt>
    <dgm:pt modelId="{5274245B-B321-4910-8698-780C3DCDAB6D}">
      <dgm:prSet phldrT="[Text]" custT="1"/>
      <dgm:spPr/>
      <dgm:t>
        <a:bodyPr/>
        <a:lstStyle/>
        <a:p>
          <a:pPr>
            <a:buClr>
              <a:schemeClr val="accent1">
                <a:lumMod val="50000"/>
              </a:schemeClr>
            </a:buClr>
            <a:buSzPct val="120000"/>
          </a:pPr>
          <a:r>
            <a:rPr lang="en-US" sz="15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Sickle cell screening with </a:t>
          </a:r>
          <a:r>
            <a:rPr lang="en-US" sz="1500" b="1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POCT technology </a:t>
          </a:r>
          <a:r>
            <a:rPr lang="en-US" sz="15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in 89 blocks </a:t>
          </a:r>
          <a:r>
            <a:rPr lang="en-US" sz="1500" b="1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tribal</a:t>
          </a:r>
          <a:r>
            <a:rPr lang="en-US" sz="15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 and further extended to across the state </a:t>
          </a:r>
          <a:endParaRPr lang="en-IN" sz="1500" dirty="0">
            <a:latin typeface="+mn-lt"/>
          </a:endParaRPr>
        </a:p>
      </dgm:t>
    </dgm:pt>
    <dgm:pt modelId="{AEE9C693-7472-4C13-87A2-230F7F8EF905}" type="parTrans" cxnId="{7E97EC52-9D12-4789-8CFD-AC9B014337CD}">
      <dgm:prSet/>
      <dgm:spPr/>
      <dgm:t>
        <a:bodyPr/>
        <a:lstStyle/>
        <a:p>
          <a:endParaRPr lang="en-IN"/>
        </a:p>
      </dgm:t>
    </dgm:pt>
    <dgm:pt modelId="{60DE4D22-1718-4DEF-AB5D-3487AB927D75}" type="sibTrans" cxnId="{7E97EC52-9D12-4789-8CFD-AC9B014337CD}">
      <dgm:prSet/>
      <dgm:spPr/>
      <dgm:t>
        <a:bodyPr/>
        <a:lstStyle/>
        <a:p>
          <a:endParaRPr lang="en-IN"/>
        </a:p>
      </dgm:t>
    </dgm:pt>
    <dgm:pt modelId="{12F14206-13F9-4360-8A80-39B0B36F78C3}">
      <dgm:prSet phldrT="[Text]" custT="1"/>
      <dgm:spPr/>
      <dgm:t>
        <a:bodyPr/>
        <a:lstStyle/>
        <a:p>
          <a:r>
            <a:rPr lang="en-US" sz="2000" b="1" dirty="0">
              <a:latin typeface="+mn-lt"/>
            </a:rPr>
            <a:t>Collaboration</a:t>
          </a:r>
          <a:endParaRPr lang="en-IN" sz="2000" b="1" dirty="0">
            <a:latin typeface="+mn-lt"/>
          </a:endParaRPr>
        </a:p>
      </dgm:t>
    </dgm:pt>
    <dgm:pt modelId="{BA926513-18C3-472A-9FCD-0028FF3DBE1C}" type="parTrans" cxnId="{C1C891E6-EAB2-4E14-ABE4-64450D6A5B54}">
      <dgm:prSet/>
      <dgm:spPr/>
      <dgm:t>
        <a:bodyPr/>
        <a:lstStyle/>
        <a:p>
          <a:endParaRPr lang="en-IN"/>
        </a:p>
      </dgm:t>
    </dgm:pt>
    <dgm:pt modelId="{882EBCBC-2A02-4996-AD9F-B14DF26BC904}" type="sibTrans" cxnId="{C1C891E6-EAB2-4E14-ABE4-64450D6A5B54}">
      <dgm:prSet/>
      <dgm:spPr/>
      <dgm:t>
        <a:bodyPr/>
        <a:lstStyle/>
        <a:p>
          <a:endParaRPr lang="en-IN"/>
        </a:p>
      </dgm:t>
    </dgm:pt>
    <dgm:pt modelId="{13BDC3FF-5580-435D-B9E3-03F736048188}">
      <dgm:prSet phldrT="[Text]" custT="1"/>
      <dgm:spPr/>
      <dgm:t>
        <a:bodyPr/>
        <a:lstStyle/>
        <a:p>
          <a:pPr>
            <a:buClr>
              <a:schemeClr val="accent1">
                <a:lumMod val="50000"/>
              </a:schemeClr>
            </a:buClr>
            <a:buSzPct val="120000"/>
          </a:pPr>
          <a:r>
            <a:rPr lang="en-US" sz="1500" b="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Collaboration with </a:t>
          </a:r>
          <a:r>
            <a:rPr lang="en-US" sz="1500" b="1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AIIMS, ICMR </a:t>
          </a:r>
          <a:r>
            <a:rPr lang="en-US" sz="1500" b="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for </a:t>
          </a:r>
          <a:r>
            <a:rPr lang="en-US" sz="1500" b="1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screening </a:t>
          </a:r>
          <a:r>
            <a:rPr lang="en-US" sz="1500" b="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and investigations and demand generation/program support from </a:t>
          </a:r>
          <a:r>
            <a:rPr lang="en-US" sz="1500" b="1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Sankalp Foundation and JSS</a:t>
          </a:r>
          <a:r>
            <a:rPr lang="en-US" sz="1500" b="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.</a:t>
          </a:r>
          <a:endParaRPr lang="en-IN" sz="1500" b="0" dirty="0">
            <a:latin typeface="+mn-lt"/>
          </a:endParaRPr>
        </a:p>
      </dgm:t>
    </dgm:pt>
    <dgm:pt modelId="{5C959365-59D9-4B83-88AA-694104E34993}" type="parTrans" cxnId="{07A46662-A5E9-4D4E-979E-DCE455C6FCF4}">
      <dgm:prSet/>
      <dgm:spPr/>
      <dgm:t>
        <a:bodyPr/>
        <a:lstStyle/>
        <a:p>
          <a:endParaRPr lang="en-IN"/>
        </a:p>
      </dgm:t>
    </dgm:pt>
    <dgm:pt modelId="{65319DD0-279D-4D03-9118-7DDD968839DB}" type="sibTrans" cxnId="{07A46662-A5E9-4D4E-979E-DCE455C6FCF4}">
      <dgm:prSet/>
      <dgm:spPr/>
      <dgm:t>
        <a:bodyPr/>
        <a:lstStyle/>
        <a:p>
          <a:endParaRPr lang="en-IN"/>
        </a:p>
      </dgm:t>
    </dgm:pt>
    <dgm:pt modelId="{BEE14101-3BE8-4045-BB85-92C0D9748196}">
      <dgm:prSet phldrT="[Text]" custT="1"/>
      <dgm:spPr/>
      <dgm:t>
        <a:bodyPr/>
        <a:lstStyle/>
        <a:p>
          <a:pPr>
            <a:buClr>
              <a:schemeClr val="accent1">
                <a:lumMod val="50000"/>
              </a:schemeClr>
            </a:buClr>
            <a:buSzPct val="120000"/>
          </a:pPr>
          <a:r>
            <a:rPr lang="en-US" sz="15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Under </a:t>
          </a:r>
          <a:r>
            <a:rPr lang="en-US" sz="1500" b="1" i="1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Dastak Abhiyan</a:t>
          </a:r>
          <a:r>
            <a:rPr lang="en-US" sz="15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, sickle cell confirmed screening of identified </a:t>
          </a:r>
          <a:r>
            <a:rPr lang="en-US" sz="1500" b="1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children up to the age of 06 years </a:t>
          </a:r>
          <a:r>
            <a:rPr lang="en-US" sz="15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in 89 tribal dominated development blocks. ~ children were screened for SCD during </a:t>
          </a:r>
          <a:r>
            <a:rPr lang="en-US" sz="1500" i="1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Dastak Abhiyan</a:t>
          </a:r>
          <a:r>
            <a:rPr lang="en-US" sz="15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.</a:t>
          </a:r>
          <a:endParaRPr lang="en-IN" sz="1500" dirty="0">
            <a:latin typeface="+mn-lt"/>
          </a:endParaRPr>
        </a:p>
      </dgm:t>
    </dgm:pt>
    <dgm:pt modelId="{E78A8679-D595-4CDB-9273-026930FD9EA5}" type="parTrans" cxnId="{7C793121-4808-487C-94A6-E77BA55B7064}">
      <dgm:prSet/>
      <dgm:spPr/>
      <dgm:t>
        <a:bodyPr/>
        <a:lstStyle/>
        <a:p>
          <a:endParaRPr lang="en-IN"/>
        </a:p>
      </dgm:t>
    </dgm:pt>
    <dgm:pt modelId="{D2776015-2FAB-40A9-A501-620CB4A01F1C}" type="sibTrans" cxnId="{7C793121-4808-487C-94A6-E77BA55B7064}">
      <dgm:prSet/>
      <dgm:spPr/>
      <dgm:t>
        <a:bodyPr/>
        <a:lstStyle/>
        <a:p>
          <a:endParaRPr lang="en-IN"/>
        </a:p>
      </dgm:t>
    </dgm:pt>
    <dgm:pt modelId="{009F809F-BA30-456C-B42D-7008CD45C8FC}">
      <dgm:prSet phldrT="[Text]" custT="1"/>
      <dgm:spPr/>
      <dgm:t>
        <a:bodyPr/>
        <a:lstStyle/>
        <a:p>
          <a:r>
            <a:rPr lang="en-US" sz="2000" b="1" dirty="0">
              <a:latin typeface="+mn-lt"/>
            </a:rPr>
            <a:t>Focus on U5 Children</a:t>
          </a:r>
          <a:endParaRPr lang="en-IN" sz="2000" b="1" dirty="0">
            <a:latin typeface="+mn-lt"/>
          </a:endParaRPr>
        </a:p>
      </dgm:t>
    </dgm:pt>
    <dgm:pt modelId="{F2F7535B-36D7-4C30-BDAF-AF5A1C3BA8CB}" type="sibTrans" cxnId="{1EBEDF20-CB93-4F4F-8C42-4D5ABF7C49F4}">
      <dgm:prSet/>
      <dgm:spPr/>
      <dgm:t>
        <a:bodyPr/>
        <a:lstStyle/>
        <a:p>
          <a:endParaRPr lang="en-IN"/>
        </a:p>
      </dgm:t>
    </dgm:pt>
    <dgm:pt modelId="{9D3511A0-3B65-4062-85DF-2A97D1820AA5}" type="parTrans" cxnId="{1EBEDF20-CB93-4F4F-8C42-4D5ABF7C49F4}">
      <dgm:prSet/>
      <dgm:spPr/>
      <dgm:t>
        <a:bodyPr/>
        <a:lstStyle/>
        <a:p>
          <a:endParaRPr lang="en-IN"/>
        </a:p>
      </dgm:t>
    </dgm:pt>
    <dgm:pt modelId="{E718CE8B-09C4-4865-A655-7463063E71B1}">
      <dgm:prSet custT="1"/>
      <dgm:spPr/>
      <dgm:t>
        <a:bodyPr/>
        <a:lstStyle/>
        <a:p>
          <a:r>
            <a:rPr lang="en-US" sz="2000" b="1" dirty="0">
              <a:latin typeface="+mn-lt"/>
            </a:rPr>
            <a:t>Capacity Building</a:t>
          </a:r>
          <a:endParaRPr lang="en-IN" sz="2000" b="1" dirty="0">
            <a:latin typeface="+mn-lt"/>
          </a:endParaRPr>
        </a:p>
      </dgm:t>
    </dgm:pt>
    <dgm:pt modelId="{2736C910-4F24-4393-91BB-4C72FD4BFB65}" type="parTrans" cxnId="{F92A1A1F-8945-45CC-9A58-5C6C3D2BCD20}">
      <dgm:prSet/>
      <dgm:spPr/>
      <dgm:t>
        <a:bodyPr/>
        <a:lstStyle/>
        <a:p>
          <a:endParaRPr lang="en-IN"/>
        </a:p>
      </dgm:t>
    </dgm:pt>
    <dgm:pt modelId="{8772812D-40AA-4EF1-9BDA-F28D3E0DBD7A}" type="sibTrans" cxnId="{F92A1A1F-8945-45CC-9A58-5C6C3D2BCD20}">
      <dgm:prSet/>
      <dgm:spPr/>
      <dgm:t>
        <a:bodyPr/>
        <a:lstStyle/>
        <a:p>
          <a:endParaRPr lang="en-IN"/>
        </a:p>
      </dgm:t>
    </dgm:pt>
    <dgm:pt modelId="{16A902B5-9DBD-4998-9908-A559384C2F47}">
      <dgm:prSet custT="1"/>
      <dgm:spPr/>
      <dgm:t>
        <a:bodyPr/>
        <a:lstStyle/>
        <a:p>
          <a:pPr>
            <a:buClr>
              <a:schemeClr val="accent1">
                <a:lumMod val="50000"/>
              </a:schemeClr>
            </a:buClr>
            <a:buSzPct val="120000"/>
          </a:pPr>
          <a:r>
            <a:rPr lang="en-US" sz="1500" b="1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ICMR Jabalpur </a:t>
          </a:r>
          <a:r>
            <a:rPr lang="en-US" sz="15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completes </a:t>
          </a:r>
          <a:r>
            <a:rPr lang="en-US" sz="1500" b="1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district-level stakeholders training </a:t>
          </a:r>
          <a:r>
            <a:rPr lang="en-US" sz="15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while Development </a:t>
          </a:r>
          <a:r>
            <a:rPr lang="en-US" sz="1500" b="1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Block Level (BMO, BCM) training</a:t>
          </a:r>
          <a:r>
            <a:rPr lang="en-US" sz="15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 in all tribal-dominated districts, is currently under process. </a:t>
          </a:r>
          <a:endParaRPr lang="en-IN" sz="1500" dirty="0">
            <a:latin typeface="+mn-lt"/>
          </a:endParaRPr>
        </a:p>
      </dgm:t>
    </dgm:pt>
    <dgm:pt modelId="{8B7867C6-DE9B-48B5-B249-FB64831D911D}" type="parTrans" cxnId="{D5C1E754-649E-46A7-8171-0DFD9690D5B9}">
      <dgm:prSet/>
      <dgm:spPr/>
      <dgm:t>
        <a:bodyPr/>
        <a:lstStyle/>
        <a:p>
          <a:endParaRPr lang="en-IN"/>
        </a:p>
      </dgm:t>
    </dgm:pt>
    <dgm:pt modelId="{C3EC1789-3B0C-48C6-AE4E-D82B6E06AF74}" type="sibTrans" cxnId="{D5C1E754-649E-46A7-8171-0DFD9690D5B9}">
      <dgm:prSet/>
      <dgm:spPr/>
      <dgm:t>
        <a:bodyPr/>
        <a:lstStyle/>
        <a:p>
          <a:endParaRPr lang="en-IN"/>
        </a:p>
      </dgm:t>
    </dgm:pt>
    <dgm:pt modelId="{10462FD2-453A-4316-90FC-40F2D541708C}">
      <dgm:prSet custT="1"/>
      <dgm:spPr/>
      <dgm:t>
        <a:bodyPr/>
        <a:lstStyle/>
        <a:p>
          <a:r>
            <a:rPr lang="en-US" sz="2000" b="1" dirty="0">
              <a:latin typeface="+mn-lt"/>
            </a:rPr>
            <a:t>SOPs and Protocols</a:t>
          </a:r>
          <a:endParaRPr lang="en-IN" sz="2000" b="1" dirty="0">
            <a:latin typeface="+mn-lt"/>
          </a:endParaRPr>
        </a:p>
      </dgm:t>
    </dgm:pt>
    <dgm:pt modelId="{0A298AB9-56B4-422E-BD26-FAC6CC98A68A}" type="parTrans" cxnId="{3A49807D-0495-49BA-B2BC-1CE8E64FFAD7}">
      <dgm:prSet/>
      <dgm:spPr/>
      <dgm:t>
        <a:bodyPr/>
        <a:lstStyle/>
        <a:p>
          <a:endParaRPr lang="en-IN"/>
        </a:p>
      </dgm:t>
    </dgm:pt>
    <dgm:pt modelId="{68E62EFF-D1B2-4ED1-B4E2-9057772F9C65}" type="sibTrans" cxnId="{3A49807D-0495-49BA-B2BC-1CE8E64FFAD7}">
      <dgm:prSet/>
      <dgm:spPr/>
      <dgm:t>
        <a:bodyPr/>
        <a:lstStyle/>
        <a:p>
          <a:endParaRPr lang="en-IN"/>
        </a:p>
      </dgm:t>
    </dgm:pt>
    <dgm:pt modelId="{B4F34E49-EB7D-4BD5-9120-EBD72AFC0196}">
      <dgm:prSet custT="1"/>
      <dgm:spPr/>
      <dgm:t>
        <a:bodyPr/>
        <a:lstStyle/>
        <a:p>
          <a:pPr>
            <a:buClr>
              <a:schemeClr val="accent1">
                <a:lumMod val="50000"/>
              </a:schemeClr>
            </a:buClr>
            <a:buSzPct val="120000"/>
          </a:pPr>
          <a:r>
            <a:rPr lang="en-US" sz="1500" b="1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Developed SOP and treatment guidelines</a:t>
          </a:r>
          <a:r>
            <a:rPr lang="en-US" sz="15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 in collaboration with subject experts of AIIMS and ICMR at various institution and community level.</a:t>
          </a:r>
          <a:endParaRPr lang="en-IN" sz="1500" dirty="0">
            <a:latin typeface="+mn-lt"/>
          </a:endParaRPr>
        </a:p>
      </dgm:t>
    </dgm:pt>
    <dgm:pt modelId="{97F52E7F-0D79-44BF-83C1-2A9770610885}" type="parTrans" cxnId="{191DCAF8-0F8A-42CE-BFE3-DD0FB315705B}">
      <dgm:prSet/>
      <dgm:spPr/>
      <dgm:t>
        <a:bodyPr/>
        <a:lstStyle/>
        <a:p>
          <a:endParaRPr lang="en-IN"/>
        </a:p>
      </dgm:t>
    </dgm:pt>
    <dgm:pt modelId="{7C7CAB6C-7793-48A4-97C4-6EDE80FF3FE8}" type="sibTrans" cxnId="{191DCAF8-0F8A-42CE-BFE3-DD0FB315705B}">
      <dgm:prSet/>
      <dgm:spPr/>
      <dgm:t>
        <a:bodyPr/>
        <a:lstStyle/>
        <a:p>
          <a:endParaRPr lang="en-IN"/>
        </a:p>
      </dgm:t>
    </dgm:pt>
    <dgm:pt modelId="{892643B5-E08B-4AD5-9684-1D10675AD207}">
      <dgm:prSet custT="1"/>
      <dgm:spPr/>
      <dgm:t>
        <a:bodyPr/>
        <a:lstStyle/>
        <a:p>
          <a:r>
            <a:rPr lang="en-US" sz="2000" b="1" dirty="0">
              <a:latin typeface="+mn-lt"/>
            </a:rPr>
            <a:t>Availability</a:t>
          </a:r>
          <a:endParaRPr lang="en-IN" sz="2000" b="1" dirty="0">
            <a:latin typeface="+mn-lt"/>
          </a:endParaRPr>
        </a:p>
      </dgm:t>
    </dgm:pt>
    <dgm:pt modelId="{15C2B0B8-9B8E-44EF-8446-5F4FB506E748}" type="parTrans" cxnId="{B282C27F-2E1F-4416-8C40-BDD9C3AB96BD}">
      <dgm:prSet/>
      <dgm:spPr/>
      <dgm:t>
        <a:bodyPr/>
        <a:lstStyle/>
        <a:p>
          <a:endParaRPr lang="en-IN"/>
        </a:p>
      </dgm:t>
    </dgm:pt>
    <dgm:pt modelId="{56085993-8467-409F-9174-05D7EB42C905}" type="sibTrans" cxnId="{B282C27F-2E1F-4416-8C40-BDD9C3AB96BD}">
      <dgm:prSet/>
      <dgm:spPr/>
      <dgm:t>
        <a:bodyPr/>
        <a:lstStyle/>
        <a:p>
          <a:endParaRPr lang="en-IN"/>
        </a:p>
      </dgm:t>
    </dgm:pt>
    <dgm:pt modelId="{139D5A00-E160-4639-B97F-4E42223E5A5F}">
      <dgm:prSet custT="1"/>
      <dgm:spPr/>
      <dgm:t>
        <a:bodyPr/>
        <a:lstStyle/>
        <a:p>
          <a:r>
            <a:rPr lang="en-US" sz="15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Provision of </a:t>
          </a:r>
          <a:r>
            <a:rPr lang="en-US" sz="1500" b="1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Essential Medicines (EDL) </a:t>
          </a:r>
          <a:r>
            <a:rPr lang="en-US" sz="15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and </a:t>
          </a:r>
          <a:r>
            <a:rPr lang="en-US" sz="1500" b="1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Blood Transfusion</a:t>
          </a:r>
          <a:r>
            <a:rPr lang="en-US" sz="15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 for the management of all sickle patients found positive in screening.</a:t>
          </a:r>
          <a:endParaRPr lang="en-IN" sz="1500" dirty="0">
            <a:latin typeface="+mn-lt"/>
          </a:endParaRPr>
        </a:p>
      </dgm:t>
    </dgm:pt>
    <dgm:pt modelId="{A50902DF-2E3F-40D4-B4A6-4F8E3A121B9E}" type="parTrans" cxnId="{362ADD8E-071A-4283-B1C2-CC776A474E7C}">
      <dgm:prSet/>
      <dgm:spPr/>
      <dgm:t>
        <a:bodyPr/>
        <a:lstStyle/>
        <a:p>
          <a:endParaRPr lang="en-IN"/>
        </a:p>
      </dgm:t>
    </dgm:pt>
    <dgm:pt modelId="{42A4961A-FA76-4339-9EB2-F4BBB8131E39}" type="sibTrans" cxnId="{362ADD8E-071A-4283-B1C2-CC776A474E7C}">
      <dgm:prSet/>
      <dgm:spPr/>
      <dgm:t>
        <a:bodyPr/>
        <a:lstStyle/>
        <a:p>
          <a:endParaRPr lang="en-IN"/>
        </a:p>
      </dgm:t>
    </dgm:pt>
    <dgm:pt modelId="{E823DDBB-AE90-4C31-9AB3-B909546668CF}">
      <dgm:prSet custT="1"/>
      <dgm:spPr/>
      <dgm:t>
        <a:bodyPr/>
        <a:lstStyle/>
        <a:p>
          <a:r>
            <a:rPr lang="en-US" sz="2000" b="1" dirty="0">
              <a:latin typeface="+mn-lt"/>
            </a:rPr>
            <a:t>Public Sector Strengthening</a:t>
          </a:r>
          <a:endParaRPr lang="en-IN" sz="2000" b="1" dirty="0">
            <a:latin typeface="+mn-lt"/>
          </a:endParaRPr>
        </a:p>
      </dgm:t>
    </dgm:pt>
    <dgm:pt modelId="{3F526F81-6A0F-444A-B0BB-5EB8E9EB4740}" type="sibTrans" cxnId="{36BBA4EA-02B5-4BAB-B8D6-C505472F505F}">
      <dgm:prSet/>
      <dgm:spPr/>
      <dgm:t>
        <a:bodyPr/>
        <a:lstStyle/>
        <a:p>
          <a:endParaRPr lang="en-IN"/>
        </a:p>
      </dgm:t>
    </dgm:pt>
    <dgm:pt modelId="{AF1B6AAB-3171-4579-A5AF-3B252EFA614C}" type="parTrans" cxnId="{36BBA4EA-02B5-4BAB-B8D6-C505472F505F}">
      <dgm:prSet/>
      <dgm:spPr/>
      <dgm:t>
        <a:bodyPr/>
        <a:lstStyle/>
        <a:p>
          <a:endParaRPr lang="en-IN"/>
        </a:p>
      </dgm:t>
    </dgm:pt>
    <dgm:pt modelId="{FEDB7A0B-2F38-4BF2-A6C6-1D6EEDED64D1}">
      <dgm:prSet custT="1"/>
      <dgm:spPr/>
      <dgm:t>
        <a:bodyPr/>
        <a:lstStyle/>
        <a:p>
          <a:pPr>
            <a:buClr>
              <a:schemeClr val="accent1">
                <a:lumMod val="50000"/>
              </a:schemeClr>
            </a:buClr>
            <a:buSzPct val="120000"/>
          </a:pPr>
          <a:r>
            <a:rPr lang="en-US" sz="1500" dirty="0">
              <a:latin typeface="+mn-lt"/>
            </a:rPr>
            <a:t>Impact in the public health sector strengthening with </a:t>
          </a:r>
          <a:r>
            <a:rPr lang="en-US" sz="1500" b="1" dirty="0">
              <a:latin typeface="+mn-lt"/>
            </a:rPr>
            <a:t>the inclusion of blood services, maternal health services, Health and Wellness Screening, physiotherapy </a:t>
          </a:r>
          <a:r>
            <a:rPr lang="en-US" sz="1500" dirty="0">
              <a:latin typeface="+mn-lt"/>
            </a:rPr>
            <a:t>in the State.  </a:t>
          </a:r>
          <a:endParaRPr lang="en-IN" sz="1500" dirty="0">
            <a:latin typeface="+mn-lt"/>
          </a:endParaRPr>
        </a:p>
      </dgm:t>
    </dgm:pt>
    <dgm:pt modelId="{18876C9F-A127-4D5E-BD59-2213AFE1D038}" type="sibTrans" cxnId="{FA25E2BC-94C3-42F4-BBA7-C0B20436E0DD}">
      <dgm:prSet/>
      <dgm:spPr/>
      <dgm:t>
        <a:bodyPr/>
        <a:lstStyle/>
        <a:p>
          <a:endParaRPr lang="en-IN"/>
        </a:p>
      </dgm:t>
    </dgm:pt>
    <dgm:pt modelId="{7200F7E6-FCFD-4CFF-AF68-702413D1FDCC}" type="parTrans" cxnId="{FA25E2BC-94C3-42F4-BBA7-C0B20436E0DD}">
      <dgm:prSet/>
      <dgm:spPr/>
      <dgm:t>
        <a:bodyPr/>
        <a:lstStyle/>
        <a:p>
          <a:endParaRPr lang="en-IN"/>
        </a:p>
      </dgm:t>
    </dgm:pt>
    <dgm:pt modelId="{B87FDDFF-7F8C-44A2-BF30-91009F0B869E}" type="pres">
      <dgm:prSet presAssocID="{C6AAB8B5-531B-48DF-9947-9D8464F95806}" presName="Name0" presStyleCnt="0">
        <dgm:presLayoutVars>
          <dgm:dir/>
          <dgm:animLvl val="lvl"/>
          <dgm:resizeHandles val="exact"/>
        </dgm:presLayoutVars>
      </dgm:prSet>
      <dgm:spPr/>
    </dgm:pt>
    <dgm:pt modelId="{78A37128-CC22-4351-A550-E6BCD8A56F79}" type="pres">
      <dgm:prSet presAssocID="{E9B128EB-BAE4-4D5D-9E8E-553ED995C70C}" presName="linNode" presStyleCnt="0"/>
      <dgm:spPr/>
    </dgm:pt>
    <dgm:pt modelId="{1A91A215-9EFA-467A-87BB-8AB9F40543DA}" type="pres">
      <dgm:prSet presAssocID="{E9B128EB-BAE4-4D5D-9E8E-553ED995C70C}" presName="parentText" presStyleLbl="node1" presStyleIdx="0" presStyleCnt="7" custScaleX="61341">
        <dgm:presLayoutVars>
          <dgm:chMax val="1"/>
          <dgm:bulletEnabled val="1"/>
        </dgm:presLayoutVars>
      </dgm:prSet>
      <dgm:spPr/>
    </dgm:pt>
    <dgm:pt modelId="{460E2C0B-0F47-474F-9CD6-B66D14EE6D22}" type="pres">
      <dgm:prSet presAssocID="{E9B128EB-BAE4-4D5D-9E8E-553ED995C70C}" presName="descendantText" presStyleLbl="alignAccFollowNode1" presStyleIdx="0" presStyleCnt="7" custScaleX="114584">
        <dgm:presLayoutVars>
          <dgm:bulletEnabled val="1"/>
        </dgm:presLayoutVars>
      </dgm:prSet>
      <dgm:spPr/>
    </dgm:pt>
    <dgm:pt modelId="{6D2EECC8-80B4-44F6-B42C-BCF164A3D411}" type="pres">
      <dgm:prSet presAssocID="{9944AB88-AD4D-4F00-A2AE-18B61CAC4C8D}" presName="sp" presStyleCnt="0"/>
      <dgm:spPr/>
    </dgm:pt>
    <dgm:pt modelId="{E51E6FCF-CF8D-44DF-ABCF-BC5EC3C92C5D}" type="pres">
      <dgm:prSet presAssocID="{12F14206-13F9-4360-8A80-39B0B36F78C3}" presName="linNode" presStyleCnt="0"/>
      <dgm:spPr/>
    </dgm:pt>
    <dgm:pt modelId="{43C98014-DE80-46D7-B045-0CB6917138FC}" type="pres">
      <dgm:prSet presAssocID="{12F14206-13F9-4360-8A80-39B0B36F78C3}" presName="parentText" presStyleLbl="node1" presStyleIdx="1" presStyleCnt="7" custScaleX="61341">
        <dgm:presLayoutVars>
          <dgm:chMax val="1"/>
          <dgm:bulletEnabled val="1"/>
        </dgm:presLayoutVars>
      </dgm:prSet>
      <dgm:spPr/>
    </dgm:pt>
    <dgm:pt modelId="{1D4DAE76-C247-4F72-AF42-6C1E3846D28F}" type="pres">
      <dgm:prSet presAssocID="{12F14206-13F9-4360-8A80-39B0B36F78C3}" presName="descendantText" presStyleLbl="alignAccFollowNode1" presStyleIdx="1" presStyleCnt="7" custScaleX="114584">
        <dgm:presLayoutVars>
          <dgm:bulletEnabled val="1"/>
        </dgm:presLayoutVars>
      </dgm:prSet>
      <dgm:spPr/>
    </dgm:pt>
    <dgm:pt modelId="{A4D5D225-11D0-4CE6-BFD7-75B26AE13EEC}" type="pres">
      <dgm:prSet presAssocID="{882EBCBC-2A02-4996-AD9F-B14DF26BC904}" presName="sp" presStyleCnt="0"/>
      <dgm:spPr/>
    </dgm:pt>
    <dgm:pt modelId="{CAA45B28-BA6B-47DF-856B-0E4A6711871D}" type="pres">
      <dgm:prSet presAssocID="{009F809F-BA30-456C-B42D-7008CD45C8FC}" presName="linNode" presStyleCnt="0"/>
      <dgm:spPr/>
    </dgm:pt>
    <dgm:pt modelId="{CC9E7145-896B-4D39-8BF1-E5972E3D08C3}" type="pres">
      <dgm:prSet presAssocID="{009F809F-BA30-456C-B42D-7008CD45C8FC}" presName="parentText" presStyleLbl="node1" presStyleIdx="2" presStyleCnt="7" custScaleX="61341">
        <dgm:presLayoutVars>
          <dgm:chMax val="1"/>
          <dgm:bulletEnabled val="1"/>
        </dgm:presLayoutVars>
      </dgm:prSet>
      <dgm:spPr/>
    </dgm:pt>
    <dgm:pt modelId="{01E16933-02A4-4C53-87F1-383671799AA6}" type="pres">
      <dgm:prSet presAssocID="{009F809F-BA30-456C-B42D-7008CD45C8FC}" presName="descendantText" presStyleLbl="alignAccFollowNode1" presStyleIdx="2" presStyleCnt="7" custScaleX="114584">
        <dgm:presLayoutVars>
          <dgm:bulletEnabled val="1"/>
        </dgm:presLayoutVars>
      </dgm:prSet>
      <dgm:spPr/>
    </dgm:pt>
    <dgm:pt modelId="{B4F8878C-82F3-4455-9AC0-D9EFECA73B74}" type="pres">
      <dgm:prSet presAssocID="{F2F7535B-36D7-4C30-BDAF-AF5A1C3BA8CB}" presName="sp" presStyleCnt="0"/>
      <dgm:spPr/>
    </dgm:pt>
    <dgm:pt modelId="{6EEC9D50-E72A-4CF7-BB26-C8252E3AAC82}" type="pres">
      <dgm:prSet presAssocID="{E718CE8B-09C4-4865-A655-7463063E71B1}" presName="linNode" presStyleCnt="0"/>
      <dgm:spPr/>
    </dgm:pt>
    <dgm:pt modelId="{6554C882-3DE2-4968-94A4-008D16647263}" type="pres">
      <dgm:prSet presAssocID="{E718CE8B-09C4-4865-A655-7463063E71B1}" presName="parentText" presStyleLbl="node1" presStyleIdx="3" presStyleCnt="7" custScaleX="61341">
        <dgm:presLayoutVars>
          <dgm:chMax val="1"/>
          <dgm:bulletEnabled val="1"/>
        </dgm:presLayoutVars>
      </dgm:prSet>
      <dgm:spPr/>
    </dgm:pt>
    <dgm:pt modelId="{B4B41EAE-D8EC-48A7-B107-2C135BDF735F}" type="pres">
      <dgm:prSet presAssocID="{E718CE8B-09C4-4865-A655-7463063E71B1}" presName="descendantText" presStyleLbl="alignAccFollowNode1" presStyleIdx="3" presStyleCnt="7" custScaleX="114584">
        <dgm:presLayoutVars>
          <dgm:bulletEnabled val="1"/>
        </dgm:presLayoutVars>
      </dgm:prSet>
      <dgm:spPr/>
    </dgm:pt>
    <dgm:pt modelId="{D783A45C-F73A-4576-8AB8-D529A76D9E00}" type="pres">
      <dgm:prSet presAssocID="{8772812D-40AA-4EF1-9BDA-F28D3E0DBD7A}" presName="sp" presStyleCnt="0"/>
      <dgm:spPr/>
    </dgm:pt>
    <dgm:pt modelId="{A25D7EA7-3BAE-420B-A21D-FB05F7C31192}" type="pres">
      <dgm:prSet presAssocID="{10462FD2-453A-4316-90FC-40F2D541708C}" presName="linNode" presStyleCnt="0"/>
      <dgm:spPr/>
    </dgm:pt>
    <dgm:pt modelId="{54DA3266-0FC2-4527-A72C-CD7F41FC3054}" type="pres">
      <dgm:prSet presAssocID="{10462FD2-453A-4316-90FC-40F2D541708C}" presName="parentText" presStyleLbl="node1" presStyleIdx="4" presStyleCnt="7" custScaleX="61341">
        <dgm:presLayoutVars>
          <dgm:chMax val="1"/>
          <dgm:bulletEnabled val="1"/>
        </dgm:presLayoutVars>
      </dgm:prSet>
      <dgm:spPr/>
    </dgm:pt>
    <dgm:pt modelId="{C0947CC4-047F-4CC7-B96E-2BB3AC1AB8FE}" type="pres">
      <dgm:prSet presAssocID="{10462FD2-453A-4316-90FC-40F2D541708C}" presName="descendantText" presStyleLbl="alignAccFollowNode1" presStyleIdx="4" presStyleCnt="7" custScaleX="114584">
        <dgm:presLayoutVars>
          <dgm:bulletEnabled val="1"/>
        </dgm:presLayoutVars>
      </dgm:prSet>
      <dgm:spPr/>
    </dgm:pt>
    <dgm:pt modelId="{09BD057D-E7B4-447B-BB9C-848E238081D3}" type="pres">
      <dgm:prSet presAssocID="{68E62EFF-D1B2-4ED1-B4E2-9057772F9C65}" presName="sp" presStyleCnt="0"/>
      <dgm:spPr/>
    </dgm:pt>
    <dgm:pt modelId="{87EA8DB3-38A3-48A6-A577-7235379CD09A}" type="pres">
      <dgm:prSet presAssocID="{E823DDBB-AE90-4C31-9AB3-B909546668CF}" presName="linNode" presStyleCnt="0"/>
      <dgm:spPr/>
    </dgm:pt>
    <dgm:pt modelId="{8897F6AD-0DFC-402A-A104-1549C44BD389}" type="pres">
      <dgm:prSet presAssocID="{E823DDBB-AE90-4C31-9AB3-B909546668CF}" presName="parentText" presStyleLbl="node1" presStyleIdx="5" presStyleCnt="7" custScaleX="61341">
        <dgm:presLayoutVars>
          <dgm:chMax val="1"/>
          <dgm:bulletEnabled val="1"/>
        </dgm:presLayoutVars>
      </dgm:prSet>
      <dgm:spPr/>
    </dgm:pt>
    <dgm:pt modelId="{E015B7A3-0F0A-43E8-936F-CA57C0731D41}" type="pres">
      <dgm:prSet presAssocID="{E823DDBB-AE90-4C31-9AB3-B909546668CF}" presName="descendantText" presStyleLbl="alignAccFollowNode1" presStyleIdx="5" presStyleCnt="7" custScaleX="114584">
        <dgm:presLayoutVars>
          <dgm:bulletEnabled val="1"/>
        </dgm:presLayoutVars>
      </dgm:prSet>
      <dgm:spPr/>
    </dgm:pt>
    <dgm:pt modelId="{14AC0B75-1BB2-4BB1-910C-A61352B17A68}" type="pres">
      <dgm:prSet presAssocID="{3F526F81-6A0F-444A-B0BB-5EB8E9EB4740}" presName="sp" presStyleCnt="0"/>
      <dgm:spPr/>
    </dgm:pt>
    <dgm:pt modelId="{8143EB76-E865-4CE2-AADD-B30FBD6A53B9}" type="pres">
      <dgm:prSet presAssocID="{892643B5-E08B-4AD5-9684-1D10675AD207}" presName="linNode" presStyleCnt="0"/>
      <dgm:spPr/>
    </dgm:pt>
    <dgm:pt modelId="{4D79720B-2905-4C92-85C5-FC9025C46E1F}" type="pres">
      <dgm:prSet presAssocID="{892643B5-E08B-4AD5-9684-1D10675AD207}" presName="parentText" presStyleLbl="node1" presStyleIdx="6" presStyleCnt="7" custScaleX="61851">
        <dgm:presLayoutVars>
          <dgm:chMax val="1"/>
          <dgm:bulletEnabled val="1"/>
        </dgm:presLayoutVars>
      </dgm:prSet>
      <dgm:spPr/>
    </dgm:pt>
    <dgm:pt modelId="{914C5F2E-EA17-4647-A34C-8C357AA04F78}" type="pres">
      <dgm:prSet presAssocID="{892643B5-E08B-4AD5-9684-1D10675AD207}" presName="descendantText" presStyleLbl="alignAccFollowNode1" presStyleIdx="6" presStyleCnt="7" custScaleX="114584">
        <dgm:presLayoutVars>
          <dgm:bulletEnabled val="1"/>
        </dgm:presLayoutVars>
      </dgm:prSet>
      <dgm:spPr/>
    </dgm:pt>
  </dgm:ptLst>
  <dgm:cxnLst>
    <dgm:cxn modelId="{C830F81C-5BC1-43B7-A643-3B50B7EF4353}" type="presOf" srcId="{009F809F-BA30-456C-B42D-7008CD45C8FC}" destId="{CC9E7145-896B-4D39-8BF1-E5972E3D08C3}" srcOrd="0" destOrd="0" presId="urn:microsoft.com/office/officeart/2005/8/layout/vList5"/>
    <dgm:cxn modelId="{F92A1A1F-8945-45CC-9A58-5C6C3D2BCD20}" srcId="{C6AAB8B5-531B-48DF-9947-9D8464F95806}" destId="{E718CE8B-09C4-4865-A655-7463063E71B1}" srcOrd="3" destOrd="0" parTransId="{2736C910-4F24-4393-91BB-4C72FD4BFB65}" sibTransId="{8772812D-40AA-4EF1-9BDA-F28D3E0DBD7A}"/>
    <dgm:cxn modelId="{1EBEDF20-CB93-4F4F-8C42-4D5ABF7C49F4}" srcId="{C6AAB8B5-531B-48DF-9947-9D8464F95806}" destId="{009F809F-BA30-456C-B42D-7008CD45C8FC}" srcOrd="2" destOrd="0" parTransId="{9D3511A0-3B65-4062-85DF-2A97D1820AA5}" sibTransId="{F2F7535B-36D7-4C30-BDAF-AF5A1C3BA8CB}"/>
    <dgm:cxn modelId="{7C793121-4808-487C-94A6-E77BA55B7064}" srcId="{009F809F-BA30-456C-B42D-7008CD45C8FC}" destId="{BEE14101-3BE8-4045-BB85-92C0D9748196}" srcOrd="0" destOrd="0" parTransId="{E78A8679-D595-4CDB-9273-026930FD9EA5}" sibTransId="{D2776015-2FAB-40A9-A501-620CB4A01F1C}"/>
    <dgm:cxn modelId="{6C49DB2F-4493-4D7A-8D4D-B8D98010BB31}" srcId="{C6AAB8B5-531B-48DF-9947-9D8464F95806}" destId="{E9B128EB-BAE4-4D5D-9E8E-553ED995C70C}" srcOrd="0" destOrd="0" parTransId="{04817A92-183E-46A2-90EF-E5E7F65494A4}" sibTransId="{9944AB88-AD4D-4F00-A2AE-18B61CAC4C8D}"/>
    <dgm:cxn modelId="{433EB837-0C6F-4C07-9840-C8D91D650D78}" type="presOf" srcId="{C6AAB8B5-531B-48DF-9947-9D8464F95806}" destId="{B87FDDFF-7F8C-44A2-BF30-91009F0B869E}" srcOrd="0" destOrd="0" presId="urn:microsoft.com/office/officeart/2005/8/layout/vList5"/>
    <dgm:cxn modelId="{8535743B-CB40-4D10-8F5E-436A5140E55A}" type="presOf" srcId="{E823DDBB-AE90-4C31-9AB3-B909546668CF}" destId="{8897F6AD-0DFC-402A-A104-1549C44BD389}" srcOrd="0" destOrd="0" presId="urn:microsoft.com/office/officeart/2005/8/layout/vList5"/>
    <dgm:cxn modelId="{63B9D73C-2526-47D4-9DFD-2CB3884366A8}" type="presOf" srcId="{5274245B-B321-4910-8698-780C3DCDAB6D}" destId="{460E2C0B-0F47-474F-9CD6-B66D14EE6D22}" srcOrd="0" destOrd="0" presId="urn:microsoft.com/office/officeart/2005/8/layout/vList5"/>
    <dgm:cxn modelId="{9A3C115F-7567-434E-B8F2-0346DA15A015}" type="presOf" srcId="{E9B128EB-BAE4-4D5D-9E8E-553ED995C70C}" destId="{1A91A215-9EFA-467A-87BB-8AB9F40543DA}" srcOrd="0" destOrd="0" presId="urn:microsoft.com/office/officeart/2005/8/layout/vList5"/>
    <dgm:cxn modelId="{155EE960-3571-4D0A-B409-F46682121934}" type="presOf" srcId="{10462FD2-453A-4316-90FC-40F2D541708C}" destId="{54DA3266-0FC2-4527-A72C-CD7F41FC3054}" srcOrd="0" destOrd="0" presId="urn:microsoft.com/office/officeart/2005/8/layout/vList5"/>
    <dgm:cxn modelId="{7B9C1D61-95B7-431C-8CC6-2D93346CF546}" type="presOf" srcId="{16A902B5-9DBD-4998-9908-A559384C2F47}" destId="{B4B41EAE-D8EC-48A7-B107-2C135BDF735F}" srcOrd="0" destOrd="0" presId="urn:microsoft.com/office/officeart/2005/8/layout/vList5"/>
    <dgm:cxn modelId="{07A46662-A5E9-4D4E-979E-DCE455C6FCF4}" srcId="{12F14206-13F9-4360-8A80-39B0B36F78C3}" destId="{13BDC3FF-5580-435D-B9E3-03F736048188}" srcOrd="0" destOrd="0" parTransId="{5C959365-59D9-4B83-88AA-694104E34993}" sibTransId="{65319DD0-279D-4D03-9118-7DDD968839DB}"/>
    <dgm:cxn modelId="{78D3D26A-BBCE-46A4-A540-FF9207D264AD}" type="presOf" srcId="{E718CE8B-09C4-4865-A655-7463063E71B1}" destId="{6554C882-3DE2-4968-94A4-008D16647263}" srcOrd="0" destOrd="0" presId="urn:microsoft.com/office/officeart/2005/8/layout/vList5"/>
    <dgm:cxn modelId="{7E97EC52-9D12-4789-8CFD-AC9B014337CD}" srcId="{E9B128EB-BAE4-4D5D-9E8E-553ED995C70C}" destId="{5274245B-B321-4910-8698-780C3DCDAB6D}" srcOrd="0" destOrd="0" parTransId="{AEE9C693-7472-4C13-87A2-230F7F8EF905}" sibTransId="{60DE4D22-1718-4DEF-AB5D-3487AB927D75}"/>
    <dgm:cxn modelId="{D5C1E754-649E-46A7-8171-0DFD9690D5B9}" srcId="{E718CE8B-09C4-4865-A655-7463063E71B1}" destId="{16A902B5-9DBD-4998-9908-A559384C2F47}" srcOrd="0" destOrd="0" parTransId="{8B7867C6-DE9B-48B5-B249-FB64831D911D}" sibTransId="{C3EC1789-3B0C-48C6-AE4E-D82B6E06AF74}"/>
    <dgm:cxn modelId="{3A49807D-0495-49BA-B2BC-1CE8E64FFAD7}" srcId="{C6AAB8B5-531B-48DF-9947-9D8464F95806}" destId="{10462FD2-453A-4316-90FC-40F2D541708C}" srcOrd="4" destOrd="0" parTransId="{0A298AB9-56B4-422E-BD26-FAC6CC98A68A}" sibTransId="{68E62EFF-D1B2-4ED1-B4E2-9057772F9C65}"/>
    <dgm:cxn modelId="{B282C27F-2E1F-4416-8C40-BDD9C3AB96BD}" srcId="{C6AAB8B5-531B-48DF-9947-9D8464F95806}" destId="{892643B5-E08B-4AD5-9684-1D10675AD207}" srcOrd="6" destOrd="0" parTransId="{15C2B0B8-9B8E-44EF-8446-5F4FB506E748}" sibTransId="{56085993-8467-409F-9174-05D7EB42C905}"/>
    <dgm:cxn modelId="{362ADD8E-071A-4283-B1C2-CC776A474E7C}" srcId="{892643B5-E08B-4AD5-9684-1D10675AD207}" destId="{139D5A00-E160-4639-B97F-4E42223E5A5F}" srcOrd="0" destOrd="0" parTransId="{A50902DF-2E3F-40D4-B4A6-4F8E3A121B9E}" sibTransId="{42A4961A-FA76-4339-9EB2-F4BBB8131E39}"/>
    <dgm:cxn modelId="{419C1D96-E0F5-4EDE-96BA-E17DB2117C27}" type="presOf" srcId="{BEE14101-3BE8-4045-BB85-92C0D9748196}" destId="{01E16933-02A4-4C53-87F1-383671799AA6}" srcOrd="0" destOrd="0" presId="urn:microsoft.com/office/officeart/2005/8/layout/vList5"/>
    <dgm:cxn modelId="{0CC8F8A3-3275-4FE8-B547-51957C4187AA}" type="presOf" srcId="{892643B5-E08B-4AD5-9684-1D10675AD207}" destId="{4D79720B-2905-4C92-85C5-FC9025C46E1F}" srcOrd="0" destOrd="0" presId="urn:microsoft.com/office/officeart/2005/8/layout/vList5"/>
    <dgm:cxn modelId="{FA25E2BC-94C3-42F4-BBA7-C0B20436E0DD}" srcId="{E823DDBB-AE90-4C31-9AB3-B909546668CF}" destId="{FEDB7A0B-2F38-4BF2-A6C6-1D6EEDED64D1}" srcOrd="0" destOrd="0" parTransId="{7200F7E6-FCFD-4CFF-AF68-702413D1FDCC}" sibTransId="{18876C9F-A127-4D5E-BD59-2213AFE1D038}"/>
    <dgm:cxn modelId="{8FA62FBF-069C-459A-833E-0B2BB8DE1A80}" type="presOf" srcId="{FEDB7A0B-2F38-4BF2-A6C6-1D6EEDED64D1}" destId="{E015B7A3-0F0A-43E8-936F-CA57C0731D41}" srcOrd="0" destOrd="0" presId="urn:microsoft.com/office/officeart/2005/8/layout/vList5"/>
    <dgm:cxn modelId="{A746C1D4-AE11-4DA7-9E52-DAE93631BC90}" type="presOf" srcId="{13BDC3FF-5580-435D-B9E3-03F736048188}" destId="{1D4DAE76-C247-4F72-AF42-6C1E3846D28F}" srcOrd="0" destOrd="0" presId="urn:microsoft.com/office/officeart/2005/8/layout/vList5"/>
    <dgm:cxn modelId="{FF1C20E2-1A3F-48A0-BD8B-0D44EB37F538}" type="presOf" srcId="{139D5A00-E160-4639-B97F-4E42223E5A5F}" destId="{914C5F2E-EA17-4647-A34C-8C357AA04F78}" srcOrd="0" destOrd="0" presId="urn:microsoft.com/office/officeart/2005/8/layout/vList5"/>
    <dgm:cxn modelId="{C1C891E6-EAB2-4E14-ABE4-64450D6A5B54}" srcId="{C6AAB8B5-531B-48DF-9947-9D8464F95806}" destId="{12F14206-13F9-4360-8A80-39B0B36F78C3}" srcOrd="1" destOrd="0" parTransId="{BA926513-18C3-472A-9FCD-0028FF3DBE1C}" sibTransId="{882EBCBC-2A02-4996-AD9F-B14DF26BC904}"/>
    <dgm:cxn modelId="{E817D4E6-8B32-4A63-843F-719E329AE362}" type="presOf" srcId="{B4F34E49-EB7D-4BD5-9120-EBD72AFC0196}" destId="{C0947CC4-047F-4CC7-B96E-2BB3AC1AB8FE}" srcOrd="0" destOrd="0" presId="urn:microsoft.com/office/officeart/2005/8/layout/vList5"/>
    <dgm:cxn modelId="{36BBA4EA-02B5-4BAB-B8D6-C505472F505F}" srcId="{C6AAB8B5-531B-48DF-9947-9D8464F95806}" destId="{E823DDBB-AE90-4C31-9AB3-B909546668CF}" srcOrd="5" destOrd="0" parTransId="{AF1B6AAB-3171-4579-A5AF-3B252EFA614C}" sibTransId="{3F526F81-6A0F-444A-B0BB-5EB8E9EB4740}"/>
    <dgm:cxn modelId="{C45B8AF7-3B34-407D-890D-9E935CED9CC8}" type="presOf" srcId="{12F14206-13F9-4360-8A80-39B0B36F78C3}" destId="{43C98014-DE80-46D7-B045-0CB6917138FC}" srcOrd="0" destOrd="0" presId="urn:microsoft.com/office/officeart/2005/8/layout/vList5"/>
    <dgm:cxn modelId="{191DCAF8-0F8A-42CE-BFE3-DD0FB315705B}" srcId="{10462FD2-453A-4316-90FC-40F2D541708C}" destId="{B4F34E49-EB7D-4BD5-9120-EBD72AFC0196}" srcOrd="0" destOrd="0" parTransId="{97F52E7F-0D79-44BF-83C1-2A9770610885}" sibTransId="{7C7CAB6C-7793-48A4-97C4-6EDE80FF3FE8}"/>
    <dgm:cxn modelId="{F2865FB6-181E-4680-B7A7-D679BB0990C4}" type="presParOf" srcId="{B87FDDFF-7F8C-44A2-BF30-91009F0B869E}" destId="{78A37128-CC22-4351-A550-E6BCD8A56F79}" srcOrd="0" destOrd="0" presId="urn:microsoft.com/office/officeart/2005/8/layout/vList5"/>
    <dgm:cxn modelId="{2172F838-EC8A-4AB2-A76C-E88622D7A73B}" type="presParOf" srcId="{78A37128-CC22-4351-A550-E6BCD8A56F79}" destId="{1A91A215-9EFA-467A-87BB-8AB9F40543DA}" srcOrd="0" destOrd="0" presId="urn:microsoft.com/office/officeart/2005/8/layout/vList5"/>
    <dgm:cxn modelId="{74434725-6CAF-4BD4-8558-E8B17BCE5097}" type="presParOf" srcId="{78A37128-CC22-4351-A550-E6BCD8A56F79}" destId="{460E2C0B-0F47-474F-9CD6-B66D14EE6D22}" srcOrd="1" destOrd="0" presId="urn:microsoft.com/office/officeart/2005/8/layout/vList5"/>
    <dgm:cxn modelId="{7D03B94E-2D11-4184-9077-E13DCDDE4D01}" type="presParOf" srcId="{B87FDDFF-7F8C-44A2-BF30-91009F0B869E}" destId="{6D2EECC8-80B4-44F6-B42C-BCF164A3D411}" srcOrd="1" destOrd="0" presId="urn:microsoft.com/office/officeart/2005/8/layout/vList5"/>
    <dgm:cxn modelId="{3B5AFD43-1AFA-428A-BE99-C3590E9D1A3D}" type="presParOf" srcId="{B87FDDFF-7F8C-44A2-BF30-91009F0B869E}" destId="{E51E6FCF-CF8D-44DF-ABCF-BC5EC3C92C5D}" srcOrd="2" destOrd="0" presId="urn:microsoft.com/office/officeart/2005/8/layout/vList5"/>
    <dgm:cxn modelId="{28083210-9F06-49C2-8026-DA1912AD92F3}" type="presParOf" srcId="{E51E6FCF-CF8D-44DF-ABCF-BC5EC3C92C5D}" destId="{43C98014-DE80-46D7-B045-0CB6917138FC}" srcOrd="0" destOrd="0" presId="urn:microsoft.com/office/officeart/2005/8/layout/vList5"/>
    <dgm:cxn modelId="{D5420B62-F908-436B-997E-9558C8348697}" type="presParOf" srcId="{E51E6FCF-CF8D-44DF-ABCF-BC5EC3C92C5D}" destId="{1D4DAE76-C247-4F72-AF42-6C1E3846D28F}" srcOrd="1" destOrd="0" presId="urn:microsoft.com/office/officeart/2005/8/layout/vList5"/>
    <dgm:cxn modelId="{4E9726E5-03B5-481B-BC28-55A0A8D58245}" type="presParOf" srcId="{B87FDDFF-7F8C-44A2-BF30-91009F0B869E}" destId="{A4D5D225-11D0-4CE6-BFD7-75B26AE13EEC}" srcOrd="3" destOrd="0" presId="urn:microsoft.com/office/officeart/2005/8/layout/vList5"/>
    <dgm:cxn modelId="{BB0FA43A-AC29-480A-88AD-CF3C78374927}" type="presParOf" srcId="{B87FDDFF-7F8C-44A2-BF30-91009F0B869E}" destId="{CAA45B28-BA6B-47DF-856B-0E4A6711871D}" srcOrd="4" destOrd="0" presId="urn:microsoft.com/office/officeart/2005/8/layout/vList5"/>
    <dgm:cxn modelId="{42A5CAB3-03C8-4BBC-B3A1-5D031087E6F4}" type="presParOf" srcId="{CAA45B28-BA6B-47DF-856B-0E4A6711871D}" destId="{CC9E7145-896B-4D39-8BF1-E5972E3D08C3}" srcOrd="0" destOrd="0" presId="urn:microsoft.com/office/officeart/2005/8/layout/vList5"/>
    <dgm:cxn modelId="{4BE1D2E6-3042-4707-90F4-73B0ED101BB2}" type="presParOf" srcId="{CAA45B28-BA6B-47DF-856B-0E4A6711871D}" destId="{01E16933-02A4-4C53-87F1-383671799AA6}" srcOrd="1" destOrd="0" presId="urn:microsoft.com/office/officeart/2005/8/layout/vList5"/>
    <dgm:cxn modelId="{E2D1523E-8E94-4ADF-BE8E-ED2BA6210FBC}" type="presParOf" srcId="{B87FDDFF-7F8C-44A2-BF30-91009F0B869E}" destId="{B4F8878C-82F3-4455-9AC0-D9EFECA73B74}" srcOrd="5" destOrd="0" presId="urn:microsoft.com/office/officeart/2005/8/layout/vList5"/>
    <dgm:cxn modelId="{0ABA7808-DE16-46A0-9291-0D6444771698}" type="presParOf" srcId="{B87FDDFF-7F8C-44A2-BF30-91009F0B869E}" destId="{6EEC9D50-E72A-4CF7-BB26-C8252E3AAC82}" srcOrd="6" destOrd="0" presId="urn:microsoft.com/office/officeart/2005/8/layout/vList5"/>
    <dgm:cxn modelId="{E257A1E2-75B3-4FAC-835A-5DDE9A43EBF5}" type="presParOf" srcId="{6EEC9D50-E72A-4CF7-BB26-C8252E3AAC82}" destId="{6554C882-3DE2-4968-94A4-008D16647263}" srcOrd="0" destOrd="0" presId="urn:microsoft.com/office/officeart/2005/8/layout/vList5"/>
    <dgm:cxn modelId="{3CABFD84-A4F4-44E1-BDA0-C57D2FA049D7}" type="presParOf" srcId="{6EEC9D50-E72A-4CF7-BB26-C8252E3AAC82}" destId="{B4B41EAE-D8EC-48A7-B107-2C135BDF735F}" srcOrd="1" destOrd="0" presId="urn:microsoft.com/office/officeart/2005/8/layout/vList5"/>
    <dgm:cxn modelId="{2B502798-2288-4FE7-873E-FC561B9B7318}" type="presParOf" srcId="{B87FDDFF-7F8C-44A2-BF30-91009F0B869E}" destId="{D783A45C-F73A-4576-8AB8-D529A76D9E00}" srcOrd="7" destOrd="0" presId="urn:microsoft.com/office/officeart/2005/8/layout/vList5"/>
    <dgm:cxn modelId="{AE22885E-F2BC-441C-8D44-032CE0C56EDA}" type="presParOf" srcId="{B87FDDFF-7F8C-44A2-BF30-91009F0B869E}" destId="{A25D7EA7-3BAE-420B-A21D-FB05F7C31192}" srcOrd="8" destOrd="0" presId="urn:microsoft.com/office/officeart/2005/8/layout/vList5"/>
    <dgm:cxn modelId="{CD8B047B-9AFB-4C5D-9D36-68486AB57B7C}" type="presParOf" srcId="{A25D7EA7-3BAE-420B-A21D-FB05F7C31192}" destId="{54DA3266-0FC2-4527-A72C-CD7F41FC3054}" srcOrd="0" destOrd="0" presId="urn:microsoft.com/office/officeart/2005/8/layout/vList5"/>
    <dgm:cxn modelId="{4A013A1A-D043-4522-9D36-93594F09D346}" type="presParOf" srcId="{A25D7EA7-3BAE-420B-A21D-FB05F7C31192}" destId="{C0947CC4-047F-4CC7-B96E-2BB3AC1AB8FE}" srcOrd="1" destOrd="0" presId="urn:microsoft.com/office/officeart/2005/8/layout/vList5"/>
    <dgm:cxn modelId="{16DEBDCA-2D46-4A51-8475-48F50BA9CA14}" type="presParOf" srcId="{B87FDDFF-7F8C-44A2-BF30-91009F0B869E}" destId="{09BD057D-E7B4-447B-BB9C-848E238081D3}" srcOrd="9" destOrd="0" presId="urn:microsoft.com/office/officeart/2005/8/layout/vList5"/>
    <dgm:cxn modelId="{ACD7BC92-292D-4A28-83BA-5A06E9D7A639}" type="presParOf" srcId="{B87FDDFF-7F8C-44A2-BF30-91009F0B869E}" destId="{87EA8DB3-38A3-48A6-A577-7235379CD09A}" srcOrd="10" destOrd="0" presId="urn:microsoft.com/office/officeart/2005/8/layout/vList5"/>
    <dgm:cxn modelId="{23A919B9-8F9E-4977-A4D1-BA5029E1CF30}" type="presParOf" srcId="{87EA8DB3-38A3-48A6-A577-7235379CD09A}" destId="{8897F6AD-0DFC-402A-A104-1549C44BD389}" srcOrd="0" destOrd="0" presId="urn:microsoft.com/office/officeart/2005/8/layout/vList5"/>
    <dgm:cxn modelId="{213F0B23-4F8D-456A-9F46-E5FD61E5EF14}" type="presParOf" srcId="{87EA8DB3-38A3-48A6-A577-7235379CD09A}" destId="{E015B7A3-0F0A-43E8-936F-CA57C0731D41}" srcOrd="1" destOrd="0" presId="urn:microsoft.com/office/officeart/2005/8/layout/vList5"/>
    <dgm:cxn modelId="{8F5B0566-3B77-452E-BC1A-86A6174F3348}" type="presParOf" srcId="{B87FDDFF-7F8C-44A2-BF30-91009F0B869E}" destId="{14AC0B75-1BB2-4BB1-910C-A61352B17A68}" srcOrd="11" destOrd="0" presId="urn:microsoft.com/office/officeart/2005/8/layout/vList5"/>
    <dgm:cxn modelId="{E16F1AEB-42A3-4D20-8262-2D60231F735B}" type="presParOf" srcId="{B87FDDFF-7F8C-44A2-BF30-91009F0B869E}" destId="{8143EB76-E865-4CE2-AADD-B30FBD6A53B9}" srcOrd="12" destOrd="0" presId="urn:microsoft.com/office/officeart/2005/8/layout/vList5"/>
    <dgm:cxn modelId="{22EC7B01-D2D9-4467-A070-40B54DAF8971}" type="presParOf" srcId="{8143EB76-E865-4CE2-AADD-B30FBD6A53B9}" destId="{4D79720B-2905-4C92-85C5-FC9025C46E1F}" srcOrd="0" destOrd="0" presId="urn:microsoft.com/office/officeart/2005/8/layout/vList5"/>
    <dgm:cxn modelId="{977FC408-2C7F-4CEA-B572-C6033A4D7EEE}" type="presParOf" srcId="{8143EB76-E865-4CE2-AADD-B30FBD6A53B9}" destId="{914C5F2E-EA17-4647-A34C-8C357AA04F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D57BF5-DABA-47AF-9919-D1510B874AA1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CFD98CA-DCEE-47AB-8899-BD760B91B893}" type="pres">
      <dgm:prSet presAssocID="{FDD57BF5-DABA-47AF-9919-D1510B874AA1}" presName="Name0" presStyleCnt="0">
        <dgm:presLayoutVars>
          <dgm:dir/>
          <dgm:resizeHandles/>
        </dgm:presLayoutVars>
      </dgm:prSet>
      <dgm:spPr/>
    </dgm:pt>
  </dgm:ptLst>
  <dgm:cxnLst>
    <dgm:cxn modelId="{EE02AE14-A72E-4EC6-A519-331E8626D461}" type="presOf" srcId="{FDD57BF5-DABA-47AF-9919-D1510B874AA1}" destId="{6CFD98CA-DCEE-47AB-8899-BD760B91B893}" srcOrd="0" destOrd="0" presId="urn:microsoft.com/office/officeart/2008/layout/BendingPictureBlocks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59F6D-C36A-4285-A4B3-6D4A60DC5D85}">
      <dsp:nvSpPr>
        <dsp:cNvPr id="0" name=""/>
        <dsp:cNvSpPr/>
      </dsp:nvSpPr>
      <dsp:spPr>
        <a:xfrm>
          <a:off x="4735144" y="121283"/>
          <a:ext cx="1916906" cy="191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20% of children </a:t>
          </a:r>
          <a:r>
            <a:rPr lang="en-US" sz="1600" b="0" kern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with sickle cell die within </a:t>
          </a:r>
          <a:r>
            <a:rPr lang="en-US" sz="1600" b="1" kern="1200" dirty="0">
              <a:solidFill>
                <a:schemeClr val="accent2">
                  <a:lumMod val="50000"/>
                </a:scheme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02 years</a:t>
          </a:r>
          <a:endParaRPr lang="en-IN" sz="16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735144" y="121283"/>
        <a:ext cx="1916906" cy="1916906"/>
      </dsp:txXfrm>
    </dsp:sp>
    <dsp:sp modelId="{44155AE6-A975-447F-BD1A-AD04741AA0CE}">
      <dsp:nvSpPr>
        <dsp:cNvPr id="0" name=""/>
        <dsp:cNvSpPr/>
      </dsp:nvSpPr>
      <dsp:spPr>
        <a:xfrm>
          <a:off x="1354454" y="-211"/>
          <a:ext cx="5419090" cy="5419090"/>
        </a:xfrm>
        <a:prstGeom prst="circularArrow">
          <a:avLst>
            <a:gd name="adj1" fmla="val 6898"/>
            <a:gd name="adj2" fmla="val 465012"/>
            <a:gd name="adj3" fmla="val 550847"/>
            <a:gd name="adj4" fmla="val 20584141"/>
            <a:gd name="adj5" fmla="val 804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691DF-D489-47C3-8CF5-688C84754193}">
      <dsp:nvSpPr>
        <dsp:cNvPr id="0" name=""/>
        <dsp:cNvSpPr/>
      </dsp:nvSpPr>
      <dsp:spPr>
        <a:xfrm>
          <a:off x="4735144" y="3380477"/>
          <a:ext cx="1916906" cy="191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30% of children </a:t>
          </a:r>
          <a:r>
            <a:rPr lang="en-US" sz="1600" b="1" kern="1200" dirty="0">
              <a:solidFill>
                <a:schemeClr val="accent2">
                  <a:lumMod val="50000"/>
                </a:scheme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from tribal communities suffering from SCD</a:t>
          </a:r>
          <a:r>
            <a:rPr lang="en-US" sz="1600" b="1" kern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 </a:t>
          </a:r>
          <a:r>
            <a:rPr lang="en-US" sz="1600" b="1" kern="1200" dirty="0">
              <a:solidFill>
                <a:schemeClr val="accent2">
                  <a:lumMod val="50000"/>
                </a:scheme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die</a:t>
          </a:r>
          <a:r>
            <a:rPr lang="en-US" sz="1600" b="1" kern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 before adulthood </a:t>
          </a:r>
          <a:r>
            <a:rPr lang="en-US" sz="1300" b="1" kern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(ICMR survey-1989</a:t>
          </a:r>
          <a:r>
            <a:rPr lang="en-US" sz="1700" b="1" kern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)</a:t>
          </a:r>
          <a:endParaRPr lang="en-IN" sz="1700" kern="1200" dirty="0"/>
        </a:p>
      </dsp:txBody>
      <dsp:txXfrm>
        <a:off x="4735144" y="3380477"/>
        <a:ext cx="1916906" cy="1916906"/>
      </dsp:txXfrm>
    </dsp:sp>
    <dsp:sp modelId="{A15F53A4-610A-4332-B55E-05ED59C66454}">
      <dsp:nvSpPr>
        <dsp:cNvPr id="0" name=""/>
        <dsp:cNvSpPr/>
      </dsp:nvSpPr>
      <dsp:spPr>
        <a:xfrm>
          <a:off x="1354454" y="-211"/>
          <a:ext cx="5419090" cy="5419090"/>
        </a:xfrm>
        <a:prstGeom prst="circularArrow">
          <a:avLst>
            <a:gd name="adj1" fmla="val 6898"/>
            <a:gd name="adj2" fmla="val 465012"/>
            <a:gd name="adj3" fmla="val 5950847"/>
            <a:gd name="adj4" fmla="val 4384141"/>
            <a:gd name="adj5" fmla="val 8047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23AD5-6C2A-420E-96C5-45B31C92B7DE}">
      <dsp:nvSpPr>
        <dsp:cNvPr id="0" name=""/>
        <dsp:cNvSpPr/>
      </dsp:nvSpPr>
      <dsp:spPr>
        <a:xfrm>
          <a:off x="1475949" y="3380477"/>
          <a:ext cx="1916906" cy="191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If appropriate interventions are not made</a:t>
          </a:r>
          <a:r>
            <a:rPr lang="en-US" sz="1700" b="1" kern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, </a:t>
          </a:r>
          <a:r>
            <a:rPr lang="en-US" sz="1700" b="0" kern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the</a:t>
          </a:r>
          <a:r>
            <a:rPr lang="en-US" sz="1700" b="1" kern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 number of </a:t>
          </a:r>
          <a:r>
            <a:rPr lang="en-US" sz="1700" b="0" kern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sickle cell patients </a:t>
          </a:r>
          <a:r>
            <a:rPr lang="en-US" sz="1700" b="1" kern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may increase </a:t>
          </a:r>
          <a:r>
            <a:rPr lang="en-US" sz="1700" b="0" kern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due to genetic disease</a:t>
          </a:r>
          <a:endParaRPr lang="en-IN" sz="1700" b="0" kern="1200" dirty="0"/>
        </a:p>
      </dsp:txBody>
      <dsp:txXfrm>
        <a:off x="1475949" y="3380477"/>
        <a:ext cx="1916906" cy="1916906"/>
      </dsp:txXfrm>
    </dsp:sp>
    <dsp:sp modelId="{BE962591-7A5C-4E1E-94F3-A6985F48501B}">
      <dsp:nvSpPr>
        <dsp:cNvPr id="0" name=""/>
        <dsp:cNvSpPr/>
      </dsp:nvSpPr>
      <dsp:spPr>
        <a:xfrm>
          <a:off x="1324301" y="-92274"/>
          <a:ext cx="5419090" cy="5419090"/>
        </a:xfrm>
        <a:prstGeom prst="circularArrow">
          <a:avLst>
            <a:gd name="adj1" fmla="val 6898"/>
            <a:gd name="adj2" fmla="val 465012"/>
            <a:gd name="adj3" fmla="val 11396503"/>
            <a:gd name="adj4" fmla="val 9639622"/>
            <a:gd name="adj5" fmla="val 8047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20C78-7DE2-45B1-BD31-94E322880405}">
      <dsp:nvSpPr>
        <dsp:cNvPr id="0" name=""/>
        <dsp:cNvSpPr/>
      </dsp:nvSpPr>
      <dsp:spPr>
        <a:xfrm>
          <a:off x="1519248" y="0"/>
          <a:ext cx="1916906" cy="191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The</a:t>
          </a:r>
          <a:r>
            <a:rPr lang="en-US" sz="1600" b="1" kern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 average age </a:t>
          </a:r>
          <a:r>
            <a:rPr lang="en-US" sz="1600" b="0" kern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of sickle cell patients in India is</a:t>
          </a:r>
          <a:r>
            <a:rPr lang="en-US" sz="1600" b="1" kern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 40-45 years</a:t>
          </a:r>
          <a:endParaRPr lang="en-IN" sz="1600" kern="1200" dirty="0"/>
        </a:p>
      </dsp:txBody>
      <dsp:txXfrm>
        <a:off x="1519248" y="0"/>
        <a:ext cx="1916906" cy="1916906"/>
      </dsp:txXfrm>
    </dsp:sp>
    <dsp:sp modelId="{2C4D9E2C-376E-4D1E-ACA3-6EE35D36B715}">
      <dsp:nvSpPr>
        <dsp:cNvPr id="0" name=""/>
        <dsp:cNvSpPr/>
      </dsp:nvSpPr>
      <dsp:spPr>
        <a:xfrm>
          <a:off x="1252136" y="-33991"/>
          <a:ext cx="5419090" cy="5419090"/>
        </a:xfrm>
        <a:prstGeom prst="circularArrow">
          <a:avLst>
            <a:gd name="adj1" fmla="val 6898"/>
            <a:gd name="adj2" fmla="val 465012"/>
            <a:gd name="adj3" fmla="val 16911593"/>
            <a:gd name="adj4" fmla="val 15409119"/>
            <a:gd name="adj5" fmla="val 8047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DD13E-F478-4AD2-AC43-40F4119BA4F1}">
      <dsp:nvSpPr>
        <dsp:cNvPr id="0" name=""/>
        <dsp:cNvSpPr/>
      </dsp:nvSpPr>
      <dsp:spPr>
        <a:xfrm>
          <a:off x="1600077" y="229149"/>
          <a:ext cx="3842244" cy="133436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2E428-A58A-469D-B9AB-BAF7D0F15FE7}">
      <dsp:nvSpPr>
        <dsp:cNvPr id="0" name=""/>
        <dsp:cNvSpPr/>
      </dsp:nvSpPr>
      <dsp:spPr>
        <a:xfrm>
          <a:off x="3124906" y="3466370"/>
          <a:ext cx="744620" cy="476557"/>
        </a:xfrm>
        <a:prstGeom prst="downArrow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245050-678E-47F4-83AD-253AC23F435B}">
      <dsp:nvSpPr>
        <dsp:cNvPr id="0" name=""/>
        <dsp:cNvSpPr/>
      </dsp:nvSpPr>
      <dsp:spPr>
        <a:xfrm>
          <a:off x="789262" y="3835599"/>
          <a:ext cx="5032946" cy="893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Screening +</a:t>
          </a:r>
          <a:r>
            <a:rPr lang="en-US" sz="1800" b="1" kern="1200" dirty="0" err="1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ve</a:t>
          </a:r>
          <a:r>
            <a:rPr lang="en-US" sz="1800" b="1" kern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      Screening -</a:t>
          </a:r>
          <a:r>
            <a:rPr lang="en-US" sz="1800" b="1" kern="1200" dirty="0" err="1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ve</a:t>
          </a:r>
          <a:endParaRPr lang="en-IN" sz="1800" kern="1200" dirty="0"/>
        </a:p>
      </dsp:txBody>
      <dsp:txXfrm>
        <a:off x="789262" y="3835599"/>
        <a:ext cx="5032946" cy="893545"/>
      </dsp:txXfrm>
    </dsp:sp>
    <dsp:sp modelId="{08F1B577-3C21-4E54-B425-81B7D5C59974}">
      <dsp:nvSpPr>
        <dsp:cNvPr id="0" name=""/>
        <dsp:cNvSpPr/>
      </dsp:nvSpPr>
      <dsp:spPr>
        <a:xfrm>
          <a:off x="2430078" y="495505"/>
          <a:ext cx="2160364" cy="942524"/>
        </a:xfrm>
        <a:prstGeom prst="ellipse">
          <a:avLst/>
        </a:prstGeom>
        <a:solidFill>
          <a:schemeClr val="bg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Screening</a:t>
          </a:r>
          <a:endParaRPr lang="en-IN" sz="1800" kern="1200" dirty="0">
            <a:solidFill>
              <a:schemeClr val="tx1"/>
            </a:solidFill>
          </a:endParaRPr>
        </a:p>
      </dsp:txBody>
      <dsp:txXfrm>
        <a:off x="2746456" y="633534"/>
        <a:ext cx="1527608" cy="666466"/>
      </dsp:txXfrm>
    </dsp:sp>
    <dsp:sp modelId="{F8D74719-6496-4336-B794-057BFEAF95F7}">
      <dsp:nvSpPr>
        <dsp:cNvPr id="0" name=""/>
        <dsp:cNvSpPr/>
      </dsp:nvSpPr>
      <dsp:spPr>
        <a:xfrm>
          <a:off x="2180450" y="1565712"/>
          <a:ext cx="1328295" cy="994435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chemeClr val="tx1">
                  <a:lumMod val="95000"/>
                  <a:lumOff val="5000"/>
                </a:scheme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Community level </a:t>
          </a:r>
          <a:r>
            <a:rPr lang="en-US" sz="1300" b="1" kern="1200" dirty="0">
              <a:solidFill>
                <a:schemeClr val="tx1">
                  <a:lumMod val="95000"/>
                  <a:lumOff val="5000"/>
                </a:scheme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door to door </a:t>
          </a:r>
          <a:r>
            <a:rPr lang="en-US" sz="1300" b="0" kern="1200" dirty="0">
              <a:solidFill>
                <a:schemeClr val="tx1">
                  <a:lumMod val="95000"/>
                  <a:lumOff val="5000"/>
                </a:scheme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screening</a:t>
          </a:r>
          <a:endParaRPr lang="en-IN" sz="13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374974" y="1711344"/>
        <a:ext cx="939247" cy="703171"/>
      </dsp:txXfrm>
    </dsp:sp>
    <dsp:sp modelId="{BBCAF49A-0561-4951-A235-12EA90BBC561}">
      <dsp:nvSpPr>
        <dsp:cNvPr id="0" name=""/>
        <dsp:cNvSpPr/>
      </dsp:nvSpPr>
      <dsp:spPr>
        <a:xfrm>
          <a:off x="3355007" y="1563511"/>
          <a:ext cx="1455853" cy="1019861"/>
        </a:xfrm>
        <a:prstGeom prst="ellipse">
          <a:avLst/>
        </a:prstGeom>
        <a:solidFill>
          <a:schemeClr val="bg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Institutional Screening </a:t>
          </a:r>
          <a:r>
            <a:rPr lang="en-US" sz="1300" b="0" kern="1200" dirty="0">
              <a:solidFill>
                <a:schemeClr val="tx1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rPr>
            <a:t>(OPD &amp; ANC)</a:t>
          </a:r>
          <a:endParaRPr lang="en-IN" sz="1300" b="1" kern="1200" dirty="0">
            <a:solidFill>
              <a:schemeClr val="bg1"/>
            </a:solidFill>
          </a:endParaRPr>
        </a:p>
      </dsp:txBody>
      <dsp:txXfrm>
        <a:off x="3568212" y="1712866"/>
        <a:ext cx="1029443" cy="721151"/>
      </dsp:txXfrm>
    </dsp:sp>
    <dsp:sp modelId="{B54FDA89-B4A6-4ED9-BC12-8C7AE5A583CA}">
      <dsp:nvSpPr>
        <dsp:cNvPr id="0" name=""/>
        <dsp:cNvSpPr/>
      </dsp:nvSpPr>
      <dsp:spPr>
        <a:xfrm>
          <a:off x="1404647" y="117119"/>
          <a:ext cx="4169877" cy="333590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E2C0B-0F47-474F-9CD6-B66D14EE6D22}">
      <dsp:nvSpPr>
        <dsp:cNvPr id="0" name=""/>
        <dsp:cNvSpPr/>
      </dsp:nvSpPr>
      <dsp:spPr>
        <a:xfrm rot="5400000">
          <a:off x="5753385" y="-3249461"/>
          <a:ext cx="651539" cy="731436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50000"/>
              </a:schemeClr>
            </a:buClr>
            <a:buSzPct val="120000"/>
            <a:buChar char="•"/>
          </a:pPr>
          <a:r>
            <a:rPr lang="en-US" sz="1500" kern="12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Sickle cell screening with </a:t>
          </a:r>
          <a:r>
            <a:rPr lang="en-US" sz="1500" b="1" kern="12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POCT technology </a:t>
          </a:r>
          <a:r>
            <a:rPr lang="en-US" sz="1500" kern="12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in 89 blocks </a:t>
          </a:r>
          <a:r>
            <a:rPr lang="en-US" sz="1500" b="1" kern="12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tribal</a:t>
          </a:r>
          <a:r>
            <a:rPr lang="en-US" sz="1500" kern="12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 and further extended to across the state </a:t>
          </a:r>
          <a:endParaRPr lang="en-IN" sz="1500" kern="1200" dirty="0">
            <a:latin typeface="+mn-lt"/>
          </a:endParaRPr>
        </a:p>
      </dsp:txBody>
      <dsp:txXfrm rot="-5400000">
        <a:off x="2421974" y="113756"/>
        <a:ext cx="7282556" cy="587927"/>
      </dsp:txXfrm>
    </dsp:sp>
    <dsp:sp modelId="{1A91A215-9EFA-467A-87BB-8AB9F40543DA}">
      <dsp:nvSpPr>
        <dsp:cNvPr id="0" name=""/>
        <dsp:cNvSpPr/>
      </dsp:nvSpPr>
      <dsp:spPr>
        <a:xfrm>
          <a:off x="219423" y="508"/>
          <a:ext cx="2202550" cy="8144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</a:rPr>
            <a:t>Screening</a:t>
          </a:r>
          <a:endParaRPr lang="en-IN" sz="2000" b="1" kern="1200" dirty="0">
            <a:latin typeface="+mn-lt"/>
          </a:endParaRPr>
        </a:p>
      </dsp:txBody>
      <dsp:txXfrm>
        <a:off x="259180" y="40265"/>
        <a:ext cx="2123036" cy="734909"/>
      </dsp:txXfrm>
    </dsp:sp>
    <dsp:sp modelId="{1D4DAE76-C247-4F72-AF42-6C1E3846D28F}">
      <dsp:nvSpPr>
        <dsp:cNvPr id="0" name=""/>
        <dsp:cNvSpPr/>
      </dsp:nvSpPr>
      <dsp:spPr>
        <a:xfrm rot="5400000">
          <a:off x="5753385" y="-2394316"/>
          <a:ext cx="651539" cy="7314362"/>
        </a:xfrm>
        <a:prstGeom prst="round2SameRect">
          <a:avLst/>
        </a:prstGeom>
        <a:solidFill>
          <a:schemeClr val="accent2">
            <a:tint val="40000"/>
            <a:alpha val="90000"/>
            <a:hueOff val="-141538"/>
            <a:satOff val="-12558"/>
            <a:lumOff val="-12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41538"/>
              <a:satOff val="-12558"/>
              <a:lumOff val="-1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50000"/>
              </a:schemeClr>
            </a:buClr>
            <a:buSzPct val="120000"/>
            <a:buChar char="•"/>
          </a:pPr>
          <a:r>
            <a:rPr lang="en-US" sz="1500" b="0" kern="12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Collaboration with </a:t>
          </a:r>
          <a:r>
            <a:rPr lang="en-US" sz="1500" b="1" kern="12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AIIMS, ICMR </a:t>
          </a:r>
          <a:r>
            <a:rPr lang="en-US" sz="1500" b="0" kern="12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for </a:t>
          </a:r>
          <a:r>
            <a:rPr lang="en-US" sz="1500" b="1" kern="12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screening </a:t>
          </a:r>
          <a:r>
            <a:rPr lang="en-US" sz="1500" b="0" kern="12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and investigations and demand generation/program support from </a:t>
          </a:r>
          <a:r>
            <a:rPr lang="en-US" sz="1500" b="1" kern="12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Sankalp Foundation and JSS</a:t>
          </a:r>
          <a:r>
            <a:rPr lang="en-US" sz="1500" b="0" kern="12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.</a:t>
          </a:r>
          <a:endParaRPr lang="en-IN" sz="1500" b="0" kern="1200" dirty="0">
            <a:latin typeface="+mn-lt"/>
          </a:endParaRPr>
        </a:p>
      </dsp:txBody>
      <dsp:txXfrm rot="-5400000">
        <a:off x="2421974" y="968901"/>
        <a:ext cx="7282556" cy="587927"/>
      </dsp:txXfrm>
    </dsp:sp>
    <dsp:sp modelId="{43C98014-DE80-46D7-B045-0CB6917138FC}">
      <dsp:nvSpPr>
        <dsp:cNvPr id="0" name=""/>
        <dsp:cNvSpPr/>
      </dsp:nvSpPr>
      <dsp:spPr>
        <a:xfrm>
          <a:off x="219423" y="855653"/>
          <a:ext cx="2202550" cy="814423"/>
        </a:xfrm>
        <a:prstGeom prst="round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</a:rPr>
            <a:t>Collaboration</a:t>
          </a:r>
          <a:endParaRPr lang="en-IN" sz="2000" b="1" kern="1200" dirty="0">
            <a:latin typeface="+mn-lt"/>
          </a:endParaRPr>
        </a:p>
      </dsp:txBody>
      <dsp:txXfrm>
        <a:off x="259180" y="895410"/>
        <a:ext cx="2123036" cy="734909"/>
      </dsp:txXfrm>
    </dsp:sp>
    <dsp:sp modelId="{01E16933-02A4-4C53-87F1-383671799AA6}">
      <dsp:nvSpPr>
        <dsp:cNvPr id="0" name=""/>
        <dsp:cNvSpPr/>
      </dsp:nvSpPr>
      <dsp:spPr>
        <a:xfrm rot="5400000">
          <a:off x="5753385" y="-1539171"/>
          <a:ext cx="651539" cy="7314362"/>
        </a:xfrm>
        <a:prstGeom prst="round2Same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50000"/>
              </a:schemeClr>
            </a:buClr>
            <a:buSzPct val="120000"/>
            <a:buChar char="•"/>
          </a:pPr>
          <a:r>
            <a:rPr lang="en-US" sz="1500" kern="12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Under </a:t>
          </a:r>
          <a:r>
            <a:rPr lang="en-US" sz="1500" b="1" i="1" kern="12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Dastak Abhiyan</a:t>
          </a:r>
          <a:r>
            <a:rPr lang="en-US" sz="1500" kern="12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, sickle cell confirmed screening of identified </a:t>
          </a:r>
          <a:r>
            <a:rPr lang="en-US" sz="1500" b="1" kern="12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children up to the age of 06 years </a:t>
          </a:r>
          <a:r>
            <a:rPr lang="en-US" sz="1500" kern="12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in 89 tribal dominated development blocks. ~ children were screened for SCD during </a:t>
          </a:r>
          <a:r>
            <a:rPr lang="en-US" sz="1500" i="1" kern="12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Dastak Abhiyan</a:t>
          </a:r>
          <a:r>
            <a:rPr lang="en-US" sz="1500" kern="12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.</a:t>
          </a:r>
          <a:endParaRPr lang="en-IN" sz="1500" kern="1200" dirty="0">
            <a:latin typeface="+mn-lt"/>
          </a:endParaRPr>
        </a:p>
      </dsp:txBody>
      <dsp:txXfrm rot="-5400000">
        <a:off x="2421974" y="1824046"/>
        <a:ext cx="7282556" cy="587927"/>
      </dsp:txXfrm>
    </dsp:sp>
    <dsp:sp modelId="{CC9E7145-896B-4D39-8BF1-E5972E3D08C3}">
      <dsp:nvSpPr>
        <dsp:cNvPr id="0" name=""/>
        <dsp:cNvSpPr/>
      </dsp:nvSpPr>
      <dsp:spPr>
        <a:xfrm>
          <a:off x="219423" y="1710798"/>
          <a:ext cx="2202550" cy="814423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</a:rPr>
            <a:t>Focus on U5 Children</a:t>
          </a:r>
          <a:endParaRPr lang="en-IN" sz="2000" b="1" kern="1200" dirty="0">
            <a:latin typeface="+mn-lt"/>
          </a:endParaRPr>
        </a:p>
      </dsp:txBody>
      <dsp:txXfrm>
        <a:off x="259180" y="1750555"/>
        <a:ext cx="2123036" cy="734909"/>
      </dsp:txXfrm>
    </dsp:sp>
    <dsp:sp modelId="{B4B41EAE-D8EC-48A7-B107-2C135BDF735F}">
      <dsp:nvSpPr>
        <dsp:cNvPr id="0" name=""/>
        <dsp:cNvSpPr/>
      </dsp:nvSpPr>
      <dsp:spPr>
        <a:xfrm rot="5400000">
          <a:off x="5753385" y="-684026"/>
          <a:ext cx="651539" cy="7314362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50000"/>
              </a:schemeClr>
            </a:buClr>
            <a:buSzPct val="120000"/>
            <a:buChar char="•"/>
          </a:pPr>
          <a:r>
            <a:rPr lang="en-US" sz="1500" b="1" kern="12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ICMR Jabalpur </a:t>
          </a:r>
          <a:r>
            <a:rPr lang="en-US" sz="1500" kern="12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completes </a:t>
          </a:r>
          <a:r>
            <a:rPr lang="en-US" sz="1500" b="1" kern="12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district-level stakeholders training </a:t>
          </a:r>
          <a:r>
            <a:rPr lang="en-US" sz="1500" kern="12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while Development </a:t>
          </a:r>
          <a:r>
            <a:rPr lang="en-US" sz="1500" b="1" kern="12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Block Level (BMO, BCM) training</a:t>
          </a:r>
          <a:r>
            <a:rPr lang="en-US" sz="1500" kern="12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 in all tribal-dominated districts, is currently under process. </a:t>
          </a:r>
          <a:endParaRPr lang="en-IN" sz="1500" kern="1200" dirty="0">
            <a:latin typeface="+mn-lt"/>
          </a:endParaRPr>
        </a:p>
      </dsp:txBody>
      <dsp:txXfrm rot="-5400000">
        <a:off x="2421974" y="2679191"/>
        <a:ext cx="7282556" cy="587927"/>
      </dsp:txXfrm>
    </dsp:sp>
    <dsp:sp modelId="{6554C882-3DE2-4968-94A4-008D16647263}">
      <dsp:nvSpPr>
        <dsp:cNvPr id="0" name=""/>
        <dsp:cNvSpPr/>
      </dsp:nvSpPr>
      <dsp:spPr>
        <a:xfrm>
          <a:off x="219423" y="2565943"/>
          <a:ext cx="2202550" cy="814423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</a:rPr>
            <a:t>Capacity Building</a:t>
          </a:r>
          <a:endParaRPr lang="en-IN" sz="2000" b="1" kern="1200" dirty="0">
            <a:latin typeface="+mn-lt"/>
          </a:endParaRPr>
        </a:p>
      </dsp:txBody>
      <dsp:txXfrm>
        <a:off x="259180" y="2605700"/>
        <a:ext cx="2123036" cy="734909"/>
      </dsp:txXfrm>
    </dsp:sp>
    <dsp:sp modelId="{C0947CC4-047F-4CC7-B96E-2BB3AC1AB8FE}">
      <dsp:nvSpPr>
        <dsp:cNvPr id="0" name=""/>
        <dsp:cNvSpPr/>
      </dsp:nvSpPr>
      <dsp:spPr>
        <a:xfrm rot="5400000">
          <a:off x="5753385" y="171118"/>
          <a:ext cx="651539" cy="7314362"/>
        </a:xfrm>
        <a:prstGeom prst="round2Same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50000"/>
              </a:schemeClr>
            </a:buClr>
            <a:buSzPct val="120000"/>
            <a:buChar char="•"/>
          </a:pPr>
          <a:r>
            <a:rPr lang="en-US" sz="1500" b="1" kern="12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Developed SOP and treatment guidelines</a:t>
          </a:r>
          <a:r>
            <a:rPr lang="en-US" sz="1500" kern="12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 in collaboration with subject experts of AIIMS and ICMR at various institution and community level.</a:t>
          </a:r>
          <a:endParaRPr lang="en-IN" sz="1500" kern="1200" dirty="0">
            <a:latin typeface="+mn-lt"/>
          </a:endParaRPr>
        </a:p>
      </dsp:txBody>
      <dsp:txXfrm rot="-5400000">
        <a:off x="2421974" y="3534335"/>
        <a:ext cx="7282556" cy="587927"/>
      </dsp:txXfrm>
    </dsp:sp>
    <dsp:sp modelId="{54DA3266-0FC2-4527-A72C-CD7F41FC3054}">
      <dsp:nvSpPr>
        <dsp:cNvPr id="0" name=""/>
        <dsp:cNvSpPr/>
      </dsp:nvSpPr>
      <dsp:spPr>
        <a:xfrm>
          <a:off x="219423" y="3421088"/>
          <a:ext cx="2202550" cy="814423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</a:rPr>
            <a:t>SOPs and Protocols</a:t>
          </a:r>
          <a:endParaRPr lang="en-IN" sz="2000" b="1" kern="1200" dirty="0">
            <a:latin typeface="+mn-lt"/>
          </a:endParaRPr>
        </a:p>
      </dsp:txBody>
      <dsp:txXfrm>
        <a:off x="259180" y="3460845"/>
        <a:ext cx="2123036" cy="734909"/>
      </dsp:txXfrm>
    </dsp:sp>
    <dsp:sp modelId="{E015B7A3-0F0A-43E8-936F-CA57C0731D41}">
      <dsp:nvSpPr>
        <dsp:cNvPr id="0" name=""/>
        <dsp:cNvSpPr/>
      </dsp:nvSpPr>
      <dsp:spPr>
        <a:xfrm rot="5400000">
          <a:off x="5753385" y="1026263"/>
          <a:ext cx="651539" cy="7314362"/>
        </a:xfrm>
        <a:prstGeom prst="round2SameRect">
          <a:avLst/>
        </a:prstGeom>
        <a:solidFill>
          <a:schemeClr val="accent2">
            <a:tint val="40000"/>
            <a:alpha val="90000"/>
            <a:hueOff val="-707688"/>
            <a:satOff val="-62788"/>
            <a:lumOff val="-64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07688"/>
              <a:satOff val="-62788"/>
              <a:lumOff val="-6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50000"/>
              </a:schemeClr>
            </a:buClr>
            <a:buSzPct val="120000"/>
            <a:buChar char="•"/>
          </a:pPr>
          <a:r>
            <a:rPr lang="en-US" sz="1500" kern="1200" dirty="0">
              <a:latin typeface="+mn-lt"/>
            </a:rPr>
            <a:t>Impact in the public health sector strengthening with </a:t>
          </a:r>
          <a:r>
            <a:rPr lang="en-US" sz="1500" b="1" kern="1200" dirty="0">
              <a:latin typeface="+mn-lt"/>
            </a:rPr>
            <a:t>the inclusion of blood services, maternal health services, Health and Wellness Screening, physiotherapy </a:t>
          </a:r>
          <a:r>
            <a:rPr lang="en-US" sz="1500" kern="1200" dirty="0">
              <a:latin typeface="+mn-lt"/>
            </a:rPr>
            <a:t>in the State.  </a:t>
          </a:r>
          <a:endParaRPr lang="en-IN" sz="1500" kern="1200" dirty="0">
            <a:latin typeface="+mn-lt"/>
          </a:endParaRPr>
        </a:p>
      </dsp:txBody>
      <dsp:txXfrm rot="-5400000">
        <a:off x="2421974" y="4389480"/>
        <a:ext cx="7282556" cy="587927"/>
      </dsp:txXfrm>
    </dsp:sp>
    <dsp:sp modelId="{8897F6AD-0DFC-402A-A104-1549C44BD389}">
      <dsp:nvSpPr>
        <dsp:cNvPr id="0" name=""/>
        <dsp:cNvSpPr/>
      </dsp:nvSpPr>
      <dsp:spPr>
        <a:xfrm>
          <a:off x="219423" y="4276233"/>
          <a:ext cx="2202550" cy="814423"/>
        </a:xfrm>
        <a:prstGeom prst="round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</a:rPr>
            <a:t>Public Sector Strengthening</a:t>
          </a:r>
          <a:endParaRPr lang="en-IN" sz="2000" b="1" kern="1200" dirty="0">
            <a:latin typeface="+mn-lt"/>
          </a:endParaRPr>
        </a:p>
      </dsp:txBody>
      <dsp:txXfrm>
        <a:off x="259180" y="4315990"/>
        <a:ext cx="2123036" cy="734909"/>
      </dsp:txXfrm>
    </dsp:sp>
    <dsp:sp modelId="{914C5F2E-EA17-4647-A34C-8C357AA04F78}">
      <dsp:nvSpPr>
        <dsp:cNvPr id="0" name=""/>
        <dsp:cNvSpPr/>
      </dsp:nvSpPr>
      <dsp:spPr>
        <a:xfrm rot="5400000">
          <a:off x="5771697" y="1881408"/>
          <a:ext cx="651539" cy="7314362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Provision of </a:t>
          </a:r>
          <a:r>
            <a:rPr lang="en-US" sz="1500" b="1" kern="12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Essential Medicines (EDL) </a:t>
          </a:r>
          <a:r>
            <a:rPr lang="en-US" sz="1500" kern="12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and </a:t>
          </a:r>
          <a:r>
            <a:rPr lang="en-US" sz="1500" b="1" kern="12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Blood Transfusion</a:t>
          </a:r>
          <a:r>
            <a:rPr lang="en-US" sz="1500" kern="1200" dirty="0">
              <a:latin typeface="+mn-lt"/>
              <a:ea typeface="Nirmala UI" panose="020B0502040204020203" pitchFamily="34" charset="0"/>
              <a:cs typeface="Nirmala UI" panose="020B0502040204020203" pitchFamily="34" charset="0"/>
            </a:rPr>
            <a:t> for the management of all sickle patients found positive in screening.</a:t>
          </a:r>
          <a:endParaRPr lang="en-IN" sz="1500" kern="1200" dirty="0">
            <a:latin typeface="+mn-lt"/>
          </a:endParaRPr>
        </a:p>
      </dsp:txBody>
      <dsp:txXfrm rot="-5400000">
        <a:off x="2440286" y="5244625"/>
        <a:ext cx="7282556" cy="587927"/>
      </dsp:txXfrm>
    </dsp:sp>
    <dsp:sp modelId="{4D79720B-2905-4C92-85C5-FC9025C46E1F}">
      <dsp:nvSpPr>
        <dsp:cNvPr id="0" name=""/>
        <dsp:cNvSpPr/>
      </dsp:nvSpPr>
      <dsp:spPr>
        <a:xfrm>
          <a:off x="219423" y="5131378"/>
          <a:ext cx="2220862" cy="81442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</a:rPr>
            <a:t>Availability</a:t>
          </a:r>
          <a:endParaRPr lang="en-IN" sz="2000" b="1" kern="1200" dirty="0">
            <a:latin typeface="+mn-lt"/>
          </a:endParaRPr>
        </a:p>
      </dsp:txBody>
      <dsp:txXfrm>
        <a:off x="259180" y="5171135"/>
        <a:ext cx="2141348" cy="7349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B966D-CFDD-498B-B068-5F0D06CA5673}" type="datetimeFigureOut">
              <a:rPr lang="en-IN" smtClean="0"/>
              <a:t>24-10-2024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2A7B8-721F-46E6-8EBE-66099F71CE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4643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03d9f7a2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03d9f7a2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823cbaad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823cbaad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1372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>
          <a:extLst>
            <a:ext uri="{FF2B5EF4-FFF2-40B4-BE49-F238E27FC236}">
              <a16:creationId xmlns:a16="http://schemas.microsoft.com/office/drawing/2014/main" id="{72947863-29EF-993A-9F16-37B5CF612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8729d97241_0_462:notes">
            <a:extLst>
              <a:ext uri="{FF2B5EF4-FFF2-40B4-BE49-F238E27FC236}">
                <a16:creationId xmlns:a16="http://schemas.microsoft.com/office/drawing/2014/main" id="{73B32016-D931-3338-1E86-B437640801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8729d97241_0_462:notes">
            <a:extLst>
              <a:ext uri="{FF2B5EF4-FFF2-40B4-BE49-F238E27FC236}">
                <a16:creationId xmlns:a16="http://schemas.microsoft.com/office/drawing/2014/main" id="{98FEDFFB-8672-3DD3-2930-18B018F487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2220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803d9f7a28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803d9f7a28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1063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8729d9724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8729d9724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C1C0-C799-40B6-A4A8-AD7EC066D11A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66F-C485-4615-A292-FDD02410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10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0B04-5341-4A74-B602-013789372F4B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66F-C485-4615-A292-FDD02410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8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9BE0-35C8-464F-A6E9-241A95F73057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66F-C485-4615-A292-FDD02410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86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D6D2-98DC-D576-A28E-0111278BD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A69D8-2F28-DB67-35AA-E4FDC37A1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A58A3-5EF0-1167-8891-18C964CB5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7369-77DD-46E5-8F67-FA86ECF2EF08}" type="datetime1">
              <a:rPr lang="en-US" smtClean="0"/>
              <a:t>10/24/2024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F1C9E-DE9C-97D0-C3D8-2DC055B65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665E5-7F94-7FE0-7767-A1DFA91C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2FA2-1699-4BD9-A424-E3A9234B24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1526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1F442-808E-FA78-BCDF-2EA927F7A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4EC18-6B7B-63E9-981B-7E404D9E4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84638-C4DB-BB23-674F-773DC120C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44F9-1333-4DED-9EA0-BB997DCB3F95}" type="datetime1">
              <a:rPr lang="en-US" smtClean="0"/>
              <a:t>10/24/2024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D4BB5-1B3C-2FE2-06B6-6F2BF4CD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7DE54-1E47-28C2-A049-D5AF1AEAE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2FA2-1699-4BD9-A424-E3A9234B24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144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BF864-6AA1-8F1B-99FC-5DAD5035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6EFCF-419A-09E1-D321-067743AB5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3D25F-BD60-E913-19CB-BB22E7249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D8E4-0D1B-4242-97BD-ADF43A508BE7}" type="datetime1">
              <a:rPr lang="en-US" smtClean="0"/>
              <a:t>10/24/2024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ADB88-975E-9192-0D3B-0FC4DB358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BB36B-36C6-B5F4-AFBD-EA0A551FC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2FA2-1699-4BD9-A424-E3A9234B24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797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5315D-A167-5767-CA51-C15391F77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4A26-DA5F-6636-5619-A23B5BB36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4516C-C542-3710-08D6-14797D2DF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0E81F-B506-B4D4-385D-EC3F36AD7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6DB4-6A2A-40B0-A35B-2764D60464F3}" type="datetime1">
              <a:rPr lang="en-US" smtClean="0"/>
              <a:t>10/24/2024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B3EE2-7988-7815-0FC8-0824C2C1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893A7-2F76-78EB-C049-EFAD3A5D1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2FA2-1699-4BD9-A424-E3A9234B24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2364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8A9E7-BB23-E3DC-E195-3236C40F1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34402-6E38-38B1-D9BC-E4968DA7E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E86922-93D6-1DCA-E616-00CBFC8B4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92149-36A8-5B0D-BBA3-D2C1EB161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4FA4DA-45A6-2A44-D14D-C39E1EDE96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89404F-6A2A-3042-6002-927B8E41A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8FED-28E0-4A08-9B68-BF4B42B00D2A}" type="datetime1">
              <a:rPr lang="en-US" smtClean="0"/>
              <a:t>10/24/2024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8294CE-D44F-93D6-1F78-CF1305838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EA968A-076C-BCCC-5AB9-E4857A945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2FA2-1699-4BD9-A424-E3A9234B24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7304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23F4F-4077-0CE1-1F90-E7D2D6604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07A615-1262-C58A-1055-020129583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3E56-B39D-4A3D-9715-8FF6CBD77928}" type="datetime1">
              <a:rPr lang="en-US" smtClean="0"/>
              <a:t>10/24/2024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050A6-AA2D-39F4-F426-A95F64156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B26CC7-80D2-9D6A-2AAA-D69EE73CA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2FA2-1699-4BD9-A424-E3A9234B24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9271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50102B-0C74-AC29-7660-416A5057A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7537-F94D-45DC-9CCA-D234DCCB5459}" type="datetime1">
              <a:rPr lang="en-US" smtClean="0"/>
              <a:t>10/24/2024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D2AA7B-1806-0E24-5348-834E09F51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EE74E-E4B3-868C-317A-29616C088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2FA2-1699-4BD9-A424-E3A9234B24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9039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D24B3-1C29-5C9C-9F33-ADD2EA3D9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93357-38EE-C809-4FE9-BCC8C89A4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7518EB-0E92-1C88-3080-3B89934B3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27047-BA73-C0DF-6EA7-EDFFD9C8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7ADD-2DFF-4A61-A256-46B21F5F406B}" type="datetime1">
              <a:rPr lang="en-US" smtClean="0"/>
              <a:t>10/24/2024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E478A-6B73-7FCC-C01F-81B60445F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8D498-C1A2-7ACD-CB79-2B4BC8526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2FA2-1699-4BD9-A424-E3A9234B24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7439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250C-F31B-4F08-A5FD-4601ADAC0B94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66F-C485-4615-A292-FDD02410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87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01F7B-6C79-3E60-B29C-EF4AFAB8A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444AD0-3D38-2AEB-854B-BDC9E67748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3A1A5-3218-214E-5579-D3940EAE9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6E991-D3F6-6B30-736D-84BAE8AA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FC11-5118-4C3C-80D9-AE425C5E372E}" type="datetime1">
              <a:rPr lang="en-US" smtClean="0"/>
              <a:t>10/24/2024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DE34A-6716-7F9D-98AC-3BB6791A3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32FFA-6682-8247-F443-0FE9E2C47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2FA2-1699-4BD9-A424-E3A9234B24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7991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63305-1593-B46F-E6F1-0108A412D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4207BD-953D-CE85-4D9B-4EB94AF28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79DCD-8337-3519-D7FE-13E24D8C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0D0A-2ABF-4D6E-B05D-69A680D33EA6}" type="datetime1">
              <a:rPr lang="en-US" smtClean="0"/>
              <a:t>10/24/2024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5B66C-62DA-7290-C796-FD50BDA2C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B36A8-D804-6556-5229-9D0D13C08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2FA2-1699-4BD9-A424-E3A9234B24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1536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43A8ED-7FD5-9FB7-A411-29998E6478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9DD077-33DB-F0D2-EBA0-170A70015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3C8B3-AD29-522D-F46B-6E9A835F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FBEA5-FCE5-4D50-9204-987CFB21CFC7}" type="datetime1">
              <a:rPr lang="en-US" smtClean="0"/>
              <a:t>10/24/2024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4ED85-9D56-41A1-D548-FCA6699A4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47779-F682-9DE9-F456-04C2E450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2FA2-1699-4BD9-A424-E3A9234B24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597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037-E6DB-4C6D-AB24-10FA927C2742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66F-C485-4615-A292-FDD02410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5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B550-FAA6-40AE-B83D-CA3633D59FD8}" type="datetime1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66F-C485-4615-A292-FDD02410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0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6D98-7C27-42EB-9025-28156ABAD51B}" type="datetime1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66F-C485-4615-A292-FDD02410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9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5651-EFD7-4698-A259-359E489C9058}" type="datetime1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66F-C485-4615-A292-FDD02410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0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2BA0-AC69-4EA8-BCAD-E340F6AB56D1}" type="datetime1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66F-C485-4615-A292-FDD02410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3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05C6-9E63-4DFC-B5BB-3E8DA77A4152}" type="datetime1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66F-C485-4615-A292-FDD02410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8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F8572-F112-4921-A8B4-2F7702C15EB8}" type="datetime1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66F-C485-4615-A292-FDD02410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6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97B64-9CBA-4A58-9634-3A48ED4E72AA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4D66F-C485-4615-A292-FDD024103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4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E4AB03-D2A1-1008-0B83-C12F9ACAF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6EDD3-CFD5-B444-5871-7EEEFF34F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139B2-495A-420F-61E8-3A6D1B624A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9DC23A-0EB9-4491-A99C-2134573237A8}" type="datetime1">
              <a:rPr lang="en-US" smtClean="0"/>
              <a:t>10/24/2024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7306A-6CF4-C590-429C-DF5DA109A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6AF39-3FDC-9DEB-07E4-3550259F9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422FA2-1699-4BD9-A424-E3A9234B24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680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sv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10" Type="http://schemas.openxmlformats.org/officeDocument/2006/relationships/image" Target="../media/image56.svg"/><Relationship Id="rId4" Type="http://schemas.openxmlformats.org/officeDocument/2006/relationships/image" Target="../media/image50.png"/><Relationship Id="rId9" Type="http://schemas.openxmlformats.org/officeDocument/2006/relationships/image" Target="../media/image5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microsoft.com/office/2007/relationships/hdphoto" Target="../media/hdphoto3.wdp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8.png"/><Relationship Id="rId12" Type="http://schemas.openxmlformats.org/officeDocument/2006/relationships/image" Target="../media/image7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71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70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12" Type="http://schemas.microsoft.com/office/2007/relationships/diagramDrawing" Target="../diagrams/drawing4.xml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11" Type="http://schemas.openxmlformats.org/officeDocument/2006/relationships/diagramColors" Target="../diagrams/colors4.xml"/><Relationship Id="rId5" Type="http://schemas.openxmlformats.org/officeDocument/2006/relationships/image" Target="../media/image96.jpe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95.jpeg"/><Relationship Id="rId9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svg"/><Relationship Id="rId18" Type="http://schemas.openxmlformats.org/officeDocument/2006/relationships/image" Target="../media/image3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diagramData" Target="../diagrams/data2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11" Type="http://schemas.openxmlformats.org/officeDocument/2006/relationships/image" Target="../media/image23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27.svg"/><Relationship Id="rId10" Type="http://schemas.openxmlformats.org/officeDocument/2006/relationships/image" Target="../media/image22.svg"/><Relationship Id="rId19" Type="http://schemas.openxmlformats.org/officeDocument/2006/relationships/image" Target="../media/image31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2">
            <a:extLst>
              <a:ext uri="{FF2B5EF4-FFF2-40B4-BE49-F238E27FC236}">
                <a16:creationId xmlns:a16="http://schemas.microsoft.com/office/drawing/2014/main" id="{8D2E6667-6C5D-4872-810D-6F5668F72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9" t="10661" r="9375" b="6300"/>
          <a:stretch>
            <a:fillRect/>
          </a:stretch>
        </p:blipFill>
        <p:spPr bwMode="auto">
          <a:xfrm>
            <a:off x="5514568" y="621315"/>
            <a:ext cx="1133046" cy="11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D9DF853-FB53-47BF-A838-FF8423C64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531" y="5874775"/>
            <a:ext cx="96724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
          National Health Mission, Department of Public Health and Family Welfare, Madhya Pradesh 
</a:t>
            </a:r>
            <a:endParaRPr lang="hi-IN" altLang="en-US" sz="1600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2F51E9-E18C-48B2-9DA6-F3E36DDD99FD}"/>
              </a:ext>
            </a:extLst>
          </p:cNvPr>
          <p:cNvSpPr txBox="1"/>
          <p:nvPr/>
        </p:nvSpPr>
        <p:spPr>
          <a:xfrm>
            <a:off x="1313281" y="1885005"/>
            <a:ext cx="95654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</a:pPr>
            <a:r>
              <a:rPr lang="en-IN" altLang="en-US" sz="2000" b="1" dirty="0">
                <a:solidFill>
                  <a:srgbClr val="C00000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Madhya Pradesh 
State Hemoglobinopathy Mission
</a:t>
            </a:r>
            <a:endParaRPr kumimoji="0" lang="hi-IN" altLang="en-US" sz="1200" b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A174E7-E8F9-4E9B-B21F-1BFA39A1B531}"/>
              </a:ext>
            </a:extLst>
          </p:cNvPr>
          <p:cNvSpPr txBox="1"/>
          <p:nvPr/>
        </p:nvSpPr>
        <p:spPr>
          <a:xfrm>
            <a:off x="1167497" y="3045815"/>
            <a:ext cx="956543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State Experience in Sickle Cell Screening</a:t>
            </a:r>
          </a:p>
          <a:p>
            <a:pPr lvl="0" algn="ctr" eaLnBrk="0" fontAlgn="base" hangingPunct="0">
              <a:spcBef>
                <a:spcPct val="0"/>
              </a:spcBef>
            </a:pP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Screening of Sickle Cell Disease (Methodology and Challenges)</a:t>
            </a:r>
          </a:p>
          <a:p>
            <a:pPr lvl="0" algn="ctr" eaLnBrk="0" fontAlgn="base" hangingPunct="0">
              <a:spcBef>
                <a:spcPct val="0"/>
              </a:spcBef>
            </a:pPr>
            <a:endParaRPr lang="en-US" altLang="en-US" sz="2400" b="1" i="1" dirty="0">
              <a:solidFill>
                <a:schemeClr val="accent1">
                  <a:lumMod val="50000"/>
                </a:scheme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lvl="0" algn="ctr" eaLnBrk="0" fontAlgn="base" hangingPunct="0">
              <a:spcBef>
                <a:spcPct val="0"/>
              </a:spcBef>
            </a:pP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23 – 24 October 2024</a:t>
            </a:r>
            <a:endParaRPr lang="hi-IN" altLang="en-US" sz="2400" b="1" i="1" dirty="0">
              <a:solidFill>
                <a:schemeClr val="accent1">
                  <a:lumMod val="50000"/>
                </a:schemeClr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3" name="Picture 5" descr="C:\Users\dell\Desktop\download (1).png">
            <a:extLst>
              <a:ext uri="{FF2B5EF4-FFF2-40B4-BE49-F238E27FC236}">
                <a16:creationId xmlns:a16="http://schemas.microsoft.com/office/drawing/2014/main" id="{119EAA69-1D12-1A0E-6C04-931AEC99F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4386" y="4849153"/>
            <a:ext cx="1103228" cy="1015997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F8F81-B52E-347E-B196-E9E800DBB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66F-C485-4615-A292-FDD024103E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97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6AFDB8-39DE-623B-D98B-B2DA27F01D8A}"/>
              </a:ext>
            </a:extLst>
          </p:cNvPr>
          <p:cNvSpPr/>
          <p:nvPr/>
        </p:nvSpPr>
        <p:spPr>
          <a:xfrm>
            <a:off x="0" y="-19866"/>
            <a:ext cx="12205940" cy="6373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Sickle Cell Screening</a:t>
            </a:r>
            <a:r>
              <a:rPr lang="en-US" sz="2000" b="1" dirty="0">
                <a:solidFill>
                  <a:prstClr val="white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Methodology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0387AB72-CD38-0D7B-738A-A0733005B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4" y="2307059"/>
            <a:ext cx="2127965" cy="132359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93D7B69-0DC7-5B16-9906-4346E6D207DC}"/>
              </a:ext>
            </a:extLst>
          </p:cNvPr>
          <p:cNvSpPr/>
          <p:nvPr/>
        </p:nvSpPr>
        <p:spPr>
          <a:xfrm>
            <a:off x="1115568" y="1807787"/>
            <a:ext cx="365760" cy="31089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5BBED6-41AC-31E6-F066-2DC050778CCA}"/>
              </a:ext>
            </a:extLst>
          </p:cNvPr>
          <p:cNvSpPr/>
          <p:nvPr/>
        </p:nvSpPr>
        <p:spPr>
          <a:xfrm>
            <a:off x="313464" y="3918921"/>
            <a:ext cx="2127965" cy="32918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Solubility test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C4F920-B095-0A82-E26A-968FF8AD8EB0}"/>
              </a:ext>
            </a:extLst>
          </p:cNvPr>
          <p:cNvSpPr/>
          <p:nvPr/>
        </p:nvSpPr>
        <p:spPr>
          <a:xfrm>
            <a:off x="313464" y="4279392"/>
            <a:ext cx="2127965" cy="121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>
                    <a:lumMod val="50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Tests done in fields for screening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500" dirty="0">
                <a:solidFill>
                  <a:schemeClr val="tx2">
                    <a:lumMod val="50000"/>
                  </a:schemeClr>
                </a:solidFill>
              </a:rPr>
              <a:t>Can not differentiate SCD and carrier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F50A1B-9A6E-6227-7DC9-B4B72BF013E9}"/>
              </a:ext>
            </a:extLst>
          </p:cNvPr>
          <p:cNvSpPr/>
          <p:nvPr/>
        </p:nvSpPr>
        <p:spPr>
          <a:xfrm>
            <a:off x="313464" y="1097280"/>
            <a:ext cx="2127965" cy="497470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2">
                    <a:lumMod val="50000"/>
                  </a:schemeClr>
                </a:solidFill>
              </a:rPr>
              <a:t>Screening Test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ED5BE1-36C9-8657-CDFE-C53B49D556A4}"/>
              </a:ext>
            </a:extLst>
          </p:cNvPr>
          <p:cNvSpPr/>
          <p:nvPr/>
        </p:nvSpPr>
        <p:spPr>
          <a:xfrm>
            <a:off x="6301808" y="1097280"/>
            <a:ext cx="2127965" cy="497470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2">
                    <a:lumMod val="50000"/>
                  </a:schemeClr>
                </a:solidFill>
              </a:rPr>
              <a:t>Lab-based Diagnosis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9293B56-E95E-834F-A318-CF17243A3947}"/>
              </a:ext>
            </a:extLst>
          </p:cNvPr>
          <p:cNvSpPr/>
          <p:nvPr/>
        </p:nvSpPr>
        <p:spPr>
          <a:xfrm>
            <a:off x="7182910" y="1807787"/>
            <a:ext cx="365760" cy="31089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3</a:t>
            </a:r>
          </a:p>
        </p:txBody>
      </p:sp>
      <p:pic>
        <p:nvPicPr>
          <p:cNvPr id="14" name="Picture 6" descr="D-10 Hemoglobin Testing System — Bio-Rad">
            <a:extLst>
              <a:ext uri="{FF2B5EF4-FFF2-40B4-BE49-F238E27FC236}">
                <a16:creationId xmlns:a16="http://schemas.microsoft.com/office/drawing/2014/main" id="{9F554617-B656-A487-312C-DD04844A9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297" y="2107439"/>
            <a:ext cx="2808985" cy="182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720F431-80E8-18D6-DD88-E471A2B94035}"/>
              </a:ext>
            </a:extLst>
          </p:cNvPr>
          <p:cNvSpPr/>
          <p:nvPr/>
        </p:nvSpPr>
        <p:spPr>
          <a:xfrm>
            <a:off x="6301808" y="3918921"/>
            <a:ext cx="2127965" cy="32918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HPLC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21F4D0-8797-300E-7FD7-DB02E3AC13E4}"/>
              </a:ext>
            </a:extLst>
          </p:cNvPr>
          <p:cNvSpPr/>
          <p:nvPr/>
        </p:nvSpPr>
        <p:spPr>
          <a:xfrm>
            <a:off x="6301808" y="4279392"/>
            <a:ext cx="2127965" cy="1481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0" i="0" dirty="0">
                <a:solidFill>
                  <a:schemeClr val="tx1"/>
                </a:solidFill>
                <a:effectLst/>
                <a:latin typeface="Google Sans"/>
              </a:rPr>
              <a:t>HPLC is sensitive, specific, and reproducible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Google Sans"/>
              </a:rPr>
              <a:t>C</a:t>
            </a:r>
            <a:r>
              <a:rPr lang="en-US" sz="1500" b="0" i="0" dirty="0">
                <a:solidFill>
                  <a:schemeClr val="tx1"/>
                </a:solidFill>
                <a:effectLst/>
                <a:latin typeface="Google Sans"/>
              </a:rPr>
              <a:t>an also detect multiple variants in a single test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E325E8-9595-0788-7854-65022366776B}"/>
              </a:ext>
            </a:extLst>
          </p:cNvPr>
          <p:cNvSpPr/>
          <p:nvPr/>
        </p:nvSpPr>
        <p:spPr>
          <a:xfrm>
            <a:off x="9478895" y="1097280"/>
            <a:ext cx="2127965" cy="497470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2">
                    <a:lumMod val="50000"/>
                  </a:schemeClr>
                </a:solidFill>
              </a:rPr>
              <a:t>Molecular Tests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B6B1418-BA89-10BA-C7B7-B61031AEC8D3}"/>
              </a:ext>
            </a:extLst>
          </p:cNvPr>
          <p:cNvSpPr/>
          <p:nvPr/>
        </p:nvSpPr>
        <p:spPr>
          <a:xfrm>
            <a:off x="10359997" y="1807787"/>
            <a:ext cx="365760" cy="31089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CB5A74-21C8-DA73-789C-C2D13011ACD3}"/>
              </a:ext>
            </a:extLst>
          </p:cNvPr>
          <p:cNvSpPr/>
          <p:nvPr/>
        </p:nvSpPr>
        <p:spPr>
          <a:xfrm>
            <a:off x="9478895" y="3918921"/>
            <a:ext cx="2127965" cy="32918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PCR-based Test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44AF8BF-E27E-2915-B957-1737D4F8DD11}"/>
              </a:ext>
            </a:extLst>
          </p:cNvPr>
          <p:cNvSpPr/>
          <p:nvPr/>
        </p:nvSpPr>
        <p:spPr>
          <a:xfrm>
            <a:off x="9478895" y="4279392"/>
            <a:ext cx="2127965" cy="1399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>
                    <a:lumMod val="50000"/>
                  </a:schemeClr>
                </a:solidFill>
                <a:ea typeface="Nirmala UI" panose="020B0502040204020203" pitchFamily="34" charset="0"/>
                <a:cs typeface="Nirmala UI" panose="020B0502040204020203" pitchFamily="34" charset="0"/>
              </a:rPr>
              <a:t>Confirmatory tests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>
                    <a:lumMod val="50000"/>
                  </a:schemeClr>
                </a:solidFill>
                <a:ea typeface="Nirmala UI" panose="020B0502040204020203" pitchFamily="34" charset="0"/>
                <a:cs typeface="Nirmala UI" panose="020B0502040204020203" pitchFamily="34" charset="0"/>
              </a:rPr>
              <a:t>PCR based tests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>
                    <a:lumMod val="50000"/>
                  </a:schemeClr>
                </a:solidFill>
                <a:ea typeface="Nirmala UI" panose="020B0502040204020203" pitchFamily="34" charset="0"/>
                <a:cs typeface="Nirmala UI" panose="020B0502040204020203" pitchFamily="34" charset="0"/>
              </a:rPr>
              <a:t>DH/Tertiary level institutes</a:t>
            </a:r>
          </a:p>
        </p:txBody>
      </p:sp>
      <p:sp>
        <p:nvSpPr>
          <p:cNvPr id="24" name="AutoShape 2">
            <a:extLst>
              <a:ext uri="{FF2B5EF4-FFF2-40B4-BE49-F238E27FC236}">
                <a16:creationId xmlns:a16="http://schemas.microsoft.com/office/drawing/2014/main" id="{70E27719-C466-5681-C24D-F7007B43ED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91792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1" name="AutoShape 2">
            <a:extLst>
              <a:ext uri="{FF2B5EF4-FFF2-40B4-BE49-F238E27FC236}">
                <a16:creationId xmlns:a16="http://schemas.microsoft.com/office/drawing/2014/main" id="{4305B935-A25E-6A6A-439E-4C6D56E9C8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66050" y="33069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3E6E4EE-721E-FD2B-F0A4-4598CCD96160}"/>
              </a:ext>
            </a:extLst>
          </p:cNvPr>
          <p:cNvSpPr/>
          <p:nvPr/>
        </p:nvSpPr>
        <p:spPr>
          <a:xfrm>
            <a:off x="3322566" y="1097280"/>
            <a:ext cx="2127965" cy="497470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2">
                    <a:lumMod val="50000"/>
                  </a:schemeClr>
                </a:solidFill>
              </a:rPr>
              <a:t>Point of Care Tests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A16362-A66B-129B-D753-D8B43F9FA6A3}"/>
              </a:ext>
            </a:extLst>
          </p:cNvPr>
          <p:cNvSpPr/>
          <p:nvPr/>
        </p:nvSpPr>
        <p:spPr>
          <a:xfrm>
            <a:off x="4203668" y="1807787"/>
            <a:ext cx="365760" cy="31089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A8C7DE8-C97C-8CDF-95D0-A4932993341D}"/>
              </a:ext>
            </a:extLst>
          </p:cNvPr>
          <p:cNvSpPr/>
          <p:nvPr/>
        </p:nvSpPr>
        <p:spPr>
          <a:xfrm>
            <a:off x="3322566" y="3918921"/>
            <a:ext cx="2127965" cy="32918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POC Sickle Scan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CA29220-30B4-4091-3C26-F2D6666F3D82}"/>
              </a:ext>
            </a:extLst>
          </p:cNvPr>
          <p:cNvSpPr/>
          <p:nvPr/>
        </p:nvSpPr>
        <p:spPr>
          <a:xfrm>
            <a:off x="3322566" y="4279393"/>
            <a:ext cx="2127965" cy="16093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2">
                    <a:lumMod val="50000"/>
                  </a:schemeClr>
                </a:solidFill>
              </a:rPr>
              <a:t>Based on lateral flow chromatographic immunoassay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2">
                    <a:lumMod val="50000"/>
                  </a:schemeClr>
                </a:solidFill>
              </a:rPr>
              <a:t>Indicates the presence of Hb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2">
                    <a:lumMod val="50000"/>
                  </a:schemeClr>
                </a:solidFill>
              </a:rPr>
              <a:t>Can differentiate AS with SS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1310C81-45C2-7B02-F410-04D17F8AA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325" y="2307059"/>
            <a:ext cx="1466513" cy="1580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FF70E9-2E52-11B9-CE73-9CDBE3BE2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7660" y="2318569"/>
            <a:ext cx="1430433" cy="1481328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7C685DA-B7C8-D6F5-63A4-3D0F2CFF7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66F-C485-4615-A292-FDD024103E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45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" name="Google Shape;520;p24"/>
          <p:cNvGrpSpPr/>
          <p:nvPr/>
        </p:nvGrpSpPr>
        <p:grpSpPr>
          <a:xfrm>
            <a:off x="0" y="3622676"/>
            <a:ext cx="11816080" cy="1410709"/>
            <a:chOff x="0" y="3354801"/>
            <a:chExt cx="8433454" cy="1058032"/>
          </a:xfrm>
        </p:grpSpPr>
        <p:sp>
          <p:nvSpPr>
            <p:cNvPr id="521" name="Google Shape;521;p24"/>
            <p:cNvSpPr/>
            <p:nvPr/>
          </p:nvSpPr>
          <p:spPr>
            <a:xfrm>
              <a:off x="0" y="3483450"/>
              <a:ext cx="8433454" cy="801090"/>
            </a:xfrm>
            <a:custGeom>
              <a:avLst/>
              <a:gdLst/>
              <a:ahLst/>
              <a:cxnLst/>
              <a:rect l="l" t="t" r="r" b="b"/>
              <a:pathLst>
                <a:path w="273547" h="35267" extrusionOk="0">
                  <a:moveTo>
                    <a:pt x="1" y="1"/>
                  </a:moveTo>
                  <a:lnTo>
                    <a:pt x="1" y="35267"/>
                  </a:lnTo>
                  <a:lnTo>
                    <a:pt x="258962" y="35267"/>
                  </a:lnTo>
                  <a:lnTo>
                    <a:pt x="273547" y="17598"/>
                  </a:lnTo>
                  <a:lnTo>
                    <a:pt x="2589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1480" y="3354801"/>
              <a:ext cx="7990427" cy="98409"/>
            </a:xfrm>
            <a:custGeom>
              <a:avLst/>
              <a:gdLst/>
              <a:ahLst/>
              <a:cxnLst/>
              <a:rect l="l" t="t" r="r" b="b"/>
              <a:pathLst>
                <a:path w="259177" h="3192" extrusionOk="0">
                  <a:moveTo>
                    <a:pt x="1" y="0"/>
                  </a:moveTo>
                  <a:lnTo>
                    <a:pt x="1" y="3191"/>
                  </a:lnTo>
                  <a:lnTo>
                    <a:pt x="259176" y="3191"/>
                  </a:lnTo>
                  <a:lnTo>
                    <a:pt x="2591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1480" y="4314794"/>
              <a:ext cx="7990427" cy="98039"/>
            </a:xfrm>
            <a:custGeom>
              <a:avLst/>
              <a:gdLst/>
              <a:ahLst/>
              <a:cxnLst/>
              <a:rect l="l" t="t" r="r" b="b"/>
              <a:pathLst>
                <a:path w="259177" h="3180" extrusionOk="0">
                  <a:moveTo>
                    <a:pt x="1" y="1"/>
                  </a:moveTo>
                  <a:lnTo>
                    <a:pt x="1" y="3180"/>
                  </a:lnTo>
                  <a:lnTo>
                    <a:pt x="259176" y="3180"/>
                  </a:lnTo>
                  <a:lnTo>
                    <a:pt x="2591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grpSp>
          <p:nvGrpSpPr>
            <p:cNvPr id="524" name="Google Shape;524;p24"/>
            <p:cNvGrpSpPr/>
            <p:nvPr/>
          </p:nvGrpSpPr>
          <p:grpSpPr>
            <a:xfrm>
              <a:off x="346902" y="3857188"/>
              <a:ext cx="7740127" cy="53613"/>
              <a:chOff x="346902" y="3236710"/>
              <a:chExt cx="7740127" cy="53613"/>
            </a:xfrm>
          </p:grpSpPr>
          <p:sp>
            <p:nvSpPr>
              <p:cNvPr id="525" name="Google Shape;525;p24"/>
              <p:cNvSpPr/>
              <p:nvPr/>
            </p:nvSpPr>
            <p:spPr>
              <a:xfrm>
                <a:off x="3300753" y="3236710"/>
                <a:ext cx="355347" cy="53613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739" extrusionOk="0">
                    <a:moveTo>
                      <a:pt x="0" y="0"/>
                    </a:moveTo>
                    <a:lnTo>
                      <a:pt x="0" y="1739"/>
                    </a:lnTo>
                    <a:lnTo>
                      <a:pt x="11526" y="1739"/>
                    </a:lnTo>
                    <a:lnTo>
                      <a:pt x="115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526" name="Google Shape;526;p24"/>
              <p:cNvSpPr/>
              <p:nvPr/>
            </p:nvSpPr>
            <p:spPr>
              <a:xfrm>
                <a:off x="4039293" y="3236710"/>
                <a:ext cx="354977" cy="53613"/>
              </a:xfrm>
              <a:custGeom>
                <a:avLst/>
                <a:gdLst/>
                <a:ahLst/>
                <a:cxnLst/>
                <a:rect l="l" t="t" r="r" b="b"/>
                <a:pathLst>
                  <a:path w="11514" h="1739" extrusionOk="0">
                    <a:moveTo>
                      <a:pt x="1" y="0"/>
                    </a:moveTo>
                    <a:lnTo>
                      <a:pt x="1" y="1739"/>
                    </a:lnTo>
                    <a:lnTo>
                      <a:pt x="11514" y="1739"/>
                    </a:lnTo>
                    <a:lnTo>
                      <a:pt x="115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527" name="Google Shape;527;p24"/>
              <p:cNvSpPr/>
              <p:nvPr/>
            </p:nvSpPr>
            <p:spPr>
              <a:xfrm>
                <a:off x="4777863" y="3236710"/>
                <a:ext cx="354977" cy="53613"/>
              </a:xfrm>
              <a:custGeom>
                <a:avLst/>
                <a:gdLst/>
                <a:ahLst/>
                <a:cxnLst/>
                <a:rect l="l" t="t" r="r" b="b"/>
                <a:pathLst>
                  <a:path w="11514" h="1739" extrusionOk="0">
                    <a:moveTo>
                      <a:pt x="0" y="0"/>
                    </a:moveTo>
                    <a:lnTo>
                      <a:pt x="0" y="1739"/>
                    </a:lnTo>
                    <a:lnTo>
                      <a:pt x="11513" y="1739"/>
                    </a:lnTo>
                    <a:lnTo>
                      <a:pt x="115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528" name="Google Shape;528;p24"/>
              <p:cNvSpPr/>
              <p:nvPr/>
            </p:nvSpPr>
            <p:spPr>
              <a:xfrm>
                <a:off x="5516403" y="3236710"/>
                <a:ext cx="354977" cy="53613"/>
              </a:xfrm>
              <a:custGeom>
                <a:avLst/>
                <a:gdLst/>
                <a:ahLst/>
                <a:cxnLst/>
                <a:rect l="l" t="t" r="r" b="b"/>
                <a:pathLst>
                  <a:path w="11514" h="1739" extrusionOk="0">
                    <a:moveTo>
                      <a:pt x="0" y="0"/>
                    </a:moveTo>
                    <a:lnTo>
                      <a:pt x="0" y="1739"/>
                    </a:lnTo>
                    <a:lnTo>
                      <a:pt x="11514" y="1739"/>
                    </a:lnTo>
                    <a:lnTo>
                      <a:pt x="115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529" name="Google Shape;529;p24"/>
              <p:cNvSpPr/>
              <p:nvPr/>
            </p:nvSpPr>
            <p:spPr>
              <a:xfrm>
                <a:off x="6254943" y="3236710"/>
                <a:ext cx="355007" cy="53613"/>
              </a:xfrm>
              <a:custGeom>
                <a:avLst/>
                <a:gdLst/>
                <a:ahLst/>
                <a:cxnLst/>
                <a:rect l="l" t="t" r="r" b="b"/>
                <a:pathLst>
                  <a:path w="11515" h="1739" extrusionOk="0">
                    <a:moveTo>
                      <a:pt x="1" y="0"/>
                    </a:moveTo>
                    <a:lnTo>
                      <a:pt x="1" y="1739"/>
                    </a:lnTo>
                    <a:lnTo>
                      <a:pt x="11514" y="1739"/>
                    </a:lnTo>
                    <a:lnTo>
                      <a:pt x="115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530" name="Google Shape;530;p24"/>
              <p:cNvSpPr/>
              <p:nvPr/>
            </p:nvSpPr>
            <p:spPr>
              <a:xfrm>
                <a:off x="6993513" y="3236710"/>
                <a:ext cx="354977" cy="53613"/>
              </a:xfrm>
              <a:custGeom>
                <a:avLst/>
                <a:gdLst/>
                <a:ahLst/>
                <a:cxnLst/>
                <a:rect l="l" t="t" r="r" b="b"/>
                <a:pathLst>
                  <a:path w="11514" h="1739" extrusionOk="0">
                    <a:moveTo>
                      <a:pt x="0" y="0"/>
                    </a:moveTo>
                    <a:lnTo>
                      <a:pt x="0" y="1739"/>
                    </a:lnTo>
                    <a:lnTo>
                      <a:pt x="11514" y="1739"/>
                    </a:lnTo>
                    <a:lnTo>
                      <a:pt x="115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531" name="Google Shape;531;p24"/>
              <p:cNvSpPr/>
              <p:nvPr/>
            </p:nvSpPr>
            <p:spPr>
              <a:xfrm>
                <a:off x="7732053" y="3236710"/>
                <a:ext cx="354977" cy="53613"/>
              </a:xfrm>
              <a:custGeom>
                <a:avLst/>
                <a:gdLst/>
                <a:ahLst/>
                <a:cxnLst/>
                <a:rect l="l" t="t" r="r" b="b"/>
                <a:pathLst>
                  <a:path w="11514" h="1739" extrusionOk="0">
                    <a:moveTo>
                      <a:pt x="1" y="0"/>
                    </a:moveTo>
                    <a:lnTo>
                      <a:pt x="1" y="1739"/>
                    </a:lnTo>
                    <a:lnTo>
                      <a:pt x="11514" y="1739"/>
                    </a:lnTo>
                    <a:lnTo>
                      <a:pt x="115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532" name="Google Shape;532;p24"/>
              <p:cNvSpPr/>
              <p:nvPr/>
            </p:nvSpPr>
            <p:spPr>
              <a:xfrm>
                <a:off x="346902" y="3236710"/>
                <a:ext cx="355007" cy="53613"/>
              </a:xfrm>
              <a:custGeom>
                <a:avLst/>
                <a:gdLst/>
                <a:ahLst/>
                <a:cxnLst/>
                <a:rect l="l" t="t" r="r" b="b"/>
                <a:pathLst>
                  <a:path w="11515" h="1739" extrusionOk="0">
                    <a:moveTo>
                      <a:pt x="1" y="0"/>
                    </a:moveTo>
                    <a:lnTo>
                      <a:pt x="1" y="1739"/>
                    </a:lnTo>
                    <a:lnTo>
                      <a:pt x="11514" y="1739"/>
                    </a:lnTo>
                    <a:lnTo>
                      <a:pt x="115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533" name="Google Shape;533;p24"/>
              <p:cNvSpPr/>
              <p:nvPr/>
            </p:nvSpPr>
            <p:spPr>
              <a:xfrm>
                <a:off x="1085103" y="3236710"/>
                <a:ext cx="355347" cy="53613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739" extrusionOk="0">
                    <a:moveTo>
                      <a:pt x="0" y="0"/>
                    </a:moveTo>
                    <a:lnTo>
                      <a:pt x="0" y="1739"/>
                    </a:lnTo>
                    <a:lnTo>
                      <a:pt x="11525" y="1739"/>
                    </a:lnTo>
                    <a:lnTo>
                      <a:pt x="115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534" name="Google Shape;534;p24"/>
              <p:cNvSpPr/>
              <p:nvPr/>
            </p:nvSpPr>
            <p:spPr>
              <a:xfrm>
                <a:off x="1823643" y="3236710"/>
                <a:ext cx="355347" cy="53613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739" extrusionOk="0">
                    <a:moveTo>
                      <a:pt x="1" y="0"/>
                    </a:moveTo>
                    <a:lnTo>
                      <a:pt x="1" y="1739"/>
                    </a:lnTo>
                    <a:lnTo>
                      <a:pt x="11526" y="1739"/>
                    </a:lnTo>
                    <a:lnTo>
                      <a:pt x="115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535" name="Google Shape;535;p24"/>
              <p:cNvSpPr/>
              <p:nvPr/>
            </p:nvSpPr>
            <p:spPr>
              <a:xfrm>
                <a:off x="2562183" y="3236710"/>
                <a:ext cx="355377" cy="53613"/>
              </a:xfrm>
              <a:custGeom>
                <a:avLst/>
                <a:gdLst/>
                <a:ahLst/>
                <a:cxnLst/>
                <a:rect l="l" t="t" r="r" b="b"/>
                <a:pathLst>
                  <a:path w="11527" h="1739" extrusionOk="0">
                    <a:moveTo>
                      <a:pt x="1" y="0"/>
                    </a:moveTo>
                    <a:lnTo>
                      <a:pt x="1" y="1739"/>
                    </a:lnTo>
                    <a:lnTo>
                      <a:pt x="11526" y="1739"/>
                    </a:lnTo>
                    <a:lnTo>
                      <a:pt x="115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</p:grpSp>
      <p:grpSp>
        <p:nvGrpSpPr>
          <p:cNvPr id="536" name="Google Shape;536;p24"/>
          <p:cNvGrpSpPr/>
          <p:nvPr/>
        </p:nvGrpSpPr>
        <p:grpSpPr>
          <a:xfrm>
            <a:off x="1743229" y="1085074"/>
            <a:ext cx="2540100" cy="2998492"/>
            <a:chOff x="2637750" y="1339399"/>
            <a:chExt cx="1905075" cy="2248869"/>
          </a:xfrm>
        </p:grpSpPr>
        <p:sp>
          <p:nvSpPr>
            <p:cNvPr id="537" name="Google Shape;537;p24"/>
            <p:cNvSpPr/>
            <p:nvPr/>
          </p:nvSpPr>
          <p:spPr>
            <a:xfrm>
              <a:off x="3277022" y="2565575"/>
              <a:ext cx="606056" cy="1022693"/>
            </a:xfrm>
            <a:custGeom>
              <a:avLst/>
              <a:gdLst/>
              <a:ahLst/>
              <a:cxnLst/>
              <a:rect l="l" t="t" r="r" b="b"/>
              <a:pathLst>
                <a:path w="19658" h="33172" extrusionOk="0">
                  <a:moveTo>
                    <a:pt x="9823" y="1"/>
                  </a:moveTo>
                  <a:cubicBezTo>
                    <a:pt x="4394" y="1"/>
                    <a:pt x="0" y="4394"/>
                    <a:pt x="0" y="9823"/>
                  </a:cubicBezTo>
                  <a:cubicBezTo>
                    <a:pt x="0" y="14598"/>
                    <a:pt x="3393" y="18610"/>
                    <a:pt x="7906" y="19503"/>
                  </a:cubicBezTo>
                  <a:lnTo>
                    <a:pt x="9394" y="33172"/>
                  </a:lnTo>
                  <a:lnTo>
                    <a:pt x="10251" y="33172"/>
                  </a:lnTo>
                  <a:lnTo>
                    <a:pt x="11752" y="19503"/>
                  </a:lnTo>
                  <a:cubicBezTo>
                    <a:pt x="16252" y="18610"/>
                    <a:pt x="19657" y="14598"/>
                    <a:pt x="19657" y="9823"/>
                  </a:cubicBezTo>
                  <a:cubicBezTo>
                    <a:pt x="19657" y="4394"/>
                    <a:pt x="15252" y="1"/>
                    <a:pt x="9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82867" rIns="121900" bIns="121900" anchor="t" anchorCtr="0">
              <a:noAutofit/>
            </a:bodyPr>
            <a:lstStyle/>
            <a:p>
              <a:pPr algn="ctr"/>
              <a:r>
                <a:rPr lang="en" sz="2933">
                  <a:solidFill>
                    <a:srgbClr val="FFFFFF"/>
                  </a:solidFill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2933" dirty="0">
                <a:solidFill>
                  <a:srgbClr val="FFFFFF"/>
                </a:solidFill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38" name="Google Shape;538;p24"/>
            <p:cNvSpPr txBox="1"/>
            <p:nvPr/>
          </p:nvSpPr>
          <p:spPr>
            <a:xfrm>
              <a:off x="2658225" y="1339399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IN" b="1" dirty="0">
                  <a:solidFill>
                    <a:srgbClr val="434343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High-Performance Liquid Chromatography </a:t>
              </a:r>
              <a:endParaRPr b="1" dirty="0">
                <a:solidFill>
                  <a:srgbClr val="434343"/>
                </a:solidFill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39" name="Google Shape;539;p24"/>
            <p:cNvSpPr txBox="1"/>
            <p:nvPr/>
          </p:nvSpPr>
          <p:spPr>
            <a:xfrm>
              <a:off x="2637750" y="1823625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rgbClr val="212121"/>
                  </a:solidFill>
                </a:rPr>
                <a:t>I</a:t>
              </a:r>
              <a:r>
                <a:rPr lang="en-US" sz="1600" b="0" i="0" dirty="0">
                  <a:solidFill>
                    <a:srgbClr val="212121"/>
                  </a:solidFill>
                  <a:effectLst/>
                </a:rPr>
                <a:t>dentify the various hemoglobin types in a blood sample</a:t>
              </a:r>
              <a:endParaRPr sz="1600" dirty="0">
                <a:solidFill>
                  <a:srgbClr val="434343"/>
                </a:solidFill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40" name="Google Shape;540;p24"/>
          <p:cNvGrpSpPr/>
          <p:nvPr/>
        </p:nvGrpSpPr>
        <p:grpSpPr>
          <a:xfrm>
            <a:off x="4009381" y="1019875"/>
            <a:ext cx="2547019" cy="3119645"/>
            <a:chOff x="4614500" y="1248534"/>
            <a:chExt cx="1910264" cy="2339734"/>
          </a:xfrm>
        </p:grpSpPr>
        <p:sp>
          <p:nvSpPr>
            <p:cNvPr id="541" name="Google Shape;541;p24"/>
            <p:cNvSpPr/>
            <p:nvPr/>
          </p:nvSpPr>
          <p:spPr>
            <a:xfrm>
              <a:off x="5253772" y="2565575"/>
              <a:ext cx="606056" cy="1022693"/>
            </a:xfrm>
            <a:custGeom>
              <a:avLst/>
              <a:gdLst/>
              <a:ahLst/>
              <a:cxnLst/>
              <a:rect l="l" t="t" r="r" b="b"/>
              <a:pathLst>
                <a:path w="19658" h="33172" extrusionOk="0">
                  <a:moveTo>
                    <a:pt x="9835" y="1"/>
                  </a:moveTo>
                  <a:cubicBezTo>
                    <a:pt x="4406" y="1"/>
                    <a:pt x="1" y="4394"/>
                    <a:pt x="1" y="9823"/>
                  </a:cubicBezTo>
                  <a:cubicBezTo>
                    <a:pt x="1" y="14598"/>
                    <a:pt x="3406" y="18610"/>
                    <a:pt x="7906" y="19503"/>
                  </a:cubicBezTo>
                  <a:lnTo>
                    <a:pt x="9407" y="33172"/>
                  </a:lnTo>
                  <a:lnTo>
                    <a:pt x="10264" y="33172"/>
                  </a:lnTo>
                  <a:lnTo>
                    <a:pt x="11752" y="19503"/>
                  </a:lnTo>
                  <a:cubicBezTo>
                    <a:pt x="16265" y="18610"/>
                    <a:pt x="19658" y="14598"/>
                    <a:pt x="19658" y="9823"/>
                  </a:cubicBezTo>
                  <a:cubicBezTo>
                    <a:pt x="19658" y="4394"/>
                    <a:pt x="15265" y="1"/>
                    <a:pt x="9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82867" rIns="121900" bIns="121900" anchor="t" anchorCtr="0">
              <a:noAutofit/>
            </a:bodyPr>
            <a:lstStyle/>
            <a:p>
              <a:pPr algn="ctr"/>
              <a:r>
                <a:rPr lang="en" sz="2933">
                  <a:solidFill>
                    <a:srgbClr val="FFFFFF"/>
                  </a:solidFill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2933" dirty="0">
                <a:solidFill>
                  <a:srgbClr val="FFFFFF"/>
                </a:solidFill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42" name="Google Shape;542;p24"/>
            <p:cNvSpPr txBox="1"/>
            <p:nvPr/>
          </p:nvSpPr>
          <p:spPr>
            <a:xfrm>
              <a:off x="4614500" y="1248534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fontAlgn="base"/>
              <a:r>
                <a:rPr lang="en-IN" b="1" i="0" dirty="0" err="1">
                  <a:effectLst/>
                </a:rPr>
                <a:t>Hemoglobin</a:t>
              </a:r>
              <a:r>
                <a:rPr lang="en-IN" b="1" i="0" dirty="0">
                  <a:effectLst/>
                </a:rPr>
                <a:t> Electrophoresis</a:t>
              </a:r>
            </a:p>
          </p:txBody>
        </p:sp>
        <p:sp>
          <p:nvSpPr>
            <p:cNvPr id="543" name="Google Shape;543;p24"/>
            <p:cNvSpPr txBox="1"/>
            <p:nvPr/>
          </p:nvSpPr>
          <p:spPr>
            <a:xfrm>
              <a:off x="4640164" y="1617684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-US" sz="1600" b="0" i="0" dirty="0">
                  <a:solidFill>
                    <a:srgbClr val="212121"/>
                  </a:solidFill>
                  <a:effectLst/>
                </a:rPr>
                <a:t> Laboratory method that can be performed under alkaline or acidic conditions</a:t>
              </a:r>
              <a:endParaRPr sz="1600" dirty="0">
                <a:solidFill>
                  <a:srgbClr val="434343"/>
                </a:solidFill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44" name="Google Shape;544;p24"/>
          <p:cNvGrpSpPr/>
          <p:nvPr/>
        </p:nvGrpSpPr>
        <p:grpSpPr>
          <a:xfrm>
            <a:off x="6345767" y="899764"/>
            <a:ext cx="2519574" cy="3243757"/>
            <a:chOff x="6572711" y="1155450"/>
            <a:chExt cx="1889680" cy="2432818"/>
          </a:xfrm>
        </p:grpSpPr>
        <p:sp>
          <p:nvSpPr>
            <p:cNvPr id="545" name="Google Shape;545;p24"/>
            <p:cNvSpPr/>
            <p:nvPr/>
          </p:nvSpPr>
          <p:spPr>
            <a:xfrm>
              <a:off x="7230522" y="2565575"/>
              <a:ext cx="606056" cy="1022693"/>
            </a:xfrm>
            <a:custGeom>
              <a:avLst/>
              <a:gdLst/>
              <a:ahLst/>
              <a:cxnLst/>
              <a:rect l="l" t="t" r="r" b="b"/>
              <a:pathLst>
                <a:path w="19658" h="33172" extrusionOk="0">
                  <a:moveTo>
                    <a:pt x="9835" y="1"/>
                  </a:moveTo>
                  <a:cubicBezTo>
                    <a:pt x="4406" y="1"/>
                    <a:pt x="0" y="4394"/>
                    <a:pt x="0" y="9823"/>
                  </a:cubicBezTo>
                  <a:cubicBezTo>
                    <a:pt x="0" y="14598"/>
                    <a:pt x="3393" y="18610"/>
                    <a:pt x="7906" y="19503"/>
                  </a:cubicBezTo>
                  <a:lnTo>
                    <a:pt x="9406" y="33172"/>
                  </a:lnTo>
                  <a:lnTo>
                    <a:pt x="10251" y="33172"/>
                  </a:lnTo>
                  <a:lnTo>
                    <a:pt x="11752" y="19503"/>
                  </a:lnTo>
                  <a:cubicBezTo>
                    <a:pt x="16264" y="18610"/>
                    <a:pt x="19657" y="14598"/>
                    <a:pt x="19657" y="9823"/>
                  </a:cubicBezTo>
                  <a:cubicBezTo>
                    <a:pt x="19657" y="4394"/>
                    <a:pt x="15252" y="1"/>
                    <a:pt x="9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82867" rIns="121900" bIns="121900" anchor="t" anchorCtr="0">
              <a:noAutofit/>
            </a:bodyPr>
            <a:lstStyle/>
            <a:p>
              <a:pPr algn="ctr"/>
              <a:r>
                <a:rPr lang="en" sz="2933">
                  <a:solidFill>
                    <a:srgbClr val="FFFFFF"/>
                  </a:solidFill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2933">
                <a:solidFill>
                  <a:srgbClr val="FFFFFF"/>
                </a:solidFill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46" name="Google Shape;546;p24"/>
            <p:cNvSpPr txBox="1"/>
            <p:nvPr/>
          </p:nvSpPr>
          <p:spPr>
            <a:xfrm>
              <a:off x="6572711" y="115545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800" b="1" dirty="0"/>
                <a:t>Isoelectric Focusing(IEF)</a:t>
              </a:r>
              <a:endParaRPr lang="en-IN" sz="1800" b="1" dirty="0"/>
            </a:p>
          </p:txBody>
        </p:sp>
        <p:sp>
          <p:nvSpPr>
            <p:cNvPr id="547" name="Google Shape;547;p24"/>
            <p:cNvSpPr txBox="1"/>
            <p:nvPr/>
          </p:nvSpPr>
          <p:spPr>
            <a:xfrm>
              <a:off x="6577791" y="1613576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rgbClr val="434343"/>
                  </a:solidFill>
                  <a:ea typeface="Roboto"/>
                  <a:cs typeface="Roboto"/>
                  <a:sym typeface="Roboto"/>
                </a:rPr>
                <a:t>Standard for Newborn Screening, </a:t>
              </a:r>
              <a:r>
                <a:rPr lang="en-US" sz="1600" b="0" i="0" dirty="0">
                  <a:solidFill>
                    <a:srgbClr val="212121"/>
                  </a:solidFill>
                  <a:effectLst/>
                </a:rPr>
                <a:t>diagnosis is possible with very small sample volume</a:t>
              </a:r>
              <a:endParaRPr lang="en-US" sz="1600" dirty="0">
                <a:solidFill>
                  <a:srgbClr val="434343"/>
                </a:solidFill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48" name="Google Shape;548;p24"/>
          <p:cNvGrpSpPr/>
          <p:nvPr/>
        </p:nvGrpSpPr>
        <p:grpSpPr>
          <a:xfrm>
            <a:off x="-81276" y="999668"/>
            <a:ext cx="2512800" cy="3082650"/>
            <a:chOff x="661000" y="1276280"/>
            <a:chExt cx="1884600" cy="2311988"/>
          </a:xfrm>
        </p:grpSpPr>
        <p:sp>
          <p:nvSpPr>
            <p:cNvPr id="549" name="Google Shape;549;p24"/>
            <p:cNvSpPr/>
            <p:nvPr/>
          </p:nvSpPr>
          <p:spPr>
            <a:xfrm>
              <a:off x="1201004" y="2565575"/>
              <a:ext cx="606056" cy="1022693"/>
            </a:xfrm>
            <a:custGeom>
              <a:avLst/>
              <a:gdLst/>
              <a:ahLst/>
              <a:cxnLst/>
              <a:rect l="l" t="t" r="r" b="b"/>
              <a:pathLst>
                <a:path w="19658" h="33172" extrusionOk="0">
                  <a:moveTo>
                    <a:pt x="9835" y="1"/>
                  </a:moveTo>
                  <a:cubicBezTo>
                    <a:pt x="4406" y="1"/>
                    <a:pt x="1" y="4394"/>
                    <a:pt x="1" y="9823"/>
                  </a:cubicBezTo>
                  <a:cubicBezTo>
                    <a:pt x="1" y="14598"/>
                    <a:pt x="3394" y="18610"/>
                    <a:pt x="7906" y="19503"/>
                  </a:cubicBezTo>
                  <a:lnTo>
                    <a:pt x="9407" y="33172"/>
                  </a:lnTo>
                  <a:lnTo>
                    <a:pt x="10252" y="33172"/>
                  </a:lnTo>
                  <a:lnTo>
                    <a:pt x="11752" y="19503"/>
                  </a:lnTo>
                  <a:cubicBezTo>
                    <a:pt x="16265" y="18610"/>
                    <a:pt x="19658" y="14598"/>
                    <a:pt x="19658" y="9823"/>
                  </a:cubicBezTo>
                  <a:cubicBezTo>
                    <a:pt x="19658" y="4394"/>
                    <a:pt x="15253" y="1"/>
                    <a:pt x="98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82867" rIns="121900" bIns="121900" anchor="t" anchorCtr="0">
              <a:noAutofit/>
            </a:bodyPr>
            <a:lstStyle/>
            <a:p>
              <a:pPr algn="ctr"/>
              <a:r>
                <a:rPr lang="en" sz="2933">
                  <a:solidFill>
                    <a:srgbClr val="FFFFFF"/>
                  </a:solidFill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2933">
                <a:solidFill>
                  <a:srgbClr val="FFFFFF"/>
                </a:solidFill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50" name="Google Shape;550;p24"/>
            <p:cNvSpPr txBox="1"/>
            <p:nvPr/>
          </p:nvSpPr>
          <p:spPr>
            <a:xfrm>
              <a:off x="661000" y="1276280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b="1" dirty="0">
                  <a:solidFill>
                    <a:srgbClr val="434343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POC Testing</a:t>
              </a:r>
              <a:endParaRPr b="1" dirty="0">
                <a:solidFill>
                  <a:srgbClr val="434343"/>
                </a:solidFill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51" name="Google Shape;551;p24"/>
            <p:cNvSpPr txBox="1"/>
            <p:nvPr/>
          </p:nvSpPr>
          <p:spPr>
            <a:xfrm>
              <a:off x="942328" y="1808609"/>
              <a:ext cx="1321944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-IN" sz="1600" b="0" i="0" dirty="0">
                  <a:solidFill>
                    <a:srgbClr val="212121"/>
                  </a:solidFill>
                  <a:effectLst/>
                </a:rPr>
                <a:t>Lateral flow immunoassays</a:t>
              </a:r>
              <a:endParaRPr sz="1600" dirty="0">
                <a:solidFill>
                  <a:srgbClr val="434343"/>
                </a:solidFill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7C64535-86D1-F288-23E2-77A2E80D5F55}"/>
              </a:ext>
            </a:extLst>
          </p:cNvPr>
          <p:cNvSpPr/>
          <p:nvPr/>
        </p:nvSpPr>
        <p:spPr>
          <a:xfrm>
            <a:off x="0" y="-19866"/>
            <a:ext cx="12205940" cy="6373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Nirmala UI" panose="020B0502040204020203" pitchFamily="34" charset="0"/>
                <a:cs typeface="Nirmala UI" panose="020B0502040204020203" pitchFamily="34" charset="0"/>
              </a:rPr>
              <a:t>Technological Advancement in Sickle Cell Screening</a:t>
            </a:r>
          </a:p>
        </p:txBody>
      </p:sp>
      <p:grpSp>
        <p:nvGrpSpPr>
          <p:cNvPr id="5" name="Google Shape;544;p24">
            <a:extLst>
              <a:ext uri="{FF2B5EF4-FFF2-40B4-BE49-F238E27FC236}">
                <a16:creationId xmlns:a16="http://schemas.microsoft.com/office/drawing/2014/main" id="{BF5A538D-405E-C209-8FDC-E5DC40C933E8}"/>
              </a:ext>
            </a:extLst>
          </p:cNvPr>
          <p:cNvGrpSpPr/>
          <p:nvPr/>
        </p:nvGrpSpPr>
        <p:grpSpPr>
          <a:xfrm>
            <a:off x="8850154" y="918782"/>
            <a:ext cx="2527986" cy="3167539"/>
            <a:chOff x="6574782" y="1212614"/>
            <a:chExt cx="1895990" cy="2375654"/>
          </a:xfrm>
        </p:grpSpPr>
        <p:sp>
          <p:nvSpPr>
            <p:cNvPr id="6" name="Google Shape;545;p24">
              <a:extLst>
                <a:ext uri="{FF2B5EF4-FFF2-40B4-BE49-F238E27FC236}">
                  <a16:creationId xmlns:a16="http://schemas.microsoft.com/office/drawing/2014/main" id="{FE34CD8F-7E20-8566-5719-4E7F6F9D5F6B}"/>
                </a:ext>
              </a:extLst>
            </p:cNvPr>
            <p:cNvSpPr/>
            <p:nvPr/>
          </p:nvSpPr>
          <p:spPr>
            <a:xfrm>
              <a:off x="7230522" y="2565575"/>
              <a:ext cx="606056" cy="1022693"/>
            </a:xfrm>
            <a:custGeom>
              <a:avLst/>
              <a:gdLst/>
              <a:ahLst/>
              <a:cxnLst/>
              <a:rect l="l" t="t" r="r" b="b"/>
              <a:pathLst>
                <a:path w="19658" h="33172" extrusionOk="0">
                  <a:moveTo>
                    <a:pt x="9835" y="1"/>
                  </a:moveTo>
                  <a:cubicBezTo>
                    <a:pt x="4406" y="1"/>
                    <a:pt x="0" y="4394"/>
                    <a:pt x="0" y="9823"/>
                  </a:cubicBezTo>
                  <a:cubicBezTo>
                    <a:pt x="0" y="14598"/>
                    <a:pt x="3393" y="18610"/>
                    <a:pt x="7906" y="19503"/>
                  </a:cubicBezTo>
                  <a:lnTo>
                    <a:pt x="9406" y="33172"/>
                  </a:lnTo>
                  <a:lnTo>
                    <a:pt x="10251" y="33172"/>
                  </a:lnTo>
                  <a:lnTo>
                    <a:pt x="11752" y="19503"/>
                  </a:lnTo>
                  <a:cubicBezTo>
                    <a:pt x="16264" y="18610"/>
                    <a:pt x="19657" y="14598"/>
                    <a:pt x="19657" y="9823"/>
                  </a:cubicBezTo>
                  <a:cubicBezTo>
                    <a:pt x="19657" y="4394"/>
                    <a:pt x="15252" y="1"/>
                    <a:pt x="9835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82867" rIns="121900" bIns="121900" anchor="t" anchorCtr="0">
              <a:noAutofit/>
            </a:bodyPr>
            <a:lstStyle/>
            <a:p>
              <a:pPr algn="ctr"/>
              <a:r>
                <a:rPr lang="en" sz="2933" dirty="0">
                  <a:solidFill>
                    <a:schemeClr val="tx2">
                      <a:lumMod val="50000"/>
                    </a:schemeClr>
                  </a:solidFill>
                  <a:ea typeface="Fira Sans Extra Condensed"/>
                  <a:cs typeface="Fira Sans Extra Condensed"/>
                  <a:sym typeface="Fira Sans Extra Condensed"/>
                </a:rPr>
                <a:t>05</a:t>
              </a:r>
              <a:endParaRPr sz="2933" dirty="0">
                <a:solidFill>
                  <a:schemeClr val="tx2">
                    <a:lumMod val="50000"/>
                  </a:schemeClr>
                </a:solidFill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" name="Google Shape;546;p24">
              <a:extLst>
                <a:ext uri="{FF2B5EF4-FFF2-40B4-BE49-F238E27FC236}">
                  <a16:creationId xmlns:a16="http://schemas.microsoft.com/office/drawing/2014/main" id="{4BA8D9B9-DA82-A899-CF64-4C790E613B01}"/>
                </a:ext>
              </a:extLst>
            </p:cNvPr>
            <p:cNvSpPr txBox="1"/>
            <p:nvPr/>
          </p:nvSpPr>
          <p:spPr>
            <a:xfrm>
              <a:off x="6574782" y="1212614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800" b="1" dirty="0"/>
                <a:t>DNA Analysis</a:t>
              </a:r>
              <a:endParaRPr lang="en-IN" sz="1800" b="1" dirty="0"/>
            </a:p>
          </p:txBody>
        </p:sp>
        <p:sp>
          <p:nvSpPr>
            <p:cNvPr id="8" name="Google Shape;547;p24">
              <a:extLst>
                <a:ext uri="{FF2B5EF4-FFF2-40B4-BE49-F238E27FC236}">
                  <a16:creationId xmlns:a16="http://schemas.microsoft.com/office/drawing/2014/main" id="{249FE1F6-B21D-5BD0-8800-C4C3325D7F02}"/>
                </a:ext>
              </a:extLst>
            </p:cNvPr>
            <p:cNvSpPr txBox="1"/>
            <p:nvPr/>
          </p:nvSpPr>
          <p:spPr>
            <a:xfrm>
              <a:off x="6586172" y="1657921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-US" sz="1600" b="0" i="0" dirty="0">
                  <a:solidFill>
                    <a:srgbClr val="212121"/>
                  </a:solidFill>
                  <a:effectLst/>
                </a:rPr>
                <a:t>To detect the mutations in β globin that produce abnormal Hb</a:t>
              </a:r>
              <a:endParaRPr lang="en-US" sz="1600" dirty="0">
                <a:solidFill>
                  <a:srgbClr val="434343"/>
                </a:solidFill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026" name="Picture 2" descr="Performance of the point-of-care sickle cell disease assay. After... |  Download Scientific Diagram">
            <a:extLst>
              <a:ext uri="{FF2B5EF4-FFF2-40B4-BE49-F238E27FC236}">
                <a16:creationId xmlns:a16="http://schemas.microsoft.com/office/drawing/2014/main" id="{EE4A8A29-ABAF-1474-787F-68621E46D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28" y="5101650"/>
            <a:ext cx="1513364" cy="151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F7414F-E4F5-1056-20F3-28A83DF55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962" y="5123334"/>
            <a:ext cx="1123439" cy="1688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9A593F-2345-C1CC-BD22-239DB7F32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696" y="5107698"/>
            <a:ext cx="1624615" cy="16334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39198C-199D-6D7F-3DBC-A81AC1C9D7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2181" y="5571974"/>
            <a:ext cx="2654560" cy="10430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24A218-6427-5468-32F1-4E6E170599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3611" y="5363253"/>
            <a:ext cx="2073877" cy="1249856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ADA2FD4-76C6-44F1-173B-5BE860BC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66F-C485-4615-A292-FDD024103E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15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AAC258-9D9D-4871-9CFB-18AA9ED667B8}"/>
              </a:ext>
            </a:extLst>
          </p:cNvPr>
          <p:cNvSpPr/>
          <p:nvPr/>
        </p:nvSpPr>
        <p:spPr>
          <a:xfrm>
            <a:off x="0" y="-19866"/>
            <a:ext cx="12205940" cy="6373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Nirmala UI" panose="020B0502040204020203" pitchFamily="34" charset="0"/>
                <a:cs typeface="Nirmala UI" panose="020B0502040204020203" pitchFamily="34" charset="0"/>
              </a:rPr>
              <a:t>Specific Screenings</a:t>
            </a:r>
          </a:p>
        </p:txBody>
      </p:sp>
      <p:pic>
        <p:nvPicPr>
          <p:cNvPr id="5" name="Picture 2" descr="Non-Invasive Prenatal Diagnostic Tests">
            <a:extLst>
              <a:ext uri="{FF2B5EF4-FFF2-40B4-BE49-F238E27FC236}">
                <a16:creationId xmlns:a16="http://schemas.microsoft.com/office/drawing/2014/main" id="{A6BA3440-55B5-0CE1-FF88-155030716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406" y="1363178"/>
            <a:ext cx="3941724" cy="196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E6CF87-31E1-7B15-BB0F-9C533B888D74}"/>
              </a:ext>
            </a:extLst>
          </p:cNvPr>
          <p:cNvSpPr txBox="1"/>
          <p:nvPr/>
        </p:nvSpPr>
        <p:spPr>
          <a:xfrm>
            <a:off x="7026145" y="3586852"/>
            <a:ext cx="4908245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500" b="0" i="0" dirty="0">
                <a:solidFill>
                  <a:srgbClr val="212121"/>
                </a:solidFill>
                <a:effectLst/>
              </a:rPr>
              <a:t>The method of choice is first-trimester prenatal diagnosis by </a:t>
            </a:r>
            <a:r>
              <a:rPr lang="en-US" sz="1500" b="1" i="0" dirty="0">
                <a:solidFill>
                  <a:srgbClr val="212121"/>
                </a:solidFill>
                <a:effectLst/>
              </a:rPr>
              <a:t>chorionic villus sampling </a:t>
            </a:r>
            <a:r>
              <a:rPr lang="en-US" sz="1500" b="0" i="0" dirty="0">
                <a:solidFill>
                  <a:srgbClr val="212121"/>
                </a:solidFill>
                <a:effectLst/>
              </a:rPr>
              <a:t>at </a:t>
            </a:r>
            <a:r>
              <a:rPr lang="en-US" sz="1500" b="1" i="0" dirty="0">
                <a:solidFill>
                  <a:srgbClr val="212121"/>
                </a:solidFill>
                <a:effectLst/>
              </a:rPr>
              <a:t>10 to 12 weeks </a:t>
            </a:r>
            <a:r>
              <a:rPr lang="en-US" sz="1500" b="0" i="0" dirty="0">
                <a:solidFill>
                  <a:srgbClr val="212121"/>
                </a:solidFill>
                <a:effectLst/>
              </a:rPr>
              <a:t>of gestation and DNA analysis.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C9A08A-B518-5382-A3D6-84EA1B3A343F}"/>
              </a:ext>
            </a:extLst>
          </p:cNvPr>
          <p:cNvSpPr txBox="1"/>
          <p:nvPr/>
        </p:nvSpPr>
        <p:spPr>
          <a:xfrm>
            <a:off x="7026144" y="4433989"/>
            <a:ext cx="4886633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212121"/>
                </a:solidFill>
              </a:rPr>
              <a:t>S</a:t>
            </a:r>
            <a:r>
              <a:rPr lang="en-US" sz="1500" b="1" i="0" dirty="0">
                <a:solidFill>
                  <a:srgbClr val="212121"/>
                </a:solidFill>
                <a:effectLst/>
              </a:rPr>
              <a:t>econd trimester </a:t>
            </a:r>
            <a:r>
              <a:rPr lang="en-US" sz="1500" b="0" i="0" dirty="0">
                <a:solidFill>
                  <a:srgbClr val="212121"/>
                </a:solidFill>
                <a:effectLst/>
              </a:rPr>
              <a:t>- </a:t>
            </a:r>
            <a:r>
              <a:rPr lang="en-US" sz="1500" dirty="0">
                <a:solidFill>
                  <a:srgbClr val="C00000"/>
                </a:solidFill>
              </a:rPr>
              <a:t>A</a:t>
            </a:r>
            <a:r>
              <a:rPr lang="en-US" sz="1500" b="0" i="0" dirty="0">
                <a:solidFill>
                  <a:srgbClr val="C00000"/>
                </a:solidFill>
                <a:effectLst/>
              </a:rPr>
              <a:t>mniocentesis at 14–15 </a:t>
            </a:r>
            <a:r>
              <a:rPr lang="en-US" sz="1500" b="0" i="0" dirty="0">
                <a:solidFill>
                  <a:srgbClr val="212121"/>
                </a:solidFill>
                <a:effectLst/>
              </a:rPr>
              <a:t>weeks gestation and DNA analysis or fetal blood sampling by cordocentesis at 18 to 19 weeks gestation and </a:t>
            </a:r>
            <a:r>
              <a:rPr lang="en-US" sz="1500" b="1" i="0" dirty="0">
                <a:solidFill>
                  <a:srgbClr val="FF0000"/>
                </a:solidFill>
                <a:effectLst/>
              </a:rPr>
              <a:t>HPLC analysis of the fetal blood </a:t>
            </a:r>
            <a:r>
              <a:rPr lang="en-US" sz="1500" b="0" i="0" dirty="0">
                <a:solidFill>
                  <a:srgbClr val="212121"/>
                </a:solidFill>
                <a:effectLst/>
              </a:rPr>
              <a:t>to look for % of adult and sickle hemoglobin present.</a:t>
            </a:r>
            <a:endParaRPr lang="en-IN" sz="15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C080EA-9A1C-1BDB-063A-BADA1B077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630" y="1332918"/>
            <a:ext cx="3630875" cy="20293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7DC2088-DE86-3890-BF43-E527769F0C4C}"/>
              </a:ext>
            </a:extLst>
          </p:cNvPr>
          <p:cNvSpPr txBox="1"/>
          <p:nvPr/>
        </p:nvSpPr>
        <p:spPr>
          <a:xfrm>
            <a:off x="7026144" y="5511959"/>
            <a:ext cx="4886633" cy="553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1500" b="1" i="0" dirty="0">
                <a:solidFill>
                  <a:srgbClr val="212121"/>
                </a:solidFill>
                <a:effectLst/>
              </a:rPr>
              <a:t>R</a:t>
            </a:r>
            <a:r>
              <a:rPr lang="en-US" sz="1500" b="1" i="0" dirty="0" err="1">
                <a:solidFill>
                  <a:srgbClr val="212121"/>
                </a:solidFill>
                <a:effectLst/>
              </a:rPr>
              <a:t>outine</a:t>
            </a:r>
            <a:r>
              <a:rPr lang="en-US" sz="1500" b="1" i="0" dirty="0">
                <a:solidFill>
                  <a:srgbClr val="212121"/>
                </a:solidFill>
                <a:effectLst/>
              </a:rPr>
              <a:t> blood investigations</a:t>
            </a:r>
            <a:r>
              <a:rPr lang="en-US" sz="1500" b="0" i="0" dirty="0">
                <a:solidFill>
                  <a:srgbClr val="212121"/>
                </a:solidFill>
                <a:effectLst/>
              </a:rPr>
              <a:t> like </a:t>
            </a:r>
            <a:r>
              <a:rPr lang="en-US" sz="1500" dirty="0">
                <a:solidFill>
                  <a:srgbClr val="212121"/>
                </a:solidFill>
              </a:rPr>
              <a:t>C</a:t>
            </a:r>
            <a:r>
              <a:rPr lang="en-US" sz="1500" b="0" i="0" dirty="0">
                <a:solidFill>
                  <a:srgbClr val="212121"/>
                </a:solidFill>
                <a:effectLst/>
              </a:rPr>
              <a:t>omplete blood count, HIV, HBs Ag, HCV &amp; </a:t>
            </a:r>
            <a:r>
              <a:rPr lang="en-US" sz="1500" dirty="0">
                <a:solidFill>
                  <a:srgbClr val="212121"/>
                </a:solidFill>
              </a:rPr>
              <a:t>U</a:t>
            </a:r>
            <a:r>
              <a:rPr lang="en-US" sz="1500" b="0" i="0" dirty="0">
                <a:solidFill>
                  <a:srgbClr val="212121"/>
                </a:solidFill>
                <a:effectLst/>
              </a:rPr>
              <a:t>rine examination (at each consultation)</a:t>
            </a:r>
            <a:endParaRPr lang="en-IN" sz="1500" dirty="0"/>
          </a:p>
        </p:txBody>
      </p:sp>
      <p:pic>
        <p:nvPicPr>
          <p:cNvPr id="15" name="Graphic 14" descr="Circles with arrows with solid fill">
            <a:extLst>
              <a:ext uri="{FF2B5EF4-FFF2-40B4-BE49-F238E27FC236}">
                <a16:creationId xmlns:a16="http://schemas.microsoft.com/office/drawing/2014/main" id="{DB7DFF12-62D7-A4C5-DE07-144CCF6AA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9902" y="3638389"/>
            <a:ext cx="614516" cy="614516"/>
          </a:xfrm>
          <a:prstGeom prst="rect">
            <a:avLst/>
          </a:prstGeom>
        </p:spPr>
      </p:pic>
      <p:pic>
        <p:nvPicPr>
          <p:cNvPr id="17" name="Graphic 16" descr="Normal Distribution with solid fill">
            <a:extLst>
              <a:ext uri="{FF2B5EF4-FFF2-40B4-BE49-F238E27FC236}">
                <a16:creationId xmlns:a16="http://schemas.microsoft.com/office/drawing/2014/main" id="{2C7D3ED5-E7B9-532B-34CF-99A44400EF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79902" y="4683608"/>
            <a:ext cx="614517" cy="614517"/>
          </a:xfrm>
          <a:prstGeom prst="rect">
            <a:avLst/>
          </a:prstGeom>
        </p:spPr>
      </p:pic>
      <p:pic>
        <p:nvPicPr>
          <p:cNvPr id="19" name="Graphic 18" descr="Microscope with solid fill">
            <a:extLst>
              <a:ext uri="{FF2B5EF4-FFF2-40B4-BE49-F238E27FC236}">
                <a16:creationId xmlns:a16="http://schemas.microsoft.com/office/drawing/2014/main" id="{838CF49E-4751-E133-85B4-A77E09033F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79902" y="5451439"/>
            <a:ext cx="614518" cy="61451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A97CF1B-1045-764E-0396-30EDFC49DFD8}"/>
              </a:ext>
            </a:extLst>
          </p:cNvPr>
          <p:cNvSpPr txBox="1"/>
          <p:nvPr/>
        </p:nvSpPr>
        <p:spPr>
          <a:xfrm>
            <a:off x="768434" y="3556592"/>
            <a:ext cx="4908245" cy="8156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500" b="1" i="0" dirty="0">
                <a:solidFill>
                  <a:srgbClr val="212121"/>
                </a:solidFill>
                <a:effectLst/>
              </a:rPr>
              <a:t>Universal and Targeted Screening a</a:t>
            </a:r>
            <a:r>
              <a:rPr lang="en-US" sz="1600" dirty="0">
                <a:cs typeface="Times New Roman" pitchFamily="18" charset="0"/>
              </a:rPr>
              <a:t>ll consecutive newborns screened and Selective groups screened </a:t>
            </a:r>
          </a:p>
          <a:p>
            <a:endParaRPr lang="en-US" sz="1500" i="0" dirty="0">
              <a:solidFill>
                <a:srgbClr val="212121"/>
              </a:solidFill>
              <a:effectLst/>
            </a:endParaRPr>
          </a:p>
        </p:txBody>
      </p:sp>
      <p:pic>
        <p:nvPicPr>
          <p:cNvPr id="22" name="Graphic 21" descr="Circles with arrows with solid fill">
            <a:extLst>
              <a:ext uri="{FF2B5EF4-FFF2-40B4-BE49-F238E27FC236}">
                <a16:creationId xmlns:a16="http://schemas.microsoft.com/office/drawing/2014/main" id="{28B320F4-46F9-6E8B-7D27-4A4A4804FB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27" y="3300870"/>
            <a:ext cx="614516" cy="61451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34BEB3A-186C-D006-A960-4D4A284A6441}"/>
              </a:ext>
            </a:extLst>
          </p:cNvPr>
          <p:cNvSpPr txBox="1"/>
          <p:nvPr/>
        </p:nvSpPr>
        <p:spPr>
          <a:xfrm>
            <a:off x="792623" y="4481939"/>
            <a:ext cx="488663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cs typeface="Times New Roman" pitchFamily="18" charset="0"/>
              </a:rPr>
              <a:t>Blood Samples for Newborn Screening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cs typeface="Times New Roman" pitchFamily="18" charset="0"/>
              </a:rPr>
              <a:t>  Heel prick samples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cs typeface="Times New Roman" pitchFamily="18" charset="0"/>
              </a:rPr>
              <a:t>  Cord blood samples</a:t>
            </a:r>
          </a:p>
        </p:txBody>
      </p:sp>
      <p:pic>
        <p:nvPicPr>
          <p:cNvPr id="24" name="Graphic 23" descr="Normal Distribution with solid fill">
            <a:extLst>
              <a:ext uri="{FF2B5EF4-FFF2-40B4-BE49-F238E27FC236}">
                <a16:creationId xmlns:a16="http://schemas.microsoft.com/office/drawing/2014/main" id="{B6110641-0CEB-DC5F-1D67-B2A2E9BC52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702" y="4297042"/>
            <a:ext cx="614517" cy="61451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7020BBB-A202-5B43-61C1-10EAF672682A}"/>
              </a:ext>
            </a:extLst>
          </p:cNvPr>
          <p:cNvSpPr txBox="1"/>
          <p:nvPr/>
        </p:nvSpPr>
        <p:spPr>
          <a:xfrm>
            <a:off x="768433" y="5419392"/>
            <a:ext cx="4886633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cs typeface="Times New Roman" pitchFamily="18" charset="0"/>
              </a:rPr>
              <a:t>Technologies for newborn screening </a:t>
            </a:r>
            <a:r>
              <a:rPr lang="en-US" sz="1600" dirty="0">
                <a:solidFill>
                  <a:srgbClr val="C00000"/>
                </a:solidFill>
                <a:cs typeface="Times New Roman" pitchFamily="18" charset="0"/>
              </a:rPr>
              <a:t>includes </a:t>
            </a:r>
            <a:r>
              <a:rPr lang="en-US" sz="1600" dirty="0">
                <a:cs typeface="Times New Roman" pitchFamily="18" charset="0"/>
              </a:rPr>
              <a:t>Iso electric focusing/HPLC/Capillary electrophoresis &amp; POC Testing. </a:t>
            </a:r>
            <a:r>
              <a:rPr lang="en-US" sz="1600" b="1" dirty="0">
                <a:solidFill>
                  <a:srgbClr val="C00000"/>
                </a:solidFill>
                <a:cs typeface="Times New Roman" pitchFamily="18" charset="0"/>
              </a:rPr>
              <a:t>Confirmation of Diagnosis - </a:t>
            </a:r>
            <a:r>
              <a:rPr lang="en-US" sz="1600" dirty="0">
                <a:cs typeface="Times New Roman" pitchFamily="18" charset="0"/>
              </a:rPr>
              <a:t>Using a second method / DNA analysis</a:t>
            </a:r>
          </a:p>
        </p:txBody>
      </p:sp>
      <p:pic>
        <p:nvPicPr>
          <p:cNvPr id="26" name="Graphic 25" descr="Microscope with solid fill">
            <a:extLst>
              <a:ext uri="{FF2B5EF4-FFF2-40B4-BE49-F238E27FC236}">
                <a16:creationId xmlns:a16="http://schemas.microsoft.com/office/drawing/2014/main" id="{8D5A51A4-607B-3324-9EC2-6724045DC4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68" y="5174440"/>
            <a:ext cx="614518" cy="61451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0CD8F5E-AA65-8024-F2A2-8B7F9298403B}"/>
              </a:ext>
            </a:extLst>
          </p:cNvPr>
          <p:cNvSpPr/>
          <p:nvPr/>
        </p:nvSpPr>
        <p:spPr>
          <a:xfrm>
            <a:off x="1681316" y="894735"/>
            <a:ext cx="2487561" cy="32844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Newborn Screening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D4AEB9A-CF66-3B02-99C7-AC6FB11CBD36}"/>
              </a:ext>
            </a:extLst>
          </p:cNvPr>
          <p:cNvSpPr/>
          <p:nvPr/>
        </p:nvSpPr>
        <p:spPr>
          <a:xfrm>
            <a:off x="8236486" y="924995"/>
            <a:ext cx="2487561" cy="32844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Prenatal Screening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830399A-D0C5-1923-CBFF-EACAC5676178}"/>
              </a:ext>
            </a:extLst>
          </p:cNvPr>
          <p:cNvCxnSpPr>
            <a:stCxn id="3" idx="2"/>
          </p:cNvCxnSpPr>
          <p:nvPr/>
        </p:nvCxnSpPr>
        <p:spPr>
          <a:xfrm>
            <a:off x="6102970" y="617489"/>
            <a:ext cx="12694" cy="624051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60B28-B64F-A9EC-DCCE-7D48753A4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66F-C485-4615-A292-FDD024103E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61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Google Shape;509;p25"/>
          <p:cNvGrpSpPr/>
          <p:nvPr/>
        </p:nvGrpSpPr>
        <p:grpSpPr>
          <a:xfrm>
            <a:off x="330461" y="3273457"/>
            <a:ext cx="5707265" cy="1139043"/>
            <a:chOff x="2477000" y="2824775"/>
            <a:chExt cx="3885465" cy="996575"/>
          </a:xfrm>
        </p:grpSpPr>
        <p:sp>
          <p:nvSpPr>
            <p:cNvPr id="510" name="Google Shape;510;p25"/>
            <p:cNvSpPr/>
            <p:nvPr/>
          </p:nvSpPr>
          <p:spPr>
            <a:xfrm>
              <a:off x="2477000" y="2824775"/>
              <a:ext cx="3885465" cy="736700"/>
            </a:xfrm>
            <a:custGeom>
              <a:avLst/>
              <a:gdLst/>
              <a:ahLst/>
              <a:cxnLst/>
              <a:rect l="l" t="t" r="r" b="b"/>
              <a:pathLst>
                <a:path w="140816" h="29468" extrusionOk="0">
                  <a:moveTo>
                    <a:pt x="8514" y="0"/>
                  </a:moveTo>
                  <a:lnTo>
                    <a:pt x="1" y="14728"/>
                  </a:lnTo>
                  <a:lnTo>
                    <a:pt x="8514" y="29468"/>
                  </a:lnTo>
                  <a:lnTo>
                    <a:pt x="132303" y="29468"/>
                  </a:lnTo>
                  <a:lnTo>
                    <a:pt x="140816" y="14728"/>
                  </a:lnTo>
                  <a:lnTo>
                    <a:pt x="132303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1" name="Google Shape;511;p25"/>
            <p:cNvSpPr/>
            <p:nvPr/>
          </p:nvSpPr>
          <p:spPr>
            <a:xfrm>
              <a:off x="2477000" y="2824775"/>
              <a:ext cx="882250" cy="996575"/>
            </a:xfrm>
            <a:custGeom>
              <a:avLst/>
              <a:gdLst/>
              <a:ahLst/>
              <a:cxnLst/>
              <a:rect l="l" t="t" r="r" b="b"/>
              <a:pathLst>
                <a:path w="35290" h="39863" extrusionOk="0">
                  <a:moveTo>
                    <a:pt x="0" y="0"/>
                  </a:moveTo>
                  <a:lnTo>
                    <a:pt x="0" y="29468"/>
                  </a:lnTo>
                  <a:lnTo>
                    <a:pt x="17645" y="39862"/>
                  </a:lnTo>
                  <a:lnTo>
                    <a:pt x="35290" y="29468"/>
                  </a:lnTo>
                  <a:lnTo>
                    <a:pt x="3529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365733" anchor="ctr" anchorCtr="0">
              <a:noAutofit/>
            </a:bodyPr>
            <a:lstStyle/>
            <a:p>
              <a:pPr algn="ctr"/>
              <a:r>
                <a:rPr lang="en" sz="3867">
                  <a:solidFill>
                    <a:srgbClr val="FFFFFF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3867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17" name="Google Shape;517;p25"/>
            <p:cNvSpPr txBox="1"/>
            <p:nvPr/>
          </p:nvSpPr>
          <p:spPr>
            <a:xfrm>
              <a:off x="3758707" y="3201726"/>
              <a:ext cx="2464680" cy="240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-US" sz="1600" dirty="0">
                  <a:solidFill>
                    <a:schemeClr val="bg2">
                      <a:lumMod val="90000"/>
                    </a:schemeClr>
                  </a:solidFill>
                  <a:ea typeface="Nirmala UI" panose="020B0502040204020203" pitchFamily="34" charset="0"/>
                  <a:cs typeface="Nirmala UI" panose="020B0502040204020203" pitchFamily="34" charset="0"/>
                </a:rPr>
                <a:t>06 months to 18 years and PW</a:t>
              </a:r>
              <a:endParaRPr sz="1600" dirty="0">
                <a:solidFill>
                  <a:schemeClr val="bg2">
                    <a:lumMod val="90000"/>
                  </a:schemeClr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518" name="Google Shape;518;p25"/>
            <p:cNvSpPr/>
            <p:nvPr/>
          </p:nvSpPr>
          <p:spPr>
            <a:xfrm>
              <a:off x="4125000" y="2926838"/>
              <a:ext cx="12360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en-IN" b="1" dirty="0">
                  <a:solidFill>
                    <a:schemeClr val="lt1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Target Group</a:t>
              </a:r>
              <a:endParaRPr lang="en-IN" b="1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519" name="Google Shape;519;p25"/>
          <p:cNvGrpSpPr/>
          <p:nvPr/>
        </p:nvGrpSpPr>
        <p:grpSpPr>
          <a:xfrm>
            <a:off x="330446" y="2212991"/>
            <a:ext cx="5707283" cy="1139043"/>
            <a:chOff x="2476988" y="2029425"/>
            <a:chExt cx="3885477" cy="996575"/>
          </a:xfrm>
        </p:grpSpPr>
        <p:sp>
          <p:nvSpPr>
            <p:cNvPr id="520" name="Google Shape;520;p25"/>
            <p:cNvSpPr/>
            <p:nvPr/>
          </p:nvSpPr>
          <p:spPr>
            <a:xfrm>
              <a:off x="2477000" y="2029425"/>
              <a:ext cx="3885465" cy="736725"/>
            </a:xfrm>
            <a:custGeom>
              <a:avLst/>
              <a:gdLst/>
              <a:ahLst/>
              <a:cxnLst/>
              <a:rect l="l" t="t" r="r" b="b"/>
              <a:pathLst>
                <a:path w="140816" h="29469" extrusionOk="0">
                  <a:moveTo>
                    <a:pt x="8514" y="1"/>
                  </a:moveTo>
                  <a:lnTo>
                    <a:pt x="1" y="14729"/>
                  </a:lnTo>
                  <a:lnTo>
                    <a:pt x="8514" y="29469"/>
                  </a:lnTo>
                  <a:lnTo>
                    <a:pt x="132303" y="29469"/>
                  </a:lnTo>
                  <a:lnTo>
                    <a:pt x="140816" y="14729"/>
                  </a:lnTo>
                  <a:lnTo>
                    <a:pt x="132303" y="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1" name="Google Shape;521;p25"/>
            <p:cNvSpPr/>
            <p:nvPr/>
          </p:nvSpPr>
          <p:spPr>
            <a:xfrm>
              <a:off x="2476988" y="2029425"/>
              <a:ext cx="882275" cy="996575"/>
            </a:xfrm>
            <a:custGeom>
              <a:avLst/>
              <a:gdLst/>
              <a:ahLst/>
              <a:cxnLst/>
              <a:rect l="l" t="t" r="r" b="b"/>
              <a:pathLst>
                <a:path w="35291" h="39863" extrusionOk="0">
                  <a:moveTo>
                    <a:pt x="1" y="1"/>
                  </a:moveTo>
                  <a:lnTo>
                    <a:pt x="1" y="29469"/>
                  </a:lnTo>
                  <a:lnTo>
                    <a:pt x="17646" y="39863"/>
                  </a:lnTo>
                  <a:lnTo>
                    <a:pt x="35291" y="29469"/>
                  </a:lnTo>
                  <a:lnTo>
                    <a:pt x="35291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365733" anchor="ctr" anchorCtr="0">
              <a:noAutofit/>
            </a:bodyPr>
            <a:lstStyle/>
            <a:p>
              <a:pPr algn="ctr"/>
              <a:r>
                <a:rPr lang="en" sz="3867" dirty="0">
                  <a:solidFill>
                    <a:srgbClr val="FFFFFF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3867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30" name="Google Shape;530;p25"/>
            <p:cNvSpPr txBox="1"/>
            <p:nvPr/>
          </p:nvSpPr>
          <p:spPr>
            <a:xfrm>
              <a:off x="3578700" y="2392881"/>
              <a:ext cx="23286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dirty="0">
                  <a:solidFill>
                    <a:schemeClr val="lt1"/>
                  </a:solidFill>
                  <a:ea typeface="Roboto"/>
                  <a:cs typeface="Roboto"/>
                  <a:sym typeface="Roboto"/>
                </a:rPr>
                <a:t>~8.26 Lakhs</a:t>
              </a:r>
              <a:endParaRPr sz="1600" dirty="0">
                <a:solidFill>
                  <a:schemeClr val="lt1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531" name="Google Shape;531;p25"/>
            <p:cNvSpPr/>
            <p:nvPr/>
          </p:nvSpPr>
          <p:spPr>
            <a:xfrm>
              <a:off x="4125000" y="2141325"/>
              <a:ext cx="12360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en" b="1" dirty="0">
                  <a:solidFill>
                    <a:schemeClr val="lt1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Population</a:t>
              </a:r>
              <a:endParaRPr b="1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533" name="Google Shape;533;p25"/>
          <p:cNvGrpSpPr/>
          <p:nvPr/>
        </p:nvGrpSpPr>
        <p:grpSpPr>
          <a:xfrm>
            <a:off x="330444" y="1165657"/>
            <a:ext cx="5707283" cy="1139043"/>
            <a:chOff x="2476988" y="1243925"/>
            <a:chExt cx="3885477" cy="996575"/>
          </a:xfrm>
        </p:grpSpPr>
        <p:sp>
          <p:nvSpPr>
            <p:cNvPr id="534" name="Google Shape;534;p25"/>
            <p:cNvSpPr/>
            <p:nvPr/>
          </p:nvSpPr>
          <p:spPr>
            <a:xfrm>
              <a:off x="2477000" y="1243925"/>
              <a:ext cx="3885465" cy="736700"/>
            </a:xfrm>
            <a:custGeom>
              <a:avLst/>
              <a:gdLst/>
              <a:ahLst/>
              <a:cxnLst/>
              <a:rect l="l" t="t" r="r" b="b"/>
              <a:pathLst>
                <a:path w="140816" h="29468" extrusionOk="0">
                  <a:moveTo>
                    <a:pt x="8514" y="0"/>
                  </a:moveTo>
                  <a:lnTo>
                    <a:pt x="1" y="14740"/>
                  </a:lnTo>
                  <a:lnTo>
                    <a:pt x="8514" y="29468"/>
                  </a:lnTo>
                  <a:lnTo>
                    <a:pt x="132303" y="29468"/>
                  </a:lnTo>
                  <a:lnTo>
                    <a:pt x="140816" y="14740"/>
                  </a:lnTo>
                  <a:lnTo>
                    <a:pt x="132303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5" name="Google Shape;535;p25"/>
            <p:cNvSpPr/>
            <p:nvPr/>
          </p:nvSpPr>
          <p:spPr>
            <a:xfrm>
              <a:off x="3306913" y="1557063"/>
              <a:ext cx="44675" cy="204800"/>
            </a:xfrm>
            <a:custGeom>
              <a:avLst/>
              <a:gdLst/>
              <a:ahLst/>
              <a:cxnLst/>
              <a:rect l="l" t="t" r="r" b="b"/>
              <a:pathLst>
                <a:path w="1787" h="8192" extrusionOk="0">
                  <a:moveTo>
                    <a:pt x="0" y="0"/>
                  </a:moveTo>
                  <a:lnTo>
                    <a:pt x="0" y="8192"/>
                  </a:lnTo>
                  <a:lnTo>
                    <a:pt x="1786" y="8192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6" name="Google Shape;536;p25"/>
            <p:cNvSpPr/>
            <p:nvPr/>
          </p:nvSpPr>
          <p:spPr>
            <a:xfrm>
              <a:off x="3247388" y="1594263"/>
              <a:ext cx="44650" cy="167600"/>
            </a:xfrm>
            <a:custGeom>
              <a:avLst/>
              <a:gdLst/>
              <a:ahLst/>
              <a:cxnLst/>
              <a:rect l="l" t="t" r="r" b="b"/>
              <a:pathLst>
                <a:path w="1786" h="6704" extrusionOk="0">
                  <a:moveTo>
                    <a:pt x="0" y="1"/>
                  </a:moveTo>
                  <a:lnTo>
                    <a:pt x="0" y="6704"/>
                  </a:lnTo>
                  <a:lnTo>
                    <a:pt x="1786" y="6704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7" name="Google Shape;537;p25"/>
            <p:cNvSpPr/>
            <p:nvPr/>
          </p:nvSpPr>
          <p:spPr>
            <a:xfrm>
              <a:off x="3191713" y="1631488"/>
              <a:ext cx="44675" cy="130375"/>
            </a:xfrm>
            <a:custGeom>
              <a:avLst/>
              <a:gdLst/>
              <a:ahLst/>
              <a:cxnLst/>
              <a:rect l="l" t="t" r="r" b="b"/>
              <a:pathLst>
                <a:path w="1787" h="5215" extrusionOk="0">
                  <a:moveTo>
                    <a:pt x="1" y="0"/>
                  </a:moveTo>
                  <a:lnTo>
                    <a:pt x="1" y="5215"/>
                  </a:lnTo>
                  <a:lnTo>
                    <a:pt x="1787" y="5215"/>
                  </a:lnTo>
                  <a:lnTo>
                    <a:pt x="1787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8" name="Google Shape;538;p25"/>
            <p:cNvSpPr/>
            <p:nvPr/>
          </p:nvSpPr>
          <p:spPr>
            <a:xfrm>
              <a:off x="3132188" y="1672563"/>
              <a:ext cx="44675" cy="89300"/>
            </a:xfrm>
            <a:custGeom>
              <a:avLst/>
              <a:gdLst/>
              <a:ahLst/>
              <a:cxnLst/>
              <a:rect l="l" t="t" r="r" b="b"/>
              <a:pathLst>
                <a:path w="1787" h="3572" extrusionOk="0">
                  <a:moveTo>
                    <a:pt x="0" y="0"/>
                  </a:moveTo>
                  <a:lnTo>
                    <a:pt x="0" y="3572"/>
                  </a:lnTo>
                  <a:lnTo>
                    <a:pt x="1786" y="3572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9" name="Google Shape;539;p25"/>
            <p:cNvSpPr/>
            <p:nvPr/>
          </p:nvSpPr>
          <p:spPr>
            <a:xfrm>
              <a:off x="2476988" y="1243925"/>
              <a:ext cx="882275" cy="996575"/>
            </a:xfrm>
            <a:custGeom>
              <a:avLst/>
              <a:gdLst/>
              <a:ahLst/>
              <a:cxnLst/>
              <a:rect l="l" t="t" r="r" b="b"/>
              <a:pathLst>
                <a:path w="35291" h="39863" extrusionOk="0">
                  <a:moveTo>
                    <a:pt x="1" y="0"/>
                  </a:moveTo>
                  <a:lnTo>
                    <a:pt x="1" y="29468"/>
                  </a:lnTo>
                  <a:lnTo>
                    <a:pt x="17646" y="39862"/>
                  </a:lnTo>
                  <a:lnTo>
                    <a:pt x="35291" y="29468"/>
                  </a:lnTo>
                  <a:lnTo>
                    <a:pt x="35291" y="0"/>
                  </a:ln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spcFirstLastPara="1" wrap="square" lIns="121900" tIns="121900" rIns="121900" bIns="365733" anchor="ctr" anchorCtr="0">
              <a:noAutofit/>
            </a:bodyPr>
            <a:lstStyle/>
            <a:p>
              <a:pPr algn="ctr"/>
              <a:r>
                <a:rPr lang="en" sz="3867">
                  <a:solidFill>
                    <a:srgbClr val="FFFFFF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3867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45" name="Google Shape;545;p25"/>
            <p:cNvSpPr txBox="1"/>
            <p:nvPr/>
          </p:nvSpPr>
          <p:spPr>
            <a:xfrm>
              <a:off x="3578700" y="1602456"/>
              <a:ext cx="23286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dirty="0">
                  <a:solidFill>
                    <a:schemeClr val="accent5">
                      <a:lumMod val="50000"/>
                    </a:schemeClr>
                  </a:solidFill>
                  <a:ea typeface="Roboto"/>
                  <a:cs typeface="Roboto"/>
                  <a:sym typeface="Roboto"/>
                </a:rPr>
                <a:t>Alirajpur and Jhabua</a:t>
              </a:r>
              <a:endParaRPr sz="1600" dirty="0">
                <a:solidFill>
                  <a:schemeClr val="accent5">
                    <a:lumMod val="50000"/>
                  </a:schemeClr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546" name="Google Shape;546;p25"/>
            <p:cNvSpPr/>
            <p:nvPr/>
          </p:nvSpPr>
          <p:spPr>
            <a:xfrm>
              <a:off x="3999335" y="1347302"/>
              <a:ext cx="1538832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</a:rPr>
                <a:t>Target District</a:t>
              </a:r>
              <a:endParaRPr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Google Shape;500;p25">
            <a:extLst>
              <a:ext uri="{FF2B5EF4-FFF2-40B4-BE49-F238E27FC236}">
                <a16:creationId xmlns:a16="http://schemas.microsoft.com/office/drawing/2014/main" id="{DFB1A207-0297-BC43-C7B1-8BAA25D78C5F}"/>
              </a:ext>
            </a:extLst>
          </p:cNvPr>
          <p:cNvGrpSpPr/>
          <p:nvPr/>
        </p:nvGrpSpPr>
        <p:grpSpPr>
          <a:xfrm>
            <a:off x="305004" y="5327323"/>
            <a:ext cx="6508285" cy="1139043"/>
            <a:chOff x="2476988" y="3610275"/>
            <a:chExt cx="4430794" cy="996575"/>
          </a:xfrm>
        </p:grpSpPr>
        <p:sp>
          <p:nvSpPr>
            <p:cNvPr id="11" name="Google Shape;501;p25">
              <a:extLst>
                <a:ext uri="{FF2B5EF4-FFF2-40B4-BE49-F238E27FC236}">
                  <a16:creationId xmlns:a16="http://schemas.microsoft.com/office/drawing/2014/main" id="{C5ECB138-6685-744F-A0E4-518628310E74}"/>
                </a:ext>
              </a:extLst>
            </p:cNvPr>
            <p:cNvSpPr/>
            <p:nvPr/>
          </p:nvSpPr>
          <p:spPr>
            <a:xfrm>
              <a:off x="2477000" y="3610275"/>
              <a:ext cx="3885465" cy="736725"/>
            </a:xfrm>
            <a:custGeom>
              <a:avLst/>
              <a:gdLst/>
              <a:ahLst/>
              <a:cxnLst/>
              <a:rect l="l" t="t" r="r" b="b"/>
              <a:pathLst>
                <a:path w="140816" h="29469" extrusionOk="0">
                  <a:moveTo>
                    <a:pt x="8514" y="1"/>
                  </a:moveTo>
                  <a:lnTo>
                    <a:pt x="1" y="14729"/>
                  </a:lnTo>
                  <a:lnTo>
                    <a:pt x="8514" y="29468"/>
                  </a:lnTo>
                  <a:lnTo>
                    <a:pt x="132303" y="29468"/>
                  </a:lnTo>
                  <a:lnTo>
                    <a:pt x="140816" y="14729"/>
                  </a:lnTo>
                  <a:lnTo>
                    <a:pt x="132303" y="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502;p25">
              <a:extLst>
                <a:ext uri="{FF2B5EF4-FFF2-40B4-BE49-F238E27FC236}">
                  <a16:creationId xmlns:a16="http://schemas.microsoft.com/office/drawing/2014/main" id="{8087B0A0-ECC9-861C-979B-2BC3ABF7E8AD}"/>
                </a:ext>
              </a:extLst>
            </p:cNvPr>
            <p:cNvSpPr/>
            <p:nvPr/>
          </p:nvSpPr>
          <p:spPr>
            <a:xfrm>
              <a:off x="2476988" y="3610275"/>
              <a:ext cx="882275" cy="996575"/>
            </a:xfrm>
            <a:custGeom>
              <a:avLst/>
              <a:gdLst/>
              <a:ahLst/>
              <a:cxnLst/>
              <a:rect l="l" t="t" r="r" b="b"/>
              <a:pathLst>
                <a:path w="35291" h="39863" extrusionOk="0">
                  <a:moveTo>
                    <a:pt x="0" y="1"/>
                  </a:moveTo>
                  <a:lnTo>
                    <a:pt x="0" y="29468"/>
                  </a:lnTo>
                  <a:lnTo>
                    <a:pt x="17645" y="39863"/>
                  </a:lnTo>
                  <a:lnTo>
                    <a:pt x="35291" y="29468"/>
                  </a:lnTo>
                  <a:lnTo>
                    <a:pt x="35291" y="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365733" anchor="ctr" anchorCtr="0">
              <a:noAutofit/>
            </a:bodyPr>
            <a:lstStyle/>
            <a:p>
              <a:pPr algn="ctr"/>
              <a:r>
                <a:rPr lang="en" sz="3867" dirty="0">
                  <a:solidFill>
                    <a:srgbClr val="FFFFFF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3867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" name="Google Shape;505;p25">
              <a:extLst>
                <a:ext uri="{FF2B5EF4-FFF2-40B4-BE49-F238E27FC236}">
                  <a16:creationId xmlns:a16="http://schemas.microsoft.com/office/drawing/2014/main" id="{0ED6E262-0B1C-278F-1017-C80A531B6749}"/>
                </a:ext>
              </a:extLst>
            </p:cNvPr>
            <p:cNvSpPr/>
            <p:nvPr/>
          </p:nvSpPr>
          <p:spPr>
            <a:xfrm>
              <a:off x="6887942" y="3995509"/>
              <a:ext cx="19840" cy="31440"/>
            </a:xfrm>
            <a:custGeom>
              <a:avLst/>
              <a:gdLst/>
              <a:ahLst/>
              <a:cxnLst/>
              <a:rect l="l" t="t" r="r" b="b"/>
              <a:pathLst>
                <a:path w="537" h="851" extrusionOk="0">
                  <a:moveTo>
                    <a:pt x="284" y="0"/>
                  </a:moveTo>
                  <a:lnTo>
                    <a:pt x="1" y="252"/>
                  </a:lnTo>
                  <a:lnTo>
                    <a:pt x="284" y="851"/>
                  </a:lnTo>
                  <a:lnTo>
                    <a:pt x="536" y="252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507;p25">
              <a:extLst>
                <a:ext uri="{FF2B5EF4-FFF2-40B4-BE49-F238E27FC236}">
                  <a16:creationId xmlns:a16="http://schemas.microsoft.com/office/drawing/2014/main" id="{B89B5A20-5FFE-E684-8E9D-1A2A24C4103B}"/>
                </a:ext>
              </a:extLst>
            </p:cNvPr>
            <p:cNvSpPr txBox="1"/>
            <p:nvPr/>
          </p:nvSpPr>
          <p:spPr>
            <a:xfrm>
              <a:off x="3578700" y="3973718"/>
              <a:ext cx="2671467" cy="304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lt1"/>
                  </a:solidFill>
                  <a:ea typeface="Roboto"/>
                  <a:cs typeface="Roboto"/>
                  <a:sym typeface="Roboto"/>
                </a:rPr>
                <a:t>Solubility Test and HPLC</a:t>
              </a:r>
              <a:endParaRPr sz="1600" dirty="0">
                <a:solidFill>
                  <a:schemeClr val="lt1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15" name="Google Shape;508;p25">
              <a:extLst>
                <a:ext uri="{FF2B5EF4-FFF2-40B4-BE49-F238E27FC236}">
                  <a16:creationId xmlns:a16="http://schemas.microsoft.com/office/drawing/2014/main" id="{B17033CF-8ABE-1269-3741-43FE41389E16}"/>
                </a:ext>
              </a:extLst>
            </p:cNvPr>
            <p:cNvSpPr/>
            <p:nvPr/>
          </p:nvSpPr>
          <p:spPr>
            <a:xfrm>
              <a:off x="3752021" y="3610275"/>
              <a:ext cx="2311198" cy="341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en-US" b="1" dirty="0">
                  <a:solidFill>
                    <a:schemeClr val="bg1"/>
                  </a:solidFill>
                  <a:ea typeface="Nirmala UI" panose="020B0502040204020203" pitchFamily="34" charset="0"/>
                  <a:cs typeface="Nirmala UI" panose="020B0502040204020203" pitchFamily="34" charset="0"/>
                </a:rPr>
                <a:t>Method of Investigation</a:t>
              </a:r>
              <a:endParaRPr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oogle Shape;500;p25"/>
          <p:cNvGrpSpPr/>
          <p:nvPr/>
        </p:nvGrpSpPr>
        <p:grpSpPr>
          <a:xfrm>
            <a:off x="305004" y="4348022"/>
            <a:ext cx="6508285" cy="1139043"/>
            <a:chOff x="2476988" y="3610275"/>
            <a:chExt cx="4430794" cy="996575"/>
          </a:xfrm>
        </p:grpSpPr>
        <p:sp>
          <p:nvSpPr>
            <p:cNvPr id="17" name="Google Shape;501;p25"/>
            <p:cNvSpPr/>
            <p:nvPr/>
          </p:nvSpPr>
          <p:spPr>
            <a:xfrm>
              <a:off x="2477000" y="3610275"/>
              <a:ext cx="3885465" cy="736725"/>
            </a:xfrm>
            <a:custGeom>
              <a:avLst/>
              <a:gdLst/>
              <a:ahLst/>
              <a:cxnLst/>
              <a:rect l="l" t="t" r="r" b="b"/>
              <a:pathLst>
                <a:path w="140816" h="29469" extrusionOk="0">
                  <a:moveTo>
                    <a:pt x="8514" y="1"/>
                  </a:moveTo>
                  <a:lnTo>
                    <a:pt x="1" y="14729"/>
                  </a:lnTo>
                  <a:lnTo>
                    <a:pt x="8514" y="29468"/>
                  </a:lnTo>
                  <a:lnTo>
                    <a:pt x="132303" y="29468"/>
                  </a:lnTo>
                  <a:lnTo>
                    <a:pt x="140816" y="14729"/>
                  </a:lnTo>
                  <a:lnTo>
                    <a:pt x="132303" y="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502;p25"/>
            <p:cNvSpPr/>
            <p:nvPr/>
          </p:nvSpPr>
          <p:spPr>
            <a:xfrm>
              <a:off x="2476988" y="3610275"/>
              <a:ext cx="882275" cy="996575"/>
            </a:xfrm>
            <a:custGeom>
              <a:avLst/>
              <a:gdLst/>
              <a:ahLst/>
              <a:cxnLst/>
              <a:rect l="l" t="t" r="r" b="b"/>
              <a:pathLst>
                <a:path w="35291" h="39863" extrusionOk="0">
                  <a:moveTo>
                    <a:pt x="0" y="1"/>
                  </a:moveTo>
                  <a:lnTo>
                    <a:pt x="0" y="29468"/>
                  </a:lnTo>
                  <a:lnTo>
                    <a:pt x="17645" y="39863"/>
                  </a:lnTo>
                  <a:lnTo>
                    <a:pt x="35291" y="29468"/>
                  </a:lnTo>
                  <a:lnTo>
                    <a:pt x="35291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365733" anchor="ctr" anchorCtr="0">
              <a:noAutofit/>
            </a:bodyPr>
            <a:lstStyle/>
            <a:p>
              <a:pPr algn="ctr"/>
              <a:r>
                <a:rPr lang="en" sz="3867">
                  <a:solidFill>
                    <a:srgbClr val="FFFFFF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3867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" name="Google Shape;505;p25"/>
            <p:cNvSpPr/>
            <p:nvPr/>
          </p:nvSpPr>
          <p:spPr>
            <a:xfrm>
              <a:off x="6887942" y="3995509"/>
              <a:ext cx="19840" cy="31440"/>
            </a:xfrm>
            <a:custGeom>
              <a:avLst/>
              <a:gdLst/>
              <a:ahLst/>
              <a:cxnLst/>
              <a:rect l="l" t="t" r="r" b="b"/>
              <a:pathLst>
                <a:path w="537" h="851" extrusionOk="0">
                  <a:moveTo>
                    <a:pt x="284" y="0"/>
                  </a:moveTo>
                  <a:lnTo>
                    <a:pt x="1" y="252"/>
                  </a:lnTo>
                  <a:lnTo>
                    <a:pt x="284" y="851"/>
                  </a:lnTo>
                  <a:lnTo>
                    <a:pt x="536" y="252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507;p25"/>
            <p:cNvSpPr txBox="1"/>
            <p:nvPr/>
          </p:nvSpPr>
          <p:spPr>
            <a:xfrm>
              <a:off x="3578700" y="3973718"/>
              <a:ext cx="2671467" cy="304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dirty="0">
                  <a:solidFill>
                    <a:schemeClr val="lt1"/>
                  </a:solidFill>
                  <a:ea typeface="Roboto"/>
                  <a:cs typeface="Roboto"/>
                  <a:sym typeface="Roboto"/>
                </a:rPr>
                <a:t>Funds rec</a:t>
              </a:r>
              <a:r>
                <a:rPr lang="en-IN" sz="1600" dirty="0" err="1">
                  <a:solidFill>
                    <a:schemeClr val="lt1"/>
                  </a:solidFill>
                  <a:ea typeface="Roboto"/>
                  <a:cs typeface="Roboto"/>
                  <a:sym typeface="Roboto"/>
                </a:rPr>
                <a:t>ie</a:t>
              </a:r>
              <a:r>
                <a:rPr lang="en" sz="1600" dirty="0">
                  <a:solidFill>
                    <a:schemeClr val="lt1"/>
                  </a:solidFill>
                  <a:ea typeface="Roboto"/>
                  <a:cs typeface="Roboto"/>
                  <a:sym typeface="Roboto"/>
                </a:rPr>
                <a:t>ved from Tribal Budget</a:t>
              </a:r>
              <a:endParaRPr sz="1600" dirty="0">
                <a:solidFill>
                  <a:schemeClr val="lt1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21" name="Google Shape;508;p25"/>
            <p:cNvSpPr/>
            <p:nvPr/>
          </p:nvSpPr>
          <p:spPr>
            <a:xfrm>
              <a:off x="3851850" y="3610275"/>
              <a:ext cx="1918379" cy="341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en-US" b="1" dirty="0">
                  <a:solidFill>
                    <a:schemeClr val="bg2">
                      <a:lumMod val="90000"/>
                    </a:schemeClr>
                  </a:solidFill>
                  <a:ea typeface="Nirmala UI" panose="020B0502040204020203" pitchFamily="34" charset="0"/>
                  <a:cs typeface="Nirmala UI" panose="020B0502040204020203" pitchFamily="34" charset="0"/>
                </a:rPr>
                <a:t>Financial Provision</a:t>
              </a:r>
              <a:endParaRPr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D1C4835-2D2D-808E-4111-908B61906AF4}"/>
              </a:ext>
            </a:extLst>
          </p:cNvPr>
          <p:cNvSpPr/>
          <p:nvPr/>
        </p:nvSpPr>
        <p:spPr>
          <a:xfrm>
            <a:off x="0" y="-29491"/>
            <a:ext cx="12205940" cy="63735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Learnings, scale-up of pilot and expansion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F3B89B-1D4D-B100-7AC4-2518AA127FB9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6102970" y="607864"/>
            <a:ext cx="0" cy="6240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D96AA91-FCD2-21F0-C9E6-65F2E49DF60E}"/>
              </a:ext>
            </a:extLst>
          </p:cNvPr>
          <p:cNvSpPr/>
          <p:nvPr/>
        </p:nvSpPr>
        <p:spPr>
          <a:xfrm>
            <a:off x="7115905" y="1158039"/>
            <a:ext cx="4866651" cy="6373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Project expansion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in the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89 blocks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of the State</a:t>
            </a:r>
            <a:endParaRPr lang="en-IN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63B844-1459-11F9-125C-2BFF2EDA5ADB}"/>
              </a:ext>
            </a:extLst>
          </p:cNvPr>
          <p:cNvSpPr/>
          <p:nvPr/>
        </p:nvSpPr>
        <p:spPr>
          <a:xfrm>
            <a:off x="7115905" y="1963398"/>
            <a:ext cx="4866651" cy="7726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5">
                    <a:lumMod val="50000"/>
                  </a:schemeClr>
                </a:solidFill>
                <a:ea typeface="Nirmala UI" panose="020B0502040204020203" pitchFamily="34" charset="0"/>
                <a:cs typeface="Nirmala UI" panose="020B0502040204020203" pitchFamily="34" charset="0"/>
              </a:rPr>
              <a:t>Under the leadership of the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ea typeface="Nirmala UI" panose="020B0502040204020203" pitchFamily="34" charset="0"/>
                <a:cs typeface="Nirmala UI" panose="020B0502040204020203" pitchFamily="34" charset="0"/>
              </a:rPr>
              <a:t>Hon’ble Governor of MP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a typeface="Nirmala UI" panose="020B0502040204020203" pitchFamily="34" charset="0"/>
                <a:cs typeface="Nirmala UI" panose="020B0502040204020203" pitchFamily="34" charset="0"/>
              </a:rPr>
              <a:t>and the results of pilot projects, the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ea typeface="Nirmala UI" panose="020B0502040204020203" pitchFamily="34" charset="0"/>
                <a:cs typeface="Nirmala UI" panose="020B0502040204020203" pitchFamily="34" charset="0"/>
              </a:rPr>
              <a:t> GOI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a typeface="Nirmala UI" panose="020B0502040204020203" pitchFamily="34" charset="0"/>
                <a:cs typeface="Nirmala UI" panose="020B0502040204020203" pitchFamily="34" charset="0"/>
              </a:rPr>
              <a:t>launched the Sickle Cell Control Program along with State portal</a:t>
            </a:r>
            <a:endParaRPr lang="en-IN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0C26055-4F1F-CBCE-B84F-558EC90FA1BD}"/>
              </a:ext>
            </a:extLst>
          </p:cNvPr>
          <p:cNvSpPr/>
          <p:nvPr/>
        </p:nvSpPr>
        <p:spPr>
          <a:xfrm>
            <a:off x="7115905" y="2886166"/>
            <a:ext cx="4866651" cy="7726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• Target Age Group –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40 years 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• </a:t>
            </a:r>
            <a:r>
              <a:rPr lang="en-IN" sz="1600" dirty="0">
                <a:solidFill>
                  <a:schemeClr val="accent5">
                    <a:lumMod val="50000"/>
                  </a:schemeClr>
                </a:solidFill>
              </a:rPr>
              <a:t>Population – </a:t>
            </a:r>
            <a:r>
              <a:rPr lang="en-IN" sz="1600" b="1" dirty="0">
                <a:solidFill>
                  <a:schemeClr val="accent5">
                    <a:lumMod val="50000"/>
                  </a:schemeClr>
                </a:solidFill>
              </a:rPr>
              <a:t>~1.5 </a:t>
            </a:r>
            <a:r>
              <a:rPr lang="en-IN" sz="1600" b="1" dirty="0" err="1">
                <a:solidFill>
                  <a:schemeClr val="accent5">
                    <a:lumMod val="50000"/>
                  </a:schemeClr>
                </a:solidFill>
              </a:rPr>
              <a:t>Crs</a:t>
            </a:r>
            <a:endParaRPr lang="en-IN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•</a:t>
            </a:r>
            <a:r>
              <a:rPr lang="en-IN" sz="1600" dirty="0">
                <a:solidFill>
                  <a:schemeClr val="accent5">
                    <a:lumMod val="50000"/>
                  </a:schemeClr>
                </a:solidFill>
              </a:rPr>
              <a:t> Target Districts – </a:t>
            </a:r>
            <a:r>
              <a:rPr lang="en-IN" sz="1600" b="1" dirty="0">
                <a:solidFill>
                  <a:schemeClr val="accent5">
                    <a:lumMod val="50000"/>
                  </a:schemeClr>
                </a:solidFill>
              </a:rPr>
              <a:t>20          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•</a:t>
            </a:r>
            <a:r>
              <a:rPr lang="en-IN" sz="1600" dirty="0">
                <a:solidFill>
                  <a:schemeClr val="accent5">
                    <a:lumMod val="50000"/>
                  </a:schemeClr>
                </a:solidFill>
              </a:rPr>
              <a:t> Project Duration - </a:t>
            </a:r>
            <a:r>
              <a:rPr lang="en-IN" sz="1600" b="1" dirty="0">
                <a:solidFill>
                  <a:schemeClr val="accent5">
                    <a:lumMod val="50000"/>
                  </a:schemeClr>
                </a:solidFill>
              </a:rPr>
              <a:t>02 Years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8B7E1D-C3CA-F8A9-5296-1B75E5F9F9A3}"/>
              </a:ext>
            </a:extLst>
          </p:cNvPr>
          <p:cNvSpPr/>
          <p:nvPr/>
        </p:nvSpPr>
        <p:spPr>
          <a:xfrm>
            <a:off x="7115905" y="3813814"/>
            <a:ext cx="4866651" cy="6373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lang="en-US" sz="1600" dirty="0">
                <a:ea typeface="Nirmala UI" panose="020B0502040204020203" pitchFamily="34" charset="0"/>
                <a:cs typeface="Nirmala UI" panose="020B0502040204020203" pitchFamily="34" charset="0"/>
              </a:rPr>
              <a:t>In the expansion mode, </a:t>
            </a:r>
            <a:r>
              <a:rPr lang="en-US" sz="1600" b="1" dirty="0">
                <a:ea typeface="Nirmala UI" panose="020B0502040204020203" pitchFamily="34" charset="0"/>
                <a:cs typeface="Nirmala UI" panose="020B0502040204020203" pitchFamily="34" charset="0"/>
              </a:rPr>
              <a:t>technological advancement </a:t>
            </a:r>
            <a:r>
              <a:rPr lang="en-US" sz="1600" dirty="0">
                <a:ea typeface="Nirmala UI" panose="020B0502040204020203" pitchFamily="34" charset="0"/>
                <a:cs typeface="Nirmala UI" panose="020B0502040204020203" pitchFamily="34" charset="0"/>
              </a:rPr>
              <a:t>with doorstep screening with HPLC is done 
</a:t>
            </a:r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id="{57496491-F8F9-C9AB-CF2F-0F9AB1359339}"/>
              </a:ext>
            </a:extLst>
          </p:cNvPr>
          <p:cNvSpPr/>
          <p:nvPr/>
        </p:nvSpPr>
        <p:spPr>
          <a:xfrm>
            <a:off x="7115905" y="4597677"/>
            <a:ext cx="4866651" cy="63735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ea typeface="Nirmala UI" panose="020B0502040204020203" pitchFamily="34" charset="0"/>
                <a:cs typeface="Nirmala UI" panose="020B0502040204020203" pitchFamily="34" charset="0"/>
              </a:rPr>
              <a:t>As a special campaign, an </a:t>
            </a:r>
            <a:r>
              <a:rPr lang="en-US" sz="1600" b="1" dirty="0">
                <a:ea typeface="Nirmala UI" panose="020B0502040204020203" pitchFamily="34" charset="0"/>
                <a:cs typeface="Nirmala UI" panose="020B0502040204020203" pitchFamily="34" charset="0"/>
              </a:rPr>
              <a:t>outsourced institution </a:t>
            </a:r>
            <a:r>
              <a:rPr lang="en-US" sz="1600" dirty="0">
                <a:ea typeface="Nirmala UI" panose="020B0502040204020203" pitchFamily="34" charset="0"/>
                <a:cs typeface="Nirmala UI" panose="020B0502040204020203" pitchFamily="34" charset="0"/>
              </a:rPr>
              <a:t>was selected for village-to-village </a:t>
            </a:r>
            <a:r>
              <a:rPr lang="en-US" sz="1600" b="1" dirty="0">
                <a:ea typeface="Nirmala UI" panose="020B0502040204020203" pitchFamily="34" charset="0"/>
                <a:cs typeface="Nirmala UI" panose="020B0502040204020203" pitchFamily="34" charset="0"/>
              </a:rPr>
              <a:t>screening </a:t>
            </a:r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D1662907-7343-86E8-53C3-E083F7C613DA}"/>
              </a:ext>
            </a:extLst>
          </p:cNvPr>
          <p:cNvSpPr/>
          <p:nvPr/>
        </p:nvSpPr>
        <p:spPr>
          <a:xfrm>
            <a:off x="7115905" y="5381540"/>
            <a:ext cx="4866651" cy="1001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ea typeface="Nirmala UI" panose="020B0502040204020203" pitchFamily="34" charset="0"/>
                <a:cs typeface="Nirmala UI" panose="020B0502040204020203" pitchFamily="34" charset="0"/>
              </a:rPr>
              <a:t>For the screening and management of sickle patients, budget is allocated by the </a:t>
            </a:r>
            <a:r>
              <a:rPr lang="en-US" sz="1600" b="1" dirty="0">
                <a:ea typeface="Nirmala UI" panose="020B0502040204020203" pitchFamily="34" charset="0"/>
                <a:cs typeface="Nirmala UI" panose="020B0502040204020203" pitchFamily="34" charset="0"/>
              </a:rPr>
              <a:t>State government</a:t>
            </a:r>
            <a:r>
              <a:rPr lang="en-US" sz="1600" dirty="0">
                <a:ea typeface="Nirmala UI" panose="020B0502040204020203" pitchFamily="34" charset="0"/>
                <a:cs typeface="Nirmala UI" panose="020B0502040204020203" pitchFamily="34" charset="0"/>
              </a:rPr>
              <a:t> as well as from </a:t>
            </a:r>
            <a:r>
              <a:rPr lang="en-US" sz="1600" b="1" dirty="0">
                <a:ea typeface="Nirmala UI" panose="020B0502040204020203" pitchFamily="34" charset="0"/>
                <a:cs typeface="Nirmala UI" panose="020B0502040204020203" pitchFamily="34" charset="0"/>
              </a:rPr>
              <a:t>NHM</a:t>
            </a:r>
            <a:r>
              <a:rPr lang="en-US" sz="1600" dirty="0"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</a:p>
        </p:txBody>
      </p:sp>
      <p:sp>
        <p:nvSpPr>
          <p:cNvPr id="484" name="Oval 483">
            <a:extLst>
              <a:ext uri="{FF2B5EF4-FFF2-40B4-BE49-F238E27FC236}">
                <a16:creationId xmlns:a16="http://schemas.microsoft.com/office/drawing/2014/main" id="{98473D7C-409F-7E72-E99A-4EE6896F5828}"/>
              </a:ext>
            </a:extLst>
          </p:cNvPr>
          <p:cNvSpPr/>
          <p:nvPr/>
        </p:nvSpPr>
        <p:spPr>
          <a:xfrm>
            <a:off x="6321114" y="1176119"/>
            <a:ext cx="635674" cy="579023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01</a:t>
            </a:r>
            <a:endParaRPr lang="en-IN" b="1" dirty="0"/>
          </a:p>
        </p:txBody>
      </p:sp>
      <p:sp>
        <p:nvSpPr>
          <p:cNvPr id="485" name="Oval 484">
            <a:extLst>
              <a:ext uri="{FF2B5EF4-FFF2-40B4-BE49-F238E27FC236}">
                <a16:creationId xmlns:a16="http://schemas.microsoft.com/office/drawing/2014/main" id="{DD8C7082-5826-4104-C7E9-ECB640A57555}"/>
              </a:ext>
            </a:extLst>
          </p:cNvPr>
          <p:cNvSpPr/>
          <p:nvPr/>
        </p:nvSpPr>
        <p:spPr>
          <a:xfrm>
            <a:off x="6324297" y="2096413"/>
            <a:ext cx="635674" cy="579023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02</a:t>
            </a:r>
            <a:endParaRPr lang="en-IN" b="1" dirty="0"/>
          </a:p>
        </p:txBody>
      </p:sp>
      <p:sp>
        <p:nvSpPr>
          <p:cNvPr id="486" name="Oval 485">
            <a:extLst>
              <a:ext uri="{FF2B5EF4-FFF2-40B4-BE49-F238E27FC236}">
                <a16:creationId xmlns:a16="http://schemas.microsoft.com/office/drawing/2014/main" id="{CCAD40D3-53BD-9445-E7C0-4C59823C8000}"/>
              </a:ext>
            </a:extLst>
          </p:cNvPr>
          <p:cNvSpPr/>
          <p:nvPr/>
        </p:nvSpPr>
        <p:spPr>
          <a:xfrm>
            <a:off x="6324297" y="2979863"/>
            <a:ext cx="635674" cy="57902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03</a:t>
            </a:r>
            <a:endParaRPr lang="en-IN" b="1" dirty="0"/>
          </a:p>
        </p:txBody>
      </p:sp>
      <p:sp>
        <p:nvSpPr>
          <p:cNvPr id="487" name="Oval 486">
            <a:extLst>
              <a:ext uri="{FF2B5EF4-FFF2-40B4-BE49-F238E27FC236}">
                <a16:creationId xmlns:a16="http://schemas.microsoft.com/office/drawing/2014/main" id="{ADFAD5C1-DE2F-1652-F164-0F4FEA494679}"/>
              </a:ext>
            </a:extLst>
          </p:cNvPr>
          <p:cNvSpPr/>
          <p:nvPr/>
        </p:nvSpPr>
        <p:spPr>
          <a:xfrm>
            <a:off x="6324297" y="3842979"/>
            <a:ext cx="635674" cy="579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04</a:t>
            </a:r>
            <a:endParaRPr lang="en-IN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88" name="Oval 487">
            <a:extLst>
              <a:ext uri="{FF2B5EF4-FFF2-40B4-BE49-F238E27FC236}">
                <a16:creationId xmlns:a16="http://schemas.microsoft.com/office/drawing/2014/main" id="{663175E2-C11C-1473-C3A7-9B5E407F72D9}"/>
              </a:ext>
            </a:extLst>
          </p:cNvPr>
          <p:cNvSpPr/>
          <p:nvPr/>
        </p:nvSpPr>
        <p:spPr>
          <a:xfrm>
            <a:off x="6303922" y="4634248"/>
            <a:ext cx="635674" cy="57902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05</a:t>
            </a:r>
            <a:endParaRPr lang="en-IN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89" name="Oval 488">
            <a:extLst>
              <a:ext uri="{FF2B5EF4-FFF2-40B4-BE49-F238E27FC236}">
                <a16:creationId xmlns:a16="http://schemas.microsoft.com/office/drawing/2014/main" id="{CB3F8153-1E17-29CE-D6B3-DBCE7822E25D}"/>
              </a:ext>
            </a:extLst>
          </p:cNvPr>
          <p:cNvSpPr/>
          <p:nvPr/>
        </p:nvSpPr>
        <p:spPr>
          <a:xfrm>
            <a:off x="6291600" y="5692456"/>
            <a:ext cx="635674" cy="5790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06</a:t>
            </a:r>
            <a:endParaRPr lang="en-IN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62E18166-1D19-C14A-B0D4-C910CCA80B61}"/>
              </a:ext>
            </a:extLst>
          </p:cNvPr>
          <p:cNvSpPr/>
          <p:nvPr/>
        </p:nvSpPr>
        <p:spPr>
          <a:xfrm>
            <a:off x="953599" y="715303"/>
            <a:ext cx="4460991" cy="2845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Targeted Pilot</a:t>
            </a:r>
            <a:endParaRPr lang="en-IN" sz="2200" b="1" dirty="0"/>
          </a:p>
        </p:txBody>
      </p:sp>
      <p:sp>
        <p:nvSpPr>
          <p:cNvPr id="493" name="Rectangle 492">
            <a:extLst>
              <a:ext uri="{FF2B5EF4-FFF2-40B4-BE49-F238E27FC236}">
                <a16:creationId xmlns:a16="http://schemas.microsoft.com/office/drawing/2014/main" id="{7BA10A90-6C17-DFDA-23EB-50D9E5C926BB}"/>
              </a:ext>
            </a:extLst>
          </p:cNvPr>
          <p:cNvSpPr/>
          <p:nvPr/>
        </p:nvSpPr>
        <p:spPr>
          <a:xfrm>
            <a:off x="7318733" y="715303"/>
            <a:ext cx="4460991" cy="2845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Expansion of pilot intervention</a:t>
            </a:r>
            <a:endParaRPr lang="en-IN" sz="22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388310-6B95-C44F-2AD4-55E91D4B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6316" y="6382731"/>
            <a:ext cx="2743200" cy="365125"/>
          </a:xfrm>
        </p:spPr>
        <p:txBody>
          <a:bodyPr/>
          <a:lstStyle/>
          <a:p>
            <a:fld id="{3074D66F-C485-4615-A292-FDD024103E02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EA508-AA3C-CD1D-B797-5AA58F975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21E8BA-5A56-8D0F-43B9-9D52EF807817}"/>
              </a:ext>
            </a:extLst>
          </p:cNvPr>
          <p:cNvSpPr/>
          <p:nvPr/>
        </p:nvSpPr>
        <p:spPr>
          <a:xfrm>
            <a:off x="0" y="-19866"/>
            <a:ext cx="12205940" cy="63735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>
                <a:solidFill>
                  <a:prstClr val="white"/>
                </a:solidFill>
                <a:ea typeface="Nirmala UI" panose="020B0502040204020203" pitchFamily="34" charset="0"/>
                <a:cs typeface="Nirmala UI" panose="020B0502040204020203" pitchFamily="34" charset="0"/>
              </a:rPr>
              <a:t>Efforts put-in and Challenges Faced in Pilot Intervention</a:t>
            </a:r>
            <a:endParaRPr kumimoji="0" lang="en-US" sz="2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8392ABF-9D3F-E0DB-5F95-5676359D3F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986" y="1298350"/>
            <a:ext cx="765557" cy="7655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A15E78-8E17-CF9E-D657-78CE0DEC50FB}"/>
              </a:ext>
            </a:extLst>
          </p:cNvPr>
          <p:cNvSpPr/>
          <p:nvPr/>
        </p:nvSpPr>
        <p:spPr>
          <a:xfrm>
            <a:off x="251463" y="2039975"/>
            <a:ext cx="1353310" cy="2844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IEC</a:t>
            </a:r>
            <a:endParaRPr lang="en-IN" sz="16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2110BB-13F5-16F0-2E76-ADA2DC7A2975}"/>
              </a:ext>
            </a:extLst>
          </p:cNvPr>
          <p:cNvCxnSpPr>
            <a:cxnSpLocks/>
          </p:cNvCxnSpPr>
          <p:nvPr/>
        </p:nvCxnSpPr>
        <p:spPr>
          <a:xfrm>
            <a:off x="1856232" y="1298350"/>
            <a:ext cx="0" cy="5576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EFDC9A-5DAC-89F4-ACC0-28D233137713}"/>
              </a:ext>
            </a:extLst>
          </p:cNvPr>
          <p:cNvCxnSpPr>
            <a:cxnSpLocks/>
          </p:cNvCxnSpPr>
          <p:nvPr/>
        </p:nvCxnSpPr>
        <p:spPr>
          <a:xfrm>
            <a:off x="8180832" y="1276350"/>
            <a:ext cx="0" cy="559882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EEE5E67-8A4D-A0F0-9B67-EC8A5D742EE9}"/>
              </a:ext>
            </a:extLst>
          </p:cNvPr>
          <p:cNvSpPr/>
          <p:nvPr/>
        </p:nvSpPr>
        <p:spPr>
          <a:xfrm>
            <a:off x="137160" y="685800"/>
            <a:ext cx="1353311" cy="475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Initiative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53EEA2-191A-0BEC-9252-5F571B42DFC7}"/>
              </a:ext>
            </a:extLst>
          </p:cNvPr>
          <p:cNvSpPr/>
          <p:nvPr/>
        </p:nvSpPr>
        <p:spPr>
          <a:xfrm>
            <a:off x="4239768" y="685800"/>
            <a:ext cx="1694688" cy="475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Intervention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045E713-C564-75DF-63CA-6270FD3926DF}"/>
              </a:ext>
            </a:extLst>
          </p:cNvPr>
          <p:cNvSpPr/>
          <p:nvPr/>
        </p:nvSpPr>
        <p:spPr>
          <a:xfrm>
            <a:off x="9503664" y="685172"/>
            <a:ext cx="1694688" cy="475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Challenge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76F43D-6BBF-4557-55F5-E9004F2D3C5E}"/>
              </a:ext>
            </a:extLst>
          </p:cNvPr>
          <p:cNvSpPr/>
          <p:nvPr/>
        </p:nvSpPr>
        <p:spPr>
          <a:xfrm>
            <a:off x="2137665" y="1443736"/>
            <a:ext cx="5561576" cy="78638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Intensive efforts in IEC development and deployment for mass awareness and accuracy in information with support from local NGOs</a:t>
            </a:r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3EB3339-B170-2B36-6595-48178B4087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86" y="2310435"/>
            <a:ext cx="788721" cy="78872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F4ACDAF-9256-C960-B1C9-0BF089FE61FB}"/>
              </a:ext>
            </a:extLst>
          </p:cNvPr>
          <p:cNvSpPr/>
          <p:nvPr/>
        </p:nvSpPr>
        <p:spPr>
          <a:xfrm>
            <a:off x="270272" y="2976401"/>
            <a:ext cx="1346880" cy="3858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Community Mobilization</a:t>
            </a:r>
            <a:endParaRPr lang="en-IN" sz="15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0A7E0F-451C-1E90-DEE6-F0ADA5768E54}"/>
              </a:ext>
            </a:extLst>
          </p:cNvPr>
          <p:cNvSpPr/>
          <p:nvPr/>
        </p:nvSpPr>
        <p:spPr>
          <a:xfrm>
            <a:off x="2107692" y="2559222"/>
            <a:ext cx="5561576" cy="78638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FLW engagement and community mobilization at community platforms to address myths/misconceptions  and hesitation</a:t>
            </a:r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20" name="Picture 1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8B536A1-3651-72CB-EFE1-DE6C9728FE8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77" y="3554877"/>
            <a:ext cx="612452" cy="61245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5BA8CF2-019A-FB93-97A7-502999BACA6E}"/>
              </a:ext>
            </a:extLst>
          </p:cNvPr>
          <p:cNvSpPr/>
          <p:nvPr/>
        </p:nvSpPr>
        <p:spPr>
          <a:xfrm>
            <a:off x="265229" y="4193565"/>
            <a:ext cx="1280740" cy="3858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Segmented Approach</a:t>
            </a:r>
            <a:endParaRPr lang="en-IN" sz="15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E1CE2F-5A2A-B99A-98EA-696626341132}"/>
              </a:ext>
            </a:extLst>
          </p:cNvPr>
          <p:cNvSpPr/>
          <p:nvPr/>
        </p:nvSpPr>
        <p:spPr>
          <a:xfrm>
            <a:off x="2107692" y="3636716"/>
            <a:ext cx="5561576" cy="86969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To address the specific needs of the community and gaps in service provisioning, corrective actions were taken with segmented approach and comprehensive disease management</a:t>
            </a:r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25" name="Picture 2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01B337D-FA11-87FD-0AD8-B2D7335AA4F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9" y="4708128"/>
            <a:ext cx="545160" cy="54516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E698419-EB5B-325E-C2DE-DBC7BA011A64}"/>
              </a:ext>
            </a:extLst>
          </p:cNvPr>
          <p:cNvSpPr/>
          <p:nvPr/>
        </p:nvSpPr>
        <p:spPr>
          <a:xfrm>
            <a:off x="265228" y="5260992"/>
            <a:ext cx="1280741" cy="4077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Techno. Advancement</a:t>
            </a:r>
            <a:endParaRPr lang="en-IN" sz="15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25DD7DF-8673-3535-E99B-437C7DBB125B}"/>
              </a:ext>
            </a:extLst>
          </p:cNvPr>
          <p:cNvSpPr/>
          <p:nvPr/>
        </p:nvSpPr>
        <p:spPr>
          <a:xfrm>
            <a:off x="2126586" y="4797522"/>
            <a:ext cx="5561576" cy="86969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The program evolved with the advancement in screening technology and investigations infrastructure to cater the end-to-end approach in Sickle 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CC4A22B8-3833-C79E-30F2-E17AA98A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8696" y="6434386"/>
            <a:ext cx="2743200" cy="365125"/>
          </a:xfrm>
        </p:spPr>
        <p:txBody>
          <a:bodyPr/>
          <a:lstStyle/>
          <a:p>
            <a:fld id="{3074D66F-C485-4615-A292-FDD024103E02}" type="slidenum">
              <a:rPr lang="en-US" smtClean="0"/>
              <a:t>14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6F9C2A-A0BD-DA2B-219D-4E329D55408E}"/>
              </a:ext>
            </a:extLst>
          </p:cNvPr>
          <p:cNvSpPr/>
          <p:nvPr/>
        </p:nvSpPr>
        <p:spPr>
          <a:xfrm>
            <a:off x="8483608" y="2788970"/>
            <a:ext cx="3453410" cy="10224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Technological glitches as there is a timelapse in confirmation of diagnosis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C98557-D9D0-F2C9-3F0D-069BD0EF84F8}"/>
              </a:ext>
            </a:extLst>
          </p:cNvPr>
          <p:cNvSpPr/>
          <p:nvPr/>
        </p:nvSpPr>
        <p:spPr>
          <a:xfrm>
            <a:off x="8468360" y="4167329"/>
            <a:ext cx="3439629" cy="8895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Require high competency in diagnosis, high end skillset for HPLC interpretation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64FC0-439D-C7BD-A151-18133D784C4E}"/>
              </a:ext>
            </a:extLst>
          </p:cNvPr>
          <p:cNvSpPr/>
          <p:nvPr/>
        </p:nvSpPr>
        <p:spPr>
          <a:xfrm>
            <a:off x="8483608" y="5364775"/>
            <a:ext cx="3453410" cy="11635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Rigid traditional beliefs and migration served as roadblock for treatment and follow up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D96E71F-5A63-54E2-770D-BC63CCAF3A18}"/>
              </a:ext>
            </a:extLst>
          </p:cNvPr>
          <p:cNvSpPr/>
          <p:nvPr/>
        </p:nvSpPr>
        <p:spPr>
          <a:xfrm>
            <a:off x="8225619" y="2582605"/>
            <a:ext cx="452761" cy="41242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  <a:endParaRPr lang="en-IN" b="1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11305F5-7483-04F0-2086-D4C7830A42CD}"/>
              </a:ext>
            </a:extLst>
          </p:cNvPr>
          <p:cNvSpPr/>
          <p:nvPr/>
        </p:nvSpPr>
        <p:spPr>
          <a:xfrm>
            <a:off x="8220742" y="3878502"/>
            <a:ext cx="452761" cy="41242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  <a:endParaRPr lang="en-IN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0AB33F-2E77-6D25-25D5-9A20B4B36E3D}"/>
              </a:ext>
            </a:extLst>
          </p:cNvPr>
          <p:cNvSpPr/>
          <p:nvPr/>
        </p:nvSpPr>
        <p:spPr>
          <a:xfrm>
            <a:off x="2107692" y="5913008"/>
            <a:ext cx="5561576" cy="86969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Involvement of multiple stakeholders WCD, Education, Tribal, local NGOs and development partners etc. for efficient program delivery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71E7DC-2C09-73B6-7EE6-14B0884F0D60}"/>
              </a:ext>
            </a:extLst>
          </p:cNvPr>
          <p:cNvSpPr/>
          <p:nvPr/>
        </p:nvSpPr>
        <p:spPr>
          <a:xfrm>
            <a:off x="287747" y="6507818"/>
            <a:ext cx="1280741" cy="2748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Convergence</a:t>
            </a:r>
            <a:endParaRPr lang="en-IN" sz="1500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4C252E-A269-AE87-2BDF-531D51D8661E}"/>
              </a:ext>
            </a:extLst>
          </p:cNvPr>
          <p:cNvSpPr/>
          <p:nvPr/>
        </p:nvSpPr>
        <p:spPr>
          <a:xfrm>
            <a:off x="8487126" y="1493225"/>
            <a:ext cx="3453410" cy="10224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Observed gaps in capacity building of field staff to address community practices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D7C8FD6-122E-E6CF-BD76-FB2667F1F934}"/>
              </a:ext>
            </a:extLst>
          </p:cNvPr>
          <p:cNvSpPr/>
          <p:nvPr/>
        </p:nvSpPr>
        <p:spPr>
          <a:xfrm>
            <a:off x="8268234" y="1313328"/>
            <a:ext cx="452761" cy="41242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  <a:endParaRPr lang="en-IN" b="1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DEE9F80-803F-F028-1CE8-85BE11D89381}"/>
              </a:ext>
            </a:extLst>
          </p:cNvPr>
          <p:cNvSpPr/>
          <p:nvPr/>
        </p:nvSpPr>
        <p:spPr>
          <a:xfrm>
            <a:off x="8239636" y="5139490"/>
            <a:ext cx="452761" cy="41242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  <a:endParaRPr lang="en-IN" b="1" dirty="0"/>
          </a:p>
        </p:txBody>
      </p:sp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0E3E5B0-CE56-6D9D-4749-4C9E4C1E264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9" y="5875481"/>
            <a:ext cx="579551" cy="579551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78A2E5F-72D1-1D30-B6FD-93EF61D05729}"/>
              </a:ext>
            </a:extLst>
          </p:cNvPr>
          <p:cNvCxnSpPr/>
          <p:nvPr/>
        </p:nvCxnSpPr>
        <p:spPr>
          <a:xfrm flipV="1">
            <a:off x="137160" y="1258342"/>
            <a:ext cx="11770829" cy="4000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184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648ECF05-A581-C70C-9FAD-508EB91692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5" y="520690"/>
            <a:ext cx="6721709" cy="53416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AAAD3DF-1D0A-2FBB-3118-C82ED33B1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46" y="2434719"/>
            <a:ext cx="2714993" cy="15136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FCED98C-EE82-C54A-D1EF-A03CA35D62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78" y="782578"/>
            <a:ext cx="2800930" cy="15102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F799959-1381-052E-CDF0-FFDB34AF20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46" y="4090258"/>
            <a:ext cx="2800099" cy="15102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BAC74E-2D33-0DB8-6A21-2197A9B79D77}"/>
              </a:ext>
            </a:extLst>
          </p:cNvPr>
          <p:cNvSpPr/>
          <p:nvPr/>
        </p:nvSpPr>
        <p:spPr>
          <a:xfrm>
            <a:off x="0" y="-19866"/>
            <a:ext cx="12205940" cy="6373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</a:rPr>
              <a:t>State initiative of Genetic Counseling Card distribution</a:t>
            </a:r>
            <a:r>
              <a:rPr lang="en-US" sz="2000" dirty="0">
                <a:solidFill>
                  <a:schemeClr val="bg1"/>
                </a:solidFill>
              </a:rPr>
              <a:t> - </a:t>
            </a:r>
            <a:r>
              <a:rPr lang="en-US" sz="2000" b="0" i="1" dirty="0">
                <a:solidFill>
                  <a:schemeClr val="bg1"/>
                </a:solidFill>
                <a:effectLst/>
              </a:rPr>
              <a:t>playing a pivotal role in early detection and timely intervention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042101-0F37-5FDF-E1DC-0826C53AFC12}"/>
              </a:ext>
            </a:extLst>
          </p:cNvPr>
          <p:cNvSpPr/>
          <p:nvPr/>
        </p:nvSpPr>
        <p:spPr>
          <a:xfrm>
            <a:off x="922675" y="5862377"/>
            <a:ext cx="9710928" cy="8127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</a:rPr>
              <a:t>A sickle cell couple can recognize the </a:t>
            </a:r>
            <a:r>
              <a:rPr lang="en-US" b="1" i="0" dirty="0">
                <a:solidFill>
                  <a:schemeClr val="bg1"/>
                </a:solidFill>
                <a:effectLst/>
              </a:rPr>
              <a:t>possibility of the disease </a:t>
            </a:r>
            <a:r>
              <a:rPr lang="en-US" b="0" i="0" dirty="0">
                <a:solidFill>
                  <a:schemeClr val="bg1"/>
                </a:solidFill>
                <a:effectLst/>
              </a:rPr>
              <a:t>in their future child.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</a:rPr>
              <a:t>It is also playing an important role in </a:t>
            </a:r>
            <a:r>
              <a:rPr lang="en-US" b="1" i="0" dirty="0">
                <a:solidFill>
                  <a:schemeClr val="bg1"/>
                </a:solidFill>
                <a:effectLst/>
              </a:rPr>
              <a:t>family planning </a:t>
            </a:r>
            <a:r>
              <a:rPr lang="en-US" b="0" i="0" dirty="0">
                <a:solidFill>
                  <a:schemeClr val="bg1"/>
                </a:solidFill>
                <a:effectLst/>
              </a:rPr>
              <a:t>as well as </a:t>
            </a:r>
            <a:r>
              <a:rPr lang="en-US" b="1" i="0" dirty="0">
                <a:solidFill>
                  <a:schemeClr val="bg1"/>
                </a:solidFill>
                <a:effectLst/>
              </a:rPr>
              <a:t>awareness</a:t>
            </a:r>
            <a:r>
              <a:rPr lang="en-US" b="0" i="0" dirty="0">
                <a:solidFill>
                  <a:schemeClr val="bg1"/>
                </a:solidFill>
                <a:effectLst/>
              </a:rPr>
              <a:t> creation among tribes</a:t>
            </a: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en-US" b="0" i="0" dirty="0">
                <a:solidFill>
                  <a:schemeClr val="bg1"/>
                </a:solidFill>
                <a:effectLst/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To date </a:t>
            </a:r>
            <a:r>
              <a:rPr lang="en-US" b="1" dirty="0">
                <a:solidFill>
                  <a:schemeClr val="bg1"/>
                </a:solidFill>
              </a:rPr>
              <a:t>46L</a:t>
            </a:r>
            <a:r>
              <a:rPr lang="en-US" dirty="0">
                <a:solidFill>
                  <a:schemeClr val="bg1"/>
                </a:solidFill>
              </a:rPr>
              <a:t> have been </a:t>
            </a:r>
            <a:r>
              <a:rPr lang="en-US" b="1" dirty="0">
                <a:solidFill>
                  <a:schemeClr val="bg1"/>
                </a:solidFill>
              </a:rPr>
              <a:t>distributed till date</a:t>
            </a:r>
            <a:r>
              <a:rPr lang="en-US" dirty="0">
                <a:solidFill>
                  <a:schemeClr val="bg1"/>
                </a:solidFill>
              </a:rPr>
              <a:t> in the State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0C208D-B4EC-9B53-B245-7AEF7F92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66F-C485-4615-A292-FDD024103E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00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55D3D0-7AFC-7E98-F6F9-448EE1AB7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020" y="2633137"/>
            <a:ext cx="2699100" cy="27589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49D936-02A1-C460-7371-CC60487FC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796" y="1451306"/>
            <a:ext cx="5788499" cy="8892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3937D1-9C2D-9F1D-E3C3-60AA87761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178" y="2633137"/>
            <a:ext cx="2250117" cy="27589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F776549-5815-3D96-2A66-A4F478FDA103}"/>
              </a:ext>
            </a:extLst>
          </p:cNvPr>
          <p:cNvSpPr/>
          <p:nvPr/>
        </p:nvSpPr>
        <p:spPr>
          <a:xfrm>
            <a:off x="0" y="-19866"/>
            <a:ext cx="12205940" cy="7182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Nirmala UI" panose="020B0502040204020203" pitchFamily="34" charset="0"/>
                <a:cs typeface="Nirmala UI" panose="020B0502040204020203" pitchFamily="34" charset="0"/>
              </a:rPr>
              <a:t>Integration of Sickle Cell Portal for Digital Health Records and State-level monitoring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E77167-C45D-B3B0-3826-E2521B56853D}"/>
              </a:ext>
            </a:extLst>
          </p:cNvPr>
          <p:cNvSpPr/>
          <p:nvPr/>
        </p:nvSpPr>
        <p:spPr>
          <a:xfrm>
            <a:off x="203200" y="1060976"/>
            <a:ext cx="2472267" cy="16541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Sickle Cell Portal </a:t>
            </a:r>
            <a:r>
              <a:rPr lang="en-US" sz="1500" dirty="0">
                <a:solidFill>
                  <a:schemeClr val="accent5">
                    <a:lumMod val="50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is</a:t>
            </a: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500" dirty="0">
                <a:solidFill>
                  <a:schemeClr val="accent5">
                    <a:lumMod val="50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developed at national and state level for reporting, database and tracking of sickle cell screening.</a:t>
            </a:r>
            <a:endParaRPr lang="en-IN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7DA4BC-E6B5-9EF4-7921-0DD1FA219D2E}"/>
              </a:ext>
            </a:extLst>
          </p:cNvPr>
          <p:cNvSpPr/>
          <p:nvPr/>
        </p:nvSpPr>
        <p:spPr>
          <a:xfrm>
            <a:off x="199970" y="4849959"/>
            <a:ext cx="2472267" cy="13654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accent5">
                    <a:lumMod val="50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Creation of </a:t>
            </a: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digital health records </a:t>
            </a:r>
            <a:r>
              <a:rPr lang="en-US" sz="1500" dirty="0">
                <a:solidFill>
                  <a:schemeClr val="accent5">
                    <a:lumMod val="50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of all sickle cell patients linking them with </a:t>
            </a: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ABHA ID’s</a:t>
            </a:r>
            <a:r>
              <a:rPr lang="en-US" sz="1500" dirty="0">
                <a:solidFill>
                  <a:schemeClr val="accent5">
                    <a:lumMod val="50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.</a:t>
            </a:r>
            <a:endParaRPr lang="en-IN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A654F9-EDBD-E585-3BB3-6BCF677472BC}"/>
              </a:ext>
            </a:extLst>
          </p:cNvPr>
          <p:cNvSpPr/>
          <p:nvPr/>
        </p:nvSpPr>
        <p:spPr>
          <a:xfrm>
            <a:off x="9423400" y="1060976"/>
            <a:ext cx="2565400" cy="16541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Online entry and tracking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of screening and confirmation checks at the community and institution levels.</a:t>
            </a:r>
            <a:endParaRPr lang="en-IN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CA3552-EFDC-E2A2-BDE1-7DB02B6CEBB5}"/>
              </a:ext>
            </a:extLst>
          </p:cNvPr>
          <p:cNvSpPr/>
          <p:nvPr/>
        </p:nvSpPr>
        <p:spPr>
          <a:xfrm>
            <a:off x="9289700" y="4849958"/>
            <a:ext cx="2699100" cy="16541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accent5">
                    <a:lumMod val="50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Under the </a:t>
            </a: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Patient Registry Facility Module</a:t>
            </a:r>
            <a:r>
              <a:rPr lang="en-US" sz="1500" dirty="0">
                <a:solidFill>
                  <a:schemeClr val="accent5">
                    <a:lumMod val="50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, information about patients screened by universities and other institutions is also being maintained.</a:t>
            </a:r>
            <a:endParaRPr lang="en-IN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A1BFF9E-7073-9A44-CFA5-FDD4F2CA5902}"/>
              </a:ext>
            </a:extLst>
          </p:cNvPr>
          <p:cNvSpPr/>
          <p:nvPr/>
        </p:nvSpPr>
        <p:spPr>
          <a:xfrm>
            <a:off x="76200" y="922867"/>
            <a:ext cx="381000" cy="27093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4E72D53-D319-B043-3F57-650E5536B713}"/>
              </a:ext>
            </a:extLst>
          </p:cNvPr>
          <p:cNvSpPr/>
          <p:nvPr/>
        </p:nvSpPr>
        <p:spPr>
          <a:xfrm>
            <a:off x="9289700" y="939800"/>
            <a:ext cx="381000" cy="27093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788D5D4-6399-DB6E-C82E-C899184CA77B}"/>
              </a:ext>
            </a:extLst>
          </p:cNvPr>
          <p:cNvSpPr/>
          <p:nvPr/>
        </p:nvSpPr>
        <p:spPr>
          <a:xfrm>
            <a:off x="9232900" y="4714492"/>
            <a:ext cx="381000" cy="27093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DEF17A6-4E57-8EF8-F8E0-DAF509F9D090}"/>
              </a:ext>
            </a:extLst>
          </p:cNvPr>
          <p:cNvSpPr/>
          <p:nvPr/>
        </p:nvSpPr>
        <p:spPr>
          <a:xfrm>
            <a:off x="76200" y="4694067"/>
            <a:ext cx="381000" cy="27093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11D1557-56DC-687F-3B40-535EE2658EB8}"/>
              </a:ext>
            </a:extLst>
          </p:cNvPr>
          <p:cNvSpPr/>
          <p:nvPr/>
        </p:nvSpPr>
        <p:spPr>
          <a:xfrm rot="5400000">
            <a:off x="2710725" y="1637286"/>
            <a:ext cx="335783" cy="345517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C773875A-03F3-8AE7-A91B-07AA08F3AD64}"/>
              </a:ext>
            </a:extLst>
          </p:cNvPr>
          <p:cNvSpPr/>
          <p:nvPr/>
        </p:nvSpPr>
        <p:spPr>
          <a:xfrm rot="10800000">
            <a:off x="10538208" y="2715100"/>
            <a:ext cx="335783" cy="345517"/>
          </a:xfrm>
          <a:prstGeom prst="triangl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44E2D5F0-3130-2E4C-B4C2-68E2A347C897}"/>
              </a:ext>
            </a:extLst>
          </p:cNvPr>
          <p:cNvSpPr/>
          <p:nvPr/>
        </p:nvSpPr>
        <p:spPr>
          <a:xfrm rot="16200000">
            <a:off x="8949050" y="5571994"/>
            <a:ext cx="335783" cy="34551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7501DA8-E58F-96EF-A267-57987AE644A6}"/>
              </a:ext>
            </a:extLst>
          </p:cNvPr>
          <p:cNvSpPr/>
          <p:nvPr/>
        </p:nvSpPr>
        <p:spPr>
          <a:xfrm>
            <a:off x="1268211" y="4484016"/>
            <a:ext cx="335783" cy="345517"/>
          </a:xfrm>
          <a:prstGeom prst="triangl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57F69D-A4B5-6974-2619-F883AA081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66F-C485-4615-A292-FDD024103E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0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" name="Diagram 145">
            <a:extLst>
              <a:ext uri="{FF2B5EF4-FFF2-40B4-BE49-F238E27FC236}">
                <a16:creationId xmlns:a16="http://schemas.microsoft.com/office/drawing/2014/main" id="{3C4F74CD-04C3-3C35-6BFE-1543A7BCEA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7196228"/>
              </p:ext>
            </p:extLst>
          </p:nvPr>
        </p:nvGraphicFramePr>
        <p:xfrm>
          <a:off x="1108964" y="709506"/>
          <a:ext cx="9974072" cy="5946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7" name="Rectangle 146">
            <a:extLst>
              <a:ext uri="{FF2B5EF4-FFF2-40B4-BE49-F238E27FC236}">
                <a16:creationId xmlns:a16="http://schemas.microsoft.com/office/drawing/2014/main" id="{832DF3EC-09BF-E0B0-78B3-3E004A0110A7}"/>
              </a:ext>
            </a:extLst>
          </p:cNvPr>
          <p:cNvSpPr/>
          <p:nvPr/>
        </p:nvSpPr>
        <p:spPr>
          <a:xfrm>
            <a:off x="0" y="-19866"/>
            <a:ext cx="12205940" cy="63735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>
                <a:solidFill>
                  <a:prstClr val="white"/>
                </a:solidFill>
                <a:ea typeface="Nirmala UI" panose="020B0502040204020203" pitchFamily="34" charset="0"/>
                <a:cs typeface="Nirmala UI" panose="020B0502040204020203" pitchFamily="34" charset="0"/>
              </a:rPr>
              <a:t>MP Strategy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Nirmala UI" panose="020B0502040204020203" pitchFamily="34" charset="0"/>
                <a:cs typeface="Nirmala UI" panose="020B0502040204020203" pitchFamily="34" charset="0"/>
              </a:rPr>
              <a:t> for Sickle Cell </a:t>
            </a:r>
            <a:r>
              <a:rPr lang="en-US" sz="2200" b="1" kern="0" dirty="0">
                <a:solidFill>
                  <a:prstClr val="white"/>
                </a:solidFill>
                <a:ea typeface="Nirmala UI" panose="020B0502040204020203" pitchFamily="34" charset="0"/>
                <a:cs typeface="Nirmala UI" panose="020B0502040204020203" pitchFamily="34" charset="0"/>
              </a:rPr>
              <a:t>Management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149" name="Picture 14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FC8DD18-9040-C89B-9205-5DB2C9B999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2" y="709506"/>
            <a:ext cx="712218" cy="712218"/>
          </a:xfrm>
          <a:prstGeom prst="rect">
            <a:avLst/>
          </a:prstGeom>
        </p:spPr>
      </p:pic>
      <p:pic>
        <p:nvPicPr>
          <p:cNvPr id="152" name="Picture 15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4603531-8354-0633-0563-47419AB11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556" y="1683540"/>
            <a:ext cx="711542" cy="711542"/>
          </a:xfrm>
          <a:prstGeom prst="rect">
            <a:avLst/>
          </a:prstGeom>
        </p:spPr>
      </p:pic>
      <p:pic>
        <p:nvPicPr>
          <p:cNvPr id="154" name="Picture 15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316D334-1346-C1AB-3CD4-CBDE4D2E22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46" y="2504029"/>
            <a:ext cx="712218" cy="712218"/>
          </a:xfrm>
          <a:prstGeom prst="rect">
            <a:avLst/>
          </a:prstGeom>
        </p:spPr>
      </p:pic>
      <p:pic>
        <p:nvPicPr>
          <p:cNvPr id="158" name="Picture 15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09489C3-57D4-810B-DC18-3420252FD6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75" y="3254199"/>
            <a:ext cx="781814" cy="781814"/>
          </a:xfrm>
          <a:prstGeom prst="rect">
            <a:avLst/>
          </a:prstGeom>
        </p:spPr>
      </p:pic>
      <p:pic>
        <p:nvPicPr>
          <p:cNvPr id="160" name="Picture 15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6C0DC67-27D3-273A-BA55-152DC819DB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7" y="4108827"/>
            <a:ext cx="702853" cy="702853"/>
          </a:xfrm>
          <a:prstGeom prst="rect">
            <a:avLst/>
          </a:prstGeom>
        </p:spPr>
      </p:pic>
      <p:pic>
        <p:nvPicPr>
          <p:cNvPr id="168" name="Picture 16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456566A-0DD9-99DF-015E-AF9CD228E1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78" y="5957650"/>
            <a:ext cx="581262" cy="581262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E7186F6-97E1-6D19-91D5-2B4A6FA627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992" y="5150315"/>
            <a:ext cx="581262" cy="58126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8C61E-479B-E05E-BB09-C141B93B2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66F-C485-4615-A292-FDD024103E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13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BFE195-46C7-5A52-68C0-3C0AB310675F}"/>
              </a:ext>
            </a:extLst>
          </p:cNvPr>
          <p:cNvSpPr/>
          <p:nvPr/>
        </p:nvSpPr>
        <p:spPr>
          <a:xfrm>
            <a:off x="0" y="-19866"/>
            <a:ext cx="12205940" cy="63735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Nirmala UI" panose="020B0502040204020203" pitchFamily="34" charset="0"/>
                <a:cs typeface="Nirmala UI" panose="020B0502040204020203" pitchFamily="34" charset="0"/>
              </a:rPr>
              <a:t>Additional efforts resulting in high-end quality of care for Sickle Cell Disease in MP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6FA802-0125-7D56-4AE4-DDAF8A2D9FDF}"/>
              </a:ext>
            </a:extLst>
          </p:cNvPr>
          <p:cNvSpPr/>
          <p:nvPr/>
        </p:nvSpPr>
        <p:spPr>
          <a:xfrm>
            <a:off x="640351" y="5261074"/>
            <a:ext cx="200220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endParaRPr lang="en-US" sz="1200">
              <a:solidFill>
                <a:srgbClr val="31313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84E0F-BFD7-F60C-202D-76985ADA6EA8}"/>
              </a:ext>
            </a:extLst>
          </p:cNvPr>
          <p:cNvSpPr txBox="1"/>
          <p:nvPr/>
        </p:nvSpPr>
        <p:spPr>
          <a:xfrm>
            <a:off x="3928639" y="5035994"/>
            <a:ext cx="7885215" cy="49244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b="1" dirty="0">
                <a:cs typeface="Calibri" panose="020F0502020204030204" pitchFamily="34" charset="0"/>
              </a:rPr>
              <a:t>Sankalp Foundation </a:t>
            </a:r>
            <a:r>
              <a:rPr lang="en-US" sz="1300" dirty="0">
                <a:cs typeface="Calibri" panose="020F0502020204030204" pitchFamily="34" charset="0"/>
              </a:rPr>
              <a:t>under the guidance of SHM, MP has </a:t>
            </a:r>
            <a:r>
              <a:rPr lang="en-US" sz="1300" b="1" dirty="0">
                <a:cs typeface="Calibri" panose="020F0502020204030204" pitchFamily="34" charset="0"/>
              </a:rPr>
              <a:t>screened ~18000 pregnant women </a:t>
            </a:r>
            <a:r>
              <a:rPr lang="en-US" sz="1300" dirty="0">
                <a:cs typeface="Calibri" panose="020F0502020204030204" pitchFamily="34" charset="0"/>
              </a:rPr>
              <a:t>in 13 districts of MP and further scaled-up to across the state in 51 districts. </a:t>
            </a:r>
            <a:r>
              <a:rPr lang="en-US" sz="1300" b="1" dirty="0">
                <a:cs typeface="Calibri" panose="020F0502020204030204" pitchFamily="34" charset="0"/>
              </a:rPr>
              <a:t> </a:t>
            </a:r>
            <a:endParaRPr lang="en-US" sz="1300" dirty="0"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8F4F9-FF87-34A1-8745-2581125EE1ED}"/>
              </a:ext>
            </a:extLst>
          </p:cNvPr>
          <p:cNvSpPr txBox="1"/>
          <p:nvPr/>
        </p:nvSpPr>
        <p:spPr>
          <a:xfrm>
            <a:off x="3970487" y="1017582"/>
            <a:ext cx="7902658" cy="69249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/>
              <a:t>Under the leadership and efforts by the Governor of MP, all the </a:t>
            </a:r>
            <a:r>
              <a:rPr lang="en-US" sz="1300" dirty="0">
                <a:ea typeface="Nirmala UI" panose="020B0502040204020203" pitchFamily="34" charset="0"/>
                <a:cs typeface="Nirmala UI" panose="020B0502040204020203" pitchFamily="34" charset="0"/>
              </a:rPr>
              <a:t>state government universities have </a:t>
            </a:r>
            <a:r>
              <a:rPr lang="en-US" sz="1300" b="1" dirty="0">
                <a:ea typeface="Nirmala UI" panose="020B0502040204020203" pitchFamily="34" charset="0"/>
                <a:cs typeface="Nirmala UI" panose="020B0502040204020203" pitchFamily="34" charset="0"/>
              </a:rPr>
              <a:t>adopted 05-05 villages </a:t>
            </a:r>
            <a:r>
              <a:rPr lang="en-US" sz="1300" dirty="0">
                <a:ea typeface="Nirmala UI" panose="020B0502040204020203" pitchFamily="34" charset="0"/>
                <a:cs typeface="Nirmala UI" panose="020B0502040204020203" pitchFamily="34" charset="0"/>
              </a:rPr>
              <a:t>in tribal-dominated areas.  </a:t>
            </a:r>
            <a:endParaRPr lang="en-IN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i="0" u="none" strike="noStrike" dirty="0">
                <a:effectLst/>
              </a:rPr>
              <a:t>This will help in </a:t>
            </a:r>
            <a:r>
              <a:rPr lang="en-US" sz="1300" dirty="0">
                <a:ea typeface="Nirmala UI" panose="020B0502040204020203" pitchFamily="34" charset="0"/>
                <a:cs typeface="Nirmala UI" panose="020B0502040204020203" pitchFamily="34" charset="0"/>
              </a:rPr>
              <a:t>sickle cell Screening through </a:t>
            </a:r>
            <a:r>
              <a:rPr lang="en-US" sz="1300" b="1" dirty="0">
                <a:ea typeface="Nirmala UI" panose="020B0502040204020203" pitchFamily="34" charset="0"/>
                <a:cs typeface="Nirmala UI" panose="020B0502040204020203" pitchFamily="34" charset="0"/>
              </a:rPr>
              <a:t>volunteers </a:t>
            </a:r>
            <a:r>
              <a:rPr lang="en-US" sz="1300" dirty="0">
                <a:ea typeface="Nirmala UI" panose="020B0502040204020203" pitchFamily="34" charset="0"/>
                <a:cs typeface="Nirmala UI" panose="020B0502040204020203" pitchFamily="34" charset="0"/>
              </a:rPr>
              <a:t>and </a:t>
            </a:r>
            <a:r>
              <a:rPr lang="en-US" sz="1300" b="1" dirty="0">
                <a:ea typeface="Nirmala UI" panose="020B0502040204020203" pitchFamily="34" charset="0"/>
                <a:cs typeface="Nirmala UI" panose="020B0502040204020203" pitchFamily="34" charset="0"/>
              </a:rPr>
              <a:t>community awareness work</a:t>
            </a:r>
            <a:r>
              <a:rPr lang="en-US" sz="1300" dirty="0">
                <a:ea typeface="Nirmala UI" panose="020B0502040204020203" pitchFamily="34" charset="0"/>
                <a:cs typeface="Nirmala UI" panose="020B0502040204020203" pitchFamily="34" charset="0"/>
              </a:rPr>
              <a:t>.  </a:t>
            </a:r>
            <a:endParaRPr lang="en-US" sz="1300" kern="1200" dirty="0"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54AE0E-1D27-E189-A4F3-CFF28B74AC93}"/>
              </a:ext>
            </a:extLst>
          </p:cNvPr>
          <p:cNvSpPr txBox="1"/>
          <p:nvPr/>
        </p:nvSpPr>
        <p:spPr>
          <a:xfrm>
            <a:off x="3952166" y="3030994"/>
            <a:ext cx="7885215" cy="69249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300" kern="1200" dirty="0">
                <a:cs typeface="Calibri" panose="020F0502020204030204" pitchFamily="34" charset="0"/>
              </a:rPr>
              <a:t>The Ministry of Tribal Affairs has approved </a:t>
            </a:r>
            <a:r>
              <a:rPr lang="en-US" sz="1300" b="1" kern="1200" dirty="0">
                <a:cs typeface="Calibri" panose="020F0502020204030204" pitchFamily="34" charset="0"/>
              </a:rPr>
              <a:t>02</a:t>
            </a:r>
            <a:r>
              <a:rPr lang="en-US" sz="1300" kern="1200" dirty="0">
                <a:cs typeface="Calibri" panose="020F0502020204030204" pitchFamily="34" charset="0"/>
              </a:rPr>
              <a:t> “</a:t>
            </a:r>
            <a:r>
              <a:rPr lang="en-US" sz="1300" b="1" kern="1200" dirty="0">
                <a:cs typeface="Calibri" panose="020F0502020204030204" pitchFamily="34" charset="0"/>
              </a:rPr>
              <a:t>Centre of Competence” (COC)</a:t>
            </a:r>
            <a:r>
              <a:rPr lang="en-US" sz="1300" kern="1200" dirty="0">
                <a:cs typeface="Calibri" panose="020F0502020204030204" pitchFamily="34" charset="0"/>
              </a:rPr>
              <a:t> Bhopal Memorial Hospital &amp; Research Centre, Bhopal and MGM Medical College, Indore for the comprehensive treatment of SCD.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300" dirty="0">
                <a:cs typeface="Calibri" panose="020F0502020204030204" pitchFamily="34" charset="0"/>
              </a:rPr>
              <a:t>These COCs will provide </a:t>
            </a:r>
            <a:r>
              <a:rPr lang="en-US" sz="1300" b="1" dirty="0">
                <a:cs typeface="Calibri" panose="020F0502020204030204" pitchFamily="34" charset="0"/>
              </a:rPr>
              <a:t>high-end quality of care </a:t>
            </a:r>
            <a:r>
              <a:rPr lang="en-US" sz="1300" dirty="0">
                <a:cs typeface="Calibri" panose="020F0502020204030204" pitchFamily="34" charset="0"/>
              </a:rPr>
              <a:t>with </a:t>
            </a:r>
            <a:r>
              <a:rPr lang="en-US" sz="1300" b="1" dirty="0">
                <a:cs typeface="Calibri" panose="020F0502020204030204" pitchFamily="34" charset="0"/>
              </a:rPr>
              <a:t>pain clinics/Physio </a:t>
            </a:r>
            <a:r>
              <a:rPr lang="en-US" sz="1300" dirty="0">
                <a:cs typeface="Calibri" panose="020F0502020204030204" pitchFamily="34" charset="0"/>
              </a:rPr>
              <a:t>etc. in the SCD management. </a:t>
            </a:r>
            <a:endParaRPr lang="en-US" sz="1300" kern="1200" dirty="0"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C43A68-DAE9-373B-F7F9-2C26E5AB44A0}"/>
              </a:ext>
            </a:extLst>
          </p:cNvPr>
          <p:cNvSpPr txBox="1"/>
          <p:nvPr/>
        </p:nvSpPr>
        <p:spPr>
          <a:xfrm>
            <a:off x="3970487" y="1981459"/>
            <a:ext cx="7885215" cy="89255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300" b="0" i="0" u="none" strike="noStrike" dirty="0">
                <a:solidFill>
                  <a:srgbClr val="000000"/>
                </a:solidFill>
                <a:effectLst/>
              </a:rPr>
              <a:t>Collaborated with Education Dept. </a:t>
            </a:r>
            <a:r>
              <a:rPr lang="en-US" sz="1300" dirty="0">
                <a:solidFill>
                  <a:srgbClr val="000000"/>
                </a:solidFill>
              </a:rPr>
              <a:t>for </a:t>
            </a:r>
            <a:r>
              <a:rPr lang="en-US" sz="1300" b="1" dirty="0">
                <a:ea typeface="Nirmala UI" panose="020B0502040204020203" pitchFamily="34" charset="0"/>
                <a:cs typeface="Nirmala UI" panose="020B0502040204020203" pitchFamily="34" charset="0"/>
              </a:rPr>
              <a:t>Screening</a:t>
            </a:r>
            <a:r>
              <a:rPr lang="en-US" sz="1300" dirty="0">
                <a:ea typeface="Nirmala UI" panose="020B0502040204020203" pitchFamily="34" charset="0"/>
                <a:cs typeface="Nirmala UI" panose="020B0502040204020203" pitchFamily="34" charset="0"/>
              </a:rPr>
              <a:t> and management of sickle cell in children studying </a:t>
            </a:r>
            <a:r>
              <a:rPr lang="en-US" sz="1300" b="1" dirty="0">
                <a:ea typeface="Nirmala UI" panose="020B0502040204020203" pitchFamily="34" charset="0"/>
                <a:cs typeface="Nirmala UI" panose="020B0502040204020203" pitchFamily="34" charset="0"/>
              </a:rPr>
              <a:t>in all tribal hostels and ashrams </a:t>
            </a:r>
            <a:r>
              <a:rPr lang="en-US" sz="1300" dirty="0">
                <a:ea typeface="Nirmala UI" panose="020B0502040204020203" pitchFamily="34" charset="0"/>
                <a:cs typeface="Nirmala UI" panose="020B0502040204020203" pitchFamily="34" charset="0"/>
              </a:rPr>
              <a:t>Phase-I. In Phase–II, Govt. </a:t>
            </a:r>
            <a:r>
              <a:rPr lang="en-US" sz="1300" b="1" dirty="0">
                <a:ea typeface="Nirmala UI" panose="020B0502040204020203" pitchFamily="34" charset="0"/>
                <a:cs typeface="Nirmala UI" panose="020B0502040204020203" pitchFamily="34" charset="0"/>
              </a:rPr>
              <a:t>educational institutes </a:t>
            </a:r>
            <a:r>
              <a:rPr lang="en-US" sz="1300" dirty="0">
                <a:ea typeface="Nirmala UI" panose="020B0502040204020203" pitchFamily="34" charset="0"/>
                <a:cs typeface="Nirmala UI" panose="020B0502040204020203" pitchFamily="34" charset="0"/>
              </a:rPr>
              <a:t>have started screenings.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300" dirty="0">
                <a:ea typeface="Nirmala UI" panose="020B0502040204020203" pitchFamily="34" charset="0"/>
                <a:cs typeface="Nirmala UI" panose="020B0502040204020203" pitchFamily="34" charset="0"/>
              </a:rPr>
              <a:t>In coordination with </a:t>
            </a:r>
            <a:r>
              <a:rPr lang="en-US" sz="1300" b="1" dirty="0">
                <a:ea typeface="Nirmala UI" panose="020B0502040204020203" pitchFamily="34" charset="0"/>
                <a:cs typeface="Nirmala UI" panose="020B0502040204020203" pitchFamily="34" charset="0"/>
              </a:rPr>
              <a:t>Defense</a:t>
            </a:r>
            <a:r>
              <a:rPr lang="en-US" sz="1300" dirty="0">
                <a:ea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sz="1300" b="1" dirty="0">
                <a:ea typeface="Nirmala UI" panose="020B0502040204020203" pitchFamily="34" charset="0"/>
                <a:cs typeface="Nirmala UI" panose="020B0502040204020203" pitchFamily="34" charset="0"/>
              </a:rPr>
              <a:t>NCC Cadets </a:t>
            </a:r>
            <a:r>
              <a:rPr lang="en-US" sz="1300" dirty="0">
                <a:ea typeface="Nirmala UI" panose="020B0502040204020203" pitchFamily="34" charset="0"/>
                <a:cs typeface="Nirmala UI" panose="020B0502040204020203" pitchFamily="34" charset="0"/>
              </a:rPr>
              <a:t>are also involved in the SCD screening. 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300" dirty="0">
                <a:ea typeface="Nirmala UI" panose="020B0502040204020203" pitchFamily="34" charset="0"/>
                <a:cs typeface="Nirmala UI" panose="020B0502040204020203" pitchFamily="34" charset="0"/>
              </a:rPr>
              <a:t>Involvement of </a:t>
            </a:r>
            <a:r>
              <a:rPr lang="en-US" sz="1300" b="1" dirty="0">
                <a:ea typeface="Nirmala UI" panose="020B0502040204020203" pitchFamily="34" charset="0"/>
                <a:cs typeface="Nirmala UI" panose="020B0502040204020203" pitchFamily="34" charset="0"/>
              </a:rPr>
              <a:t>Academia</a:t>
            </a:r>
            <a:r>
              <a:rPr lang="en-US" sz="1300" dirty="0">
                <a:ea typeface="Nirmala UI" panose="020B0502040204020203" pitchFamily="34" charset="0"/>
                <a:cs typeface="Nirmala UI" panose="020B0502040204020203" pitchFamily="34" charset="0"/>
              </a:rPr>
              <a:t> and </a:t>
            </a:r>
            <a:r>
              <a:rPr lang="en-US" sz="1300" b="1" dirty="0">
                <a:ea typeface="Nirmala UI" panose="020B0502040204020203" pitchFamily="34" charset="0"/>
                <a:cs typeface="Nirmala UI" panose="020B0502040204020203" pitchFamily="34" charset="0"/>
              </a:rPr>
              <a:t>Private Sector</a:t>
            </a:r>
            <a:r>
              <a:rPr lang="en-US" sz="1300" dirty="0">
                <a:ea typeface="Nirmala UI" panose="020B0502040204020203" pitchFamily="34" charset="0"/>
                <a:cs typeface="Nirmala UI" panose="020B0502040204020203" pitchFamily="34" charset="0"/>
              </a:rPr>
              <a:t> for the roll out of Screening.</a:t>
            </a:r>
            <a:endParaRPr lang="en-US" sz="1300" dirty="0"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E7629-45D8-15F9-694F-C9532EA469A0}"/>
              </a:ext>
            </a:extLst>
          </p:cNvPr>
          <p:cNvSpPr txBox="1"/>
          <p:nvPr/>
        </p:nvSpPr>
        <p:spPr>
          <a:xfrm>
            <a:off x="3959913" y="4001540"/>
            <a:ext cx="8029054" cy="69249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i="0" dirty="0">
                <a:solidFill>
                  <a:srgbClr val="000000"/>
                </a:solidFill>
                <a:effectLst/>
              </a:rPr>
              <a:t>State Haemoglobinopathy Mission has </a:t>
            </a:r>
            <a:r>
              <a:rPr lang="en-US" sz="1300" b="1" i="0" dirty="0">
                <a:solidFill>
                  <a:srgbClr val="000000"/>
                </a:solidFill>
                <a:effectLst/>
              </a:rPr>
              <a:t>initiated Teleconsultation </a:t>
            </a:r>
            <a:r>
              <a:rPr lang="en-US" sz="1300" i="0" dirty="0">
                <a:solidFill>
                  <a:srgbClr val="000000"/>
                </a:solidFill>
                <a:effectLst/>
              </a:rPr>
              <a:t>for SCD patients and family members </a:t>
            </a:r>
            <a:r>
              <a:rPr lang="en-US" sz="1300" dirty="0">
                <a:solidFill>
                  <a:srgbClr val="000000"/>
                </a:solidFill>
              </a:rPr>
              <a:t>towards</a:t>
            </a:r>
            <a:r>
              <a:rPr lang="en-US" sz="1300" i="0" dirty="0">
                <a:solidFill>
                  <a:srgbClr val="000000"/>
                </a:solidFill>
                <a:effectLst/>
              </a:rPr>
              <a:t> add-on care.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b="0" dirty="0">
                <a:solidFill>
                  <a:srgbClr val="000000"/>
                </a:solidFill>
              </a:rPr>
              <a:t>Caregiver training will be further imparted to the family members for end-to-end care and follow up.</a:t>
            </a:r>
            <a:endParaRPr lang="en-US" sz="1300" b="0" i="0" dirty="0">
              <a:solidFill>
                <a:srgbClr val="000000"/>
              </a:solidFill>
              <a:effectLst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544394-B480-4787-B473-944639CFC370}"/>
              </a:ext>
            </a:extLst>
          </p:cNvPr>
          <p:cNvGrpSpPr/>
          <p:nvPr/>
        </p:nvGrpSpPr>
        <p:grpSpPr>
          <a:xfrm>
            <a:off x="1131992" y="3787640"/>
            <a:ext cx="2418897" cy="821328"/>
            <a:chOff x="8064271" y="2542017"/>
            <a:chExt cx="2001919" cy="1382711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70EDDBC4-CE5D-7989-808C-F01A2916FBDC}"/>
                </a:ext>
              </a:extLst>
            </p:cNvPr>
            <p:cNvSpPr/>
            <p:nvPr/>
          </p:nvSpPr>
          <p:spPr>
            <a:xfrm>
              <a:off x="8236236" y="2932970"/>
              <a:ext cx="1829954" cy="991758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67CCAC-810A-02A2-1C3F-21DFC1B7F056}"/>
                </a:ext>
              </a:extLst>
            </p:cNvPr>
            <p:cNvSpPr/>
            <p:nvPr/>
          </p:nvSpPr>
          <p:spPr>
            <a:xfrm>
              <a:off x="8466439" y="3247497"/>
              <a:ext cx="1449881" cy="41451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>
                  <a:solidFill>
                    <a:srgbClr val="313131"/>
                  </a:solidFill>
                  <a:latin typeface="Calibri" pitchFamily="34" charset="0"/>
                  <a:cs typeface="Calibri" pitchFamily="34" charset="0"/>
                </a:rPr>
                <a:t>Care at the Doorstep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BCD6921-82E7-623B-8FD2-B7BF167429B7}"/>
                </a:ext>
              </a:extLst>
            </p:cNvPr>
            <p:cNvSpPr/>
            <p:nvPr/>
          </p:nvSpPr>
          <p:spPr>
            <a:xfrm>
              <a:off x="8064271" y="2542017"/>
              <a:ext cx="385303" cy="61955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5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17E4EF-18A4-BCDF-699D-6250E7E98D6F}"/>
              </a:ext>
            </a:extLst>
          </p:cNvPr>
          <p:cNvGrpSpPr/>
          <p:nvPr/>
        </p:nvGrpSpPr>
        <p:grpSpPr>
          <a:xfrm>
            <a:off x="1120782" y="4769222"/>
            <a:ext cx="2423019" cy="821328"/>
            <a:chOff x="6053485" y="2542017"/>
            <a:chExt cx="2005331" cy="138271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459542C9-17EB-561A-C5F0-E40E6AF1EECC}"/>
                </a:ext>
              </a:extLst>
            </p:cNvPr>
            <p:cNvSpPr/>
            <p:nvPr/>
          </p:nvSpPr>
          <p:spPr>
            <a:xfrm>
              <a:off x="6228862" y="2932970"/>
              <a:ext cx="1829954" cy="991758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618465F-4ED7-8927-FC87-9E32DFBFA4AE}"/>
                </a:ext>
              </a:extLst>
            </p:cNvPr>
            <p:cNvSpPr/>
            <p:nvPr/>
          </p:nvSpPr>
          <p:spPr>
            <a:xfrm>
              <a:off x="6441326" y="3178293"/>
              <a:ext cx="1463493" cy="41451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>
                  <a:solidFill>
                    <a:srgbClr val="313131"/>
                  </a:solidFill>
                  <a:latin typeface="Calibri" pitchFamily="34" charset="0"/>
                  <a:cs typeface="Calibri" pitchFamily="34" charset="0"/>
                </a:rPr>
                <a:t>Targeted Screenings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7485FF-D0F6-4A23-A6FD-1BB8523FA031}"/>
                </a:ext>
              </a:extLst>
            </p:cNvPr>
            <p:cNvSpPr/>
            <p:nvPr/>
          </p:nvSpPr>
          <p:spPr>
            <a:xfrm>
              <a:off x="6053485" y="2542017"/>
              <a:ext cx="385303" cy="61955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5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179B515-010A-7623-4F1A-0FC17AEE3F6C}"/>
              </a:ext>
            </a:extLst>
          </p:cNvPr>
          <p:cNvGrpSpPr/>
          <p:nvPr/>
        </p:nvGrpSpPr>
        <p:grpSpPr>
          <a:xfrm>
            <a:off x="1113047" y="1824476"/>
            <a:ext cx="2467395" cy="760492"/>
            <a:chOff x="2002011" y="2542017"/>
            <a:chExt cx="2042057" cy="1382713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09C03A51-E9A3-1882-9FA4-C24B15C159BB}"/>
                </a:ext>
              </a:extLst>
            </p:cNvPr>
            <p:cNvSpPr/>
            <p:nvPr/>
          </p:nvSpPr>
          <p:spPr>
            <a:xfrm>
              <a:off x="2214114" y="2932971"/>
              <a:ext cx="1829954" cy="991759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411AE7E-5E9F-9AFE-1B14-7D95D6C2DB8A}"/>
                </a:ext>
              </a:extLst>
            </p:cNvPr>
            <p:cNvSpPr/>
            <p:nvPr/>
          </p:nvSpPr>
          <p:spPr>
            <a:xfrm>
              <a:off x="2002011" y="2542017"/>
              <a:ext cx="385303" cy="61955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5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B1FF667-C2C9-7417-A437-8A148FA88C0A}"/>
                </a:ext>
              </a:extLst>
            </p:cNvPr>
            <p:cNvSpPr/>
            <p:nvPr/>
          </p:nvSpPr>
          <p:spPr>
            <a:xfrm>
              <a:off x="2536922" y="3208373"/>
              <a:ext cx="1227432" cy="44767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>
                  <a:solidFill>
                    <a:srgbClr val="313131"/>
                  </a:solidFill>
                  <a:latin typeface="Calibri" pitchFamily="34" charset="0"/>
                  <a:cs typeface="Calibri" pitchFamily="34" charset="0"/>
                </a:rPr>
                <a:t>Convergence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FED3720-9C7C-0C78-B959-5C9F199A3682}"/>
              </a:ext>
            </a:extLst>
          </p:cNvPr>
          <p:cNvGrpSpPr/>
          <p:nvPr/>
        </p:nvGrpSpPr>
        <p:grpSpPr>
          <a:xfrm>
            <a:off x="1154952" y="2806058"/>
            <a:ext cx="2425490" cy="821328"/>
            <a:chOff x="10066190" y="2542017"/>
            <a:chExt cx="2007376" cy="1382711"/>
          </a:xfrm>
        </p:grpSpPr>
        <p:sp>
          <p:nvSpPr>
            <p:cNvPr id="27" name="Arrow: Pentagon 26">
              <a:extLst>
                <a:ext uri="{FF2B5EF4-FFF2-40B4-BE49-F238E27FC236}">
                  <a16:creationId xmlns:a16="http://schemas.microsoft.com/office/drawing/2014/main" id="{4DD1EA53-B7E8-B36F-274B-C9CF65179958}"/>
                </a:ext>
              </a:extLst>
            </p:cNvPr>
            <p:cNvSpPr/>
            <p:nvPr/>
          </p:nvSpPr>
          <p:spPr>
            <a:xfrm>
              <a:off x="10243612" y="2932970"/>
              <a:ext cx="1829954" cy="991758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F68CFB0-F8B8-E43B-5151-6430C1C2354E}"/>
                </a:ext>
              </a:extLst>
            </p:cNvPr>
            <p:cNvSpPr/>
            <p:nvPr/>
          </p:nvSpPr>
          <p:spPr>
            <a:xfrm>
              <a:off x="10066190" y="2542017"/>
              <a:ext cx="385303" cy="61955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5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9E31D9B-6CFB-00ED-0EEA-04622883AB37}"/>
                </a:ext>
              </a:extLst>
            </p:cNvPr>
            <p:cNvSpPr/>
            <p:nvPr/>
          </p:nvSpPr>
          <p:spPr>
            <a:xfrm>
              <a:off x="10437216" y="3066146"/>
              <a:ext cx="1147086" cy="3627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600"/>
                </a:spcAft>
              </a:pPr>
              <a:endParaRPr lang="en-US" sz="1400" dirty="0">
                <a:solidFill>
                  <a:srgbClr val="31313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C40FF92-D384-8CAD-07F8-8A932801A209}"/>
              </a:ext>
            </a:extLst>
          </p:cNvPr>
          <p:cNvCxnSpPr>
            <a:cxnSpLocks/>
          </p:cNvCxnSpPr>
          <p:nvPr/>
        </p:nvCxnSpPr>
        <p:spPr>
          <a:xfrm>
            <a:off x="5047181" y="1824475"/>
            <a:ext cx="5265324" cy="0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C9A034D-B290-116E-302D-66145090968B}"/>
              </a:ext>
            </a:extLst>
          </p:cNvPr>
          <p:cNvCxnSpPr>
            <a:cxnSpLocks/>
          </p:cNvCxnSpPr>
          <p:nvPr/>
        </p:nvCxnSpPr>
        <p:spPr>
          <a:xfrm>
            <a:off x="5047181" y="3798411"/>
            <a:ext cx="5265324" cy="0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73A047C-CC99-C57F-6B78-6A1AAEF2D640}"/>
              </a:ext>
            </a:extLst>
          </p:cNvPr>
          <p:cNvCxnSpPr>
            <a:cxnSpLocks/>
          </p:cNvCxnSpPr>
          <p:nvPr/>
        </p:nvCxnSpPr>
        <p:spPr>
          <a:xfrm>
            <a:off x="5047181" y="4872123"/>
            <a:ext cx="5265324" cy="0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5261B59-5BBE-5059-9C9D-9D905EA1B0C8}"/>
              </a:ext>
            </a:extLst>
          </p:cNvPr>
          <p:cNvCxnSpPr>
            <a:cxnSpLocks/>
          </p:cNvCxnSpPr>
          <p:nvPr/>
        </p:nvCxnSpPr>
        <p:spPr>
          <a:xfrm>
            <a:off x="5047181" y="5750805"/>
            <a:ext cx="5265324" cy="0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FB28C2-2F0F-97F9-61BB-D9A46AC85CC2}"/>
              </a:ext>
            </a:extLst>
          </p:cNvPr>
          <p:cNvCxnSpPr>
            <a:cxnSpLocks/>
          </p:cNvCxnSpPr>
          <p:nvPr/>
        </p:nvCxnSpPr>
        <p:spPr>
          <a:xfrm>
            <a:off x="5047181" y="2921727"/>
            <a:ext cx="5265324" cy="0"/>
          </a:xfrm>
          <a:prstGeom prst="line">
            <a:avLst/>
          </a:prstGeom>
          <a:ln w="9525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40442F2-41DD-4DAD-759F-EC5A9D821D68}"/>
              </a:ext>
            </a:extLst>
          </p:cNvPr>
          <p:cNvSpPr txBox="1"/>
          <p:nvPr/>
        </p:nvSpPr>
        <p:spPr>
          <a:xfrm>
            <a:off x="3943445" y="5919222"/>
            <a:ext cx="7885215" cy="49244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cs typeface="Calibri" panose="020F0502020204030204" pitchFamily="34" charset="0"/>
              </a:rPr>
              <a:t>Ensuring availability of </a:t>
            </a:r>
            <a:r>
              <a:rPr lang="en-US" sz="1300" b="1" dirty="0">
                <a:cs typeface="Calibri" panose="020F0502020204030204" pitchFamily="34" charset="0"/>
              </a:rPr>
              <a:t>Blood Transfusion services (~34000)</a:t>
            </a:r>
            <a:r>
              <a:rPr lang="en-US" sz="1300" dirty="0">
                <a:cs typeface="Calibri" panose="020F0502020204030204" pitchFamily="34" charset="0"/>
              </a:rPr>
              <a:t>, </a:t>
            </a:r>
            <a:r>
              <a:rPr lang="en-US" sz="1300" b="1" dirty="0">
                <a:cs typeface="Calibri" panose="020F0502020204030204" pitchFamily="34" charset="0"/>
              </a:rPr>
              <a:t>Hydroxyurea (~17k patients retained on HU) and preventive therapy</a:t>
            </a:r>
            <a:r>
              <a:rPr lang="en-US" sz="1300" dirty="0">
                <a:cs typeface="Calibri" panose="020F0502020204030204" pitchFamily="34" charset="0"/>
              </a:rPr>
              <a:t> (Pneumococcal vaccines) for targeted age group.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D9F1741-900C-2EA9-822D-1697CE8506E0}"/>
              </a:ext>
            </a:extLst>
          </p:cNvPr>
          <p:cNvGrpSpPr/>
          <p:nvPr/>
        </p:nvGrpSpPr>
        <p:grpSpPr>
          <a:xfrm>
            <a:off x="1113047" y="5750805"/>
            <a:ext cx="2418139" cy="821328"/>
            <a:chOff x="4050150" y="2542017"/>
            <a:chExt cx="2001292" cy="1382711"/>
          </a:xfrm>
        </p:grpSpPr>
        <p:sp>
          <p:nvSpPr>
            <p:cNvPr id="37" name="Arrow: Pentagon 36">
              <a:extLst>
                <a:ext uri="{FF2B5EF4-FFF2-40B4-BE49-F238E27FC236}">
                  <a16:creationId xmlns:a16="http://schemas.microsoft.com/office/drawing/2014/main" id="{FDA65E54-1165-2167-B1A6-962DF62B24DB}"/>
                </a:ext>
              </a:extLst>
            </p:cNvPr>
            <p:cNvSpPr/>
            <p:nvPr/>
          </p:nvSpPr>
          <p:spPr>
            <a:xfrm>
              <a:off x="4221488" y="2932970"/>
              <a:ext cx="1829954" cy="991758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AF593DA-E12A-ADF2-C7AC-DBC87AA65B8D}"/>
                </a:ext>
              </a:extLst>
            </p:cNvPr>
            <p:cNvSpPr/>
            <p:nvPr/>
          </p:nvSpPr>
          <p:spPr>
            <a:xfrm>
              <a:off x="4452145" y="3243721"/>
              <a:ext cx="1465733" cy="41451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>
                  <a:solidFill>
                    <a:srgbClr val="313131"/>
                  </a:solidFill>
                  <a:latin typeface="Calibri" pitchFamily="34" charset="0"/>
                  <a:cs typeface="Calibri" pitchFamily="34" charset="0"/>
                </a:rPr>
                <a:t>Comprehensive Care</a:t>
              </a:r>
              <a:endParaRPr lang="en-US" sz="1600" dirty="0">
                <a:solidFill>
                  <a:srgbClr val="31313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71AA8E9-F928-79F6-71C2-E971DF9852A2}"/>
                </a:ext>
              </a:extLst>
            </p:cNvPr>
            <p:cNvSpPr/>
            <p:nvPr/>
          </p:nvSpPr>
          <p:spPr>
            <a:xfrm>
              <a:off x="4050150" y="2542017"/>
              <a:ext cx="385303" cy="61955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5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AA7F3703-A93D-D63A-CC67-00F2DBE0C175}"/>
              </a:ext>
            </a:extLst>
          </p:cNvPr>
          <p:cNvSpPr/>
          <p:nvPr/>
        </p:nvSpPr>
        <p:spPr>
          <a:xfrm>
            <a:off x="247151" y="4919843"/>
            <a:ext cx="777591" cy="75230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A70E524-038D-59E2-A8C9-5B679DB02DFF}"/>
              </a:ext>
            </a:extLst>
          </p:cNvPr>
          <p:cNvSpPr/>
          <p:nvPr/>
        </p:nvSpPr>
        <p:spPr>
          <a:xfrm>
            <a:off x="256576" y="984049"/>
            <a:ext cx="777591" cy="75230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A4C6D96-509F-B97F-B99A-DD17E417114A}"/>
              </a:ext>
            </a:extLst>
          </p:cNvPr>
          <p:cNvSpPr/>
          <p:nvPr/>
        </p:nvSpPr>
        <p:spPr>
          <a:xfrm>
            <a:off x="256576" y="3938261"/>
            <a:ext cx="777591" cy="75230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9DC29BB-A67D-EC19-2EF8-135C1D0180ED}"/>
              </a:ext>
            </a:extLst>
          </p:cNvPr>
          <p:cNvSpPr/>
          <p:nvPr/>
        </p:nvSpPr>
        <p:spPr>
          <a:xfrm>
            <a:off x="243541" y="2912135"/>
            <a:ext cx="777591" cy="75230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F5367EE-E228-583F-0F6C-CCCC3874C5B6}"/>
              </a:ext>
            </a:extLst>
          </p:cNvPr>
          <p:cNvSpPr/>
          <p:nvPr/>
        </p:nvSpPr>
        <p:spPr>
          <a:xfrm>
            <a:off x="256576" y="5919222"/>
            <a:ext cx="777591" cy="75230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67E8C09-8C15-A18C-2355-1172D2BE145A}"/>
              </a:ext>
            </a:extLst>
          </p:cNvPr>
          <p:cNvSpPr/>
          <p:nvPr/>
        </p:nvSpPr>
        <p:spPr>
          <a:xfrm>
            <a:off x="243541" y="1955066"/>
            <a:ext cx="777591" cy="75230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BC08A6E-4D97-9AEF-82BC-6AC96AE80F00}"/>
              </a:ext>
            </a:extLst>
          </p:cNvPr>
          <p:cNvGrpSpPr/>
          <p:nvPr/>
        </p:nvGrpSpPr>
        <p:grpSpPr>
          <a:xfrm>
            <a:off x="1118866" y="824259"/>
            <a:ext cx="2424935" cy="839962"/>
            <a:chOff x="29777" y="2510646"/>
            <a:chExt cx="2006917" cy="1414083"/>
          </a:xfrm>
        </p:grpSpPr>
        <p:sp>
          <p:nvSpPr>
            <p:cNvPr id="59" name="Arrow: Pentagon 58">
              <a:extLst>
                <a:ext uri="{FF2B5EF4-FFF2-40B4-BE49-F238E27FC236}">
                  <a16:creationId xmlns:a16="http://schemas.microsoft.com/office/drawing/2014/main" id="{8362BA01-E89D-9887-A169-EDF7BFA527FF}"/>
                </a:ext>
              </a:extLst>
            </p:cNvPr>
            <p:cNvSpPr/>
            <p:nvPr/>
          </p:nvSpPr>
          <p:spPr>
            <a:xfrm>
              <a:off x="206740" y="2932971"/>
              <a:ext cx="1829954" cy="991758"/>
            </a:xfrm>
            <a:prstGeom prst="homePlat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EDE3942-1B5F-D00B-001B-5117460994F0}"/>
                </a:ext>
              </a:extLst>
            </p:cNvPr>
            <p:cNvSpPr/>
            <p:nvPr/>
          </p:nvSpPr>
          <p:spPr>
            <a:xfrm>
              <a:off x="29777" y="2510646"/>
              <a:ext cx="385303" cy="65092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5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1E41D01-08AA-D60C-4290-601DB6C9534F}"/>
                </a:ext>
              </a:extLst>
            </p:cNvPr>
            <p:cNvSpPr/>
            <p:nvPr/>
          </p:nvSpPr>
          <p:spPr>
            <a:xfrm>
              <a:off x="310838" y="3221592"/>
              <a:ext cx="1682406" cy="41451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/>
                <a:t>Voluntary Contribution</a:t>
              </a:r>
              <a:endParaRPr lang="en-IN" sz="1600" b="1" dirty="0"/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7A1134B3-D1E2-5E62-7E3E-4EE7B10CC9A7}"/>
              </a:ext>
            </a:extLst>
          </p:cNvPr>
          <p:cNvSpPr/>
          <p:nvPr/>
        </p:nvSpPr>
        <p:spPr>
          <a:xfrm>
            <a:off x="1507971" y="3181224"/>
            <a:ext cx="193119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313131"/>
                </a:solidFill>
                <a:latin typeface="Calibri" pitchFamily="34" charset="0"/>
                <a:cs typeface="Calibri" pitchFamily="34" charset="0"/>
              </a:rPr>
              <a:t>Centre of Competence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77547CD-7146-D10A-13FC-F35E5E3EB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25" y="1063793"/>
            <a:ext cx="606021" cy="606021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67F4F92-E13D-2B38-0CE8-B0E0446FE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77" y="2070572"/>
            <a:ext cx="597369" cy="597369"/>
          </a:xfrm>
          <a:prstGeom prst="rect">
            <a:avLst/>
          </a:prstGeom>
        </p:spPr>
      </p:pic>
      <p:pic>
        <p:nvPicPr>
          <p:cNvPr id="62" name="Picture 6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AA03333-4F01-6CE0-F35F-A63539049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3" y="2919739"/>
            <a:ext cx="727796" cy="727796"/>
          </a:xfrm>
          <a:prstGeom prst="rect">
            <a:avLst/>
          </a:prstGeom>
        </p:spPr>
      </p:pic>
      <p:pic>
        <p:nvPicPr>
          <p:cNvPr id="65" name="Picture 6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EFC42D0-8FE2-9C47-5775-37CD1511A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02" y="4005675"/>
            <a:ext cx="589103" cy="589103"/>
          </a:xfrm>
          <a:prstGeom prst="rect">
            <a:avLst/>
          </a:prstGeom>
        </p:spPr>
      </p:pic>
      <p:pic>
        <p:nvPicPr>
          <p:cNvPr id="67" name="Picture 6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4A903E5-7CB5-43FF-6805-E2FF1DAC60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6" y="5014023"/>
            <a:ext cx="589103" cy="589103"/>
          </a:xfrm>
          <a:prstGeom prst="rect">
            <a:avLst/>
          </a:prstGeom>
        </p:spPr>
      </p:pic>
      <p:pic>
        <p:nvPicPr>
          <p:cNvPr id="69" name="Picture 6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034BEA2-CEE1-8440-5644-B7E5EDF48A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6" y="5982882"/>
            <a:ext cx="545925" cy="5459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0CE29E-91CB-6F02-15B8-556336BA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66F-C485-4615-A292-FDD024103E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84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17D8F0-212D-D39A-009E-843F79049323}"/>
              </a:ext>
            </a:extLst>
          </p:cNvPr>
          <p:cNvSpPr/>
          <p:nvPr/>
        </p:nvSpPr>
        <p:spPr>
          <a:xfrm>
            <a:off x="0" y="-19866"/>
            <a:ext cx="12205940" cy="63735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Nirmala UI" panose="020B0502040204020203" pitchFamily="34" charset="0"/>
                <a:cs typeface="Nirmala UI" panose="020B0502040204020203" pitchFamily="34" charset="0"/>
              </a:rPr>
              <a:t>Overall challenges in Sickle Cell Management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15E06D7-67D4-91D9-5A39-D681221F8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208" y="1019571"/>
            <a:ext cx="636879" cy="6368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81430A-8F3A-8151-B574-E9FBB23BD406}"/>
              </a:ext>
            </a:extLst>
          </p:cNvPr>
          <p:cNvSpPr/>
          <p:nvPr/>
        </p:nvSpPr>
        <p:spPr>
          <a:xfrm>
            <a:off x="397256" y="1758812"/>
            <a:ext cx="1625600" cy="304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tx2">
                    <a:lumMod val="50000"/>
                  </a:schemeClr>
                </a:solidFill>
              </a:rPr>
              <a:t>Screening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ADB037-B471-CFC0-DA7A-13B9C1F884A7}"/>
              </a:ext>
            </a:extLst>
          </p:cNvPr>
          <p:cNvSpPr/>
          <p:nvPr/>
        </p:nvSpPr>
        <p:spPr>
          <a:xfrm>
            <a:off x="2331720" y="914400"/>
            <a:ext cx="9175836" cy="117856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Variation in the screening micro plan which needs to be strengthened for effective and increased screening.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Data management at the field level for screened patients needs to be simplified.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Channelizing communication of screening results to the patients is difficult.</a:t>
            </a:r>
          </a:p>
        </p:txBody>
      </p:sp>
      <p:pic>
        <p:nvPicPr>
          <p:cNvPr id="153" name="Picture 15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A1EBE31-B094-EFAD-3D6E-1C7CE8BD0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53" y="2347083"/>
            <a:ext cx="737620" cy="737620"/>
          </a:xfrm>
          <a:prstGeom prst="rect">
            <a:avLst/>
          </a:prstGeom>
        </p:spPr>
      </p:pic>
      <p:sp>
        <p:nvSpPr>
          <p:cNvPr id="160" name="Rectangle 159">
            <a:extLst>
              <a:ext uri="{FF2B5EF4-FFF2-40B4-BE49-F238E27FC236}">
                <a16:creationId xmlns:a16="http://schemas.microsoft.com/office/drawing/2014/main" id="{56FA3B5B-5156-24CB-5414-1DEC316436DF}"/>
              </a:ext>
            </a:extLst>
          </p:cNvPr>
          <p:cNvSpPr/>
          <p:nvPr/>
        </p:nvSpPr>
        <p:spPr>
          <a:xfrm>
            <a:off x="397256" y="3156732"/>
            <a:ext cx="1625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tx2">
                    <a:lumMod val="50000"/>
                  </a:schemeClr>
                </a:solidFill>
              </a:rPr>
              <a:t>Follow-up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CD6A4CD1-CCB6-ADF0-C1D2-8248AF3B9359}"/>
              </a:ext>
            </a:extLst>
          </p:cNvPr>
          <p:cNvSpPr/>
          <p:nvPr/>
        </p:nvSpPr>
        <p:spPr>
          <a:xfrm>
            <a:off x="2331720" y="2307332"/>
            <a:ext cx="9175836" cy="11785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Migration is still a concern for follow-up care and adherence to treatment regimen.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Screening, tracing, and follow-up of extended family members of SCD patients needs to be strengthened.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Delay by patients in reaching out during the crisis in SCD.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1D06015E-27AD-377C-9160-BCEDFB75DC48}"/>
              </a:ext>
            </a:extLst>
          </p:cNvPr>
          <p:cNvSpPr/>
          <p:nvPr/>
        </p:nvSpPr>
        <p:spPr>
          <a:xfrm>
            <a:off x="407847" y="4570058"/>
            <a:ext cx="16256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SCD Management</a:t>
            </a:r>
            <a:endParaRPr lang="en-IN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B5B77E76-CD29-42E2-8B05-1FADEF559A90}"/>
              </a:ext>
            </a:extLst>
          </p:cNvPr>
          <p:cNvSpPr/>
          <p:nvPr/>
        </p:nvSpPr>
        <p:spPr>
          <a:xfrm>
            <a:off x="2331720" y="3700264"/>
            <a:ext cx="9175836" cy="11785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Strengthening genetic counseling via engaging local mentors and peer support.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Involvement of FLWs in household counseling and follow-up care.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Inclusion of Ayush/Yoga and other traditional methods for improving quality of life.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167" name="Picture 166">
            <a:extLst>
              <a:ext uri="{FF2B5EF4-FFF2-40B4-BE49-F238E27FC236}">
                <a16:creationId xmlns:a16="http://schemas.microsoft.com/office/drawing/2014/main" id="{5B1F8EE5-FEB5-3F9E-327D-A96123D1D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957" y="5104746"/>
            <a:ext cx="494130" cy="743642"/>
          </a:xfrm>
          <a:prstGeom prst="rect">
            <a:avLst/>
          </a:prstGeom>
        </p:spPr>
      </p:pic>
      <p:sp>
        <p:nvSpPr>
          <p:cNvPr id="168" name="Rectangle 167">
            <a:extLst>
              <a:ext uri="{FF2B5EF4-FFF2-40B4-BE49-F238E27FC236}">
                <a16:creationId xmlns:a16="http://schemas.microsoft.com/office/drawing/2014/main" id="{A5CFD20C-D4A0-812C-2A6C-7E2BEE6C7573}"/>
              </a:ext>
            </a:extLst>
          </p:cNvPr>
          <p:cNvSpPr/>
          <p:nvPr/>
        </p:nvSpPr>
        <p:spPr>
          <a:xfrm>
            <a:off x="407847" y="5951876"/>
            <a:ext cx="16256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tx2">
                    <a:lumMod val="50000"/>
                  </a:schemeClr>
                </a:solidFill>
              </a:rPr>
              <a:t>FLW Engagement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A4A40338-D6A1-F65D-287E-4B2E8933CD4C}"/>
              </a:ext>
            </a:extLst>
          </p:cNvPr>
          <p:cNvSpPr/>
          <p:nvPr/>
        </p:nvSpPr>
        <p:spPr>
          <a:xfrm>
            <a:off x="2331720" y="5093196"/>
            <a:ext cx="9175836" cy="11785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Capacity building of field-level service providers needs constant refresher for comprehensive counseling.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Segmented approach for addressing local challenges and roadblocks.</a:t>
            </a:r>
            <a:endParaRPr lang="en-IN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922625-1A04-1AD9-ABA8-219A413A0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66F-C485-4615-A292-FDD024103E02}" type="slidenum">
              <a:rPr lang="en-US" smtClean="0"/>
              <a:t>19</a:t>
            </a:fld>
            <a:endParaRPr lang="en-US"/>
          </a:p>
        </p:txBody>
      </p:sp>
      <p:pic>
        <p:nvPicPr>
          <p:cNvPr id="8" name="Graphic 7" descr="Clipboard with solid fill">
            <a:extLst>
              <a:ext uri="{FF2B5EF4-FFF2-40B4-BE49-F238E27FC236}">
                <a16:creationId xmlns:a16="http://schemas.microsoft.com/office/drawing/2014/main" id="{1F9AAF9F-F62B-3400-1ED3-0068360053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998" y="3743016"/>
            <a:ext cx="775298" cy="77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3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45616B-DA09-5708-7BDF-A32F14B10613}"/>
              </a:ext>
            </a:extLst>
          </p:cNvPr>
          <p:cNvSpPr/>
          <p:nvPr/>
        </p:nvSpPr>
        <p:spPr>
          <a:xfrm>
            <a:off x="0" y="-19866"/>
            <a:ext cx="12205940" cy="63735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Disease Prevalence and Unmanageable SCD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E437B13-7A3B-74D0-EC9F-276B2F96B5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9288479"/>
              </p:ext>
            </p:extLst>
          </p:nvPr>
        </p:nvGraphicFramePr>
        <p:xfrm>
          <a:off x="5193120" y="125484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 descr="What Does It Mean When Your Child Has Sickle Cell Disease? - Children's  Nebraska">
            <a:extLst>
              <a:ext uri="{FF2B5EF4-FFF2-40B4-BE49-F238E27FC236}">
                <a16:creationId xmlns:a16="http://schemas.microsoft.com/office/drawing/2014/main" id="{0028FCCA-E8C5-04C4-21BE-4E85E57F1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635" y="2790793"/>
            <a:ext cx="3576714" cy="196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2">
            <a:extLst>
              <a:ext uri="{FF2B5EF4-FFF2-40B4-BE49-F238E27FC236}">
                <a16:creationId xmlns:a16="http://schemas.microsoft.com/office/drawing/2014/main" id="{D5B7DDEF-D1C7-8116-322E-A3A5DA3749D4}"/>
              </a:ext>
            </a:extLst>
          </p:cNvPr>
          <p:cNvGrpSpPr>
            <a:grpSpLocks/>
          </p:cNvGrpSpPr>
          <p:nvPr/>
        </p:nvGrpSpPr>
        <p:grpSpPr bwMode="auto">
          <a:xfrm>
            <a:off x="243123" y="617489"/>
            <a:ext cx="5313300" cy="4384279"/>
            <a:chOff x="1600200" y="1524000"/>
            <a:chExt cx="5943600" cy="5105400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CE9FDF41-1D71-F45C-97D1-371642997D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00200" y="1524000"/>
              <a:ext cx="59436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7D4B71-562E-467A-5971-73BCE748B2AF}"/>
                </a:ext>
              </a:extLst>
            </p:cNvPr>
            <p:cNvSpPr/>
            <p:nvPr/>
          </p:nvSpPr>
          <p:spPr>
            <a:xfrm>
              <a:off x="6096000" y="2590800"/>
              <a:ext cx="6096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EBC377A-4BA6-7F71-6F86-8FC36A6A6487}"/>
                </a:ext>
              </a:extLst>
            </p:cNvPr>
            <p:cNvSpPr/>
            <p:nvPr/>
          </p:nvSpPr>
          <p:spPr>
            <a:xfrm>
              <a:off x="6096000" y="3352800"/>
              <a:ext cx="6096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D246A14-7680-ABF4-C181-A4C1796BEDD7}"/>
                </a:ext>
              </a:extLst>
            </p:cNvPr>
            <p:cNvSpPr/>
            <p:nvPr/>
          </p:nvSpPr>
          <p:spPr>
            <a:xfrm>
              <a:off x="5334000" y="3733800"/>
              <a:ext cx="6096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55266B8-B078-20F5-2A63-648E608EBA61}"/>
                </a:ext>
              </a:extLst>
            </p:cNvPr>
            <p:cNvSpPr/>
            <p:nvPr/>
          </p:nvSpPr>
          <p:spPr>
            <a:xfrm>
              <a:off x="2362200" y="4343400"/>
              <a:ext cx="6096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5CBCC6D-7E14-BA03-27BD-0CECEE9FA23E}"/>
                </a:ext>
              </a:extLst>
            </p:cNvPr>
            <p:cNvSpPr/>
            <p:nvPr/>
          </p:nvSpPr>
          <p:spPr>
            <a:xfrm>
              <a:off x="2590800" y="2895600"/>
              <a:ext cx="6096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3F3A4C2-8324-8ED5-5BD7-EF526B917710}"/>
              </a:ext>
            </a:extLst>
          </p:cNvPr>
          <p:cNvCxnSpPr>
            <a:cxnSpLocks/>
          </p:cNvCxnSpPr>
          <p:nvPr/>
        </p:nvCxnSpPr>
        <p:spPr>
          <a:xfrm>
            <a:off x="6007608" y="617489"/>
            <a:ext cx="0" cy="624051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4E059C1-21C4-2884-8821-3FBFA48A42BB}"/>
              </a:ext>
            </a:extLst>
          </p:cNvPr>
          <p:cNvSpPr txBox="1">
            <a:spLocks/>
          </p:cNvSpPr>
          <p:nvPr/>
        </p:nvSpPr>
        <p:spPr>
          <a:xfrm>
            <a:off x="243122" y="4971430"/>
            <a:ext cx="5586151" cy="1869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16000" algn="just">
              <a:lnSpc>
                <a:spcPct val="100000"/>
              </a:lnSpc>
            </a:pPr>
            <a:r>
              <a:rPr lang="en-IN" sz="1300" b="1" dirty="0">
                <a:solidFill>
                  <a:srgbClr val="203864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Prevalence of abnormal </a:t>
            </a:r>
            <a:r>
              <a:rPr lang="en-IN" sz="1300" b="1" dirty="0" err="1">
                <a:solidFill>
                  <a:srgbClr val="203864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hemoglobin</a:t>
            </a:r>
            <a:r>
              <a:rPr lang="en-IN" sz="1300" b="1" dirty="0">
                <a:solidFill>
                  <a:srgbClr val="203864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gene: </a:t>
            </a:r>
            <a:r>
              <a:rPr lang="en-IN" sz="13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about 0.7% of the population</a:t>
            </a:r>
            <a:r>
              <a:rPr lang="en-IN" sz="1300" b="1" dirty="0">
                <a:solidFill>
                  <a:srgbClr val="203864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
Prevalence: </a:t>
            </a:r>
            <a:r>
              <a:rPr lang="en-IN" sz="13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Sickle carriers - 5 to 33%, sickle disease 0.3-3.4% (as per ICMR Jabalpur 1989 survey)</a:t>
            </a:r>
            <a:r>
              <a:rPr lang="en-IN" sz="1300" b="1" dirty="0">
                <a:solidFill>
                  <a:srgbClr val="203864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
Most affected tribal-dominated districts - </a:t>
            </a:r>
            <a:r>
              <a:rPr lang="en-IN" sz="1300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Alirajpur, Betul, Shahdol, Mandla, Chhindwara, Barwani, Dhar, </a:t>
            </a:r>
            <a:r>
              <a:rPr lang="en-IN" sz="1300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Jhabua</a:t>
            </a:r>
            <a:endParaRPr lang="hi-IN" sz="13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1DC867-C352-F78E-C940-2942EA072267}"/>
              </a:ext>
            </a:extLst>
          </p:cNvPr>
          <p:cNvSpPr/>
          <p:nvPr/>
        </p:nvSpPr>
        <p:spPr>
          <a:xfrm>
            <a:off x="7587635" y="786384"/>
            <a:ext cx="3010261" cy="46846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What if SCD is not Managed</a:t>
            </a:r>
            <a:endParaRPr lang="en-IN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2D7CDC-108D-F76D-C44D-E2C41BB0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66F-C485-4615-A292-FDD024103E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49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161" y="3471121"/>
            <a:ext cx="3362940" cy="2581336"/>
          </a:xfrm>
          <a:ln w="1905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181B-C197-432F-B241-7E6FD3C63352}" type="slidenum">
              <a:rPr lang="en-IN" smtClean="0"/>
              <a:t>20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160" y="792480"/>
            <a:ext cx="3293369" cy="246138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6" y="792480"/>
            <a:ext cx="3498645" cy="23774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71" y="3562186"/>
            <a:ext cx="3563540" cy="25686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00" y="792480"/>
            <a:ext cx="3806271" cy="2559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00" y="3562186"/>
            <a:ext cx="3806272" cy="25686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DFACD4-16F2-F5A8-C92A-4FCE6F9144AB}"/>
              </a:ext>
            </a:extLst>
          </p:cNvPr>
          <p:cNvSpPr/>
          <p:nvPr/>
        </p:nvSpPr>
        <p:spPr>
          <a:xfrm>
            <a:off x="-13940" y="-40132"/>
            <a:ext cx="12205940" cy="63735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US" sz="2200" b="1" dirty="0">
                <a:solidFill>
                  <a:schemeClr val="bg1"/>
                </a:solidFill>
                <a:ea typeface="Nirmala UI" panose="020B0502040204020203" pitchFamily="34" charset="0"/>
                <a:cs typeface="Nirmala UI" panose="020B0502040204020203" pitchFamily="34" charset="0"/>
              </a:rPr>
              <a:t>Community mobilization and public awareness by Jan Abhiyan Parishad</a:t>
            </a:r>
          </a:p>
        </p:txBody>
      </p:sp>
    </p:spTree>
    <p:extLst>
      <p:ext uri="{BB962C8B-B14F-4D97-AF65-F5344CB8AC3E}">
        <p14:creationId xmlns:p14="http://schemas.microsoft.com/office/powerpoint/2010/main" val="935047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5024EA-024A-20B8-3EF6-2525CF01A768}"/>
              </a:ext>
            </a:extLst>
          </p:cNvPr>
          <p:cNvSpPr/>
          <p:nvPr/>
        </p:nvSpPr>
        <p:spPr>
          <a:xfrm>
            <a:off x="-13940" y="-40132"/>
            <a:ext cx="12205940" cy="63735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US" sz="2200" b="1" dirty="0">
                <a:solidFill>
                  <a:schemeClr val="bg1"/>
                </a:solidFill>
                <a:ea typeface="Nirmala UI" panose="020B0502040204020203" pitchFamily="34" charset="0"/>
                <a:cs typeface="Nirmala UI" panose="020B0502040204020203" pitchFamily="34" charset="0"/>
              </a:rPr>
              <a:t>Field-level Screening and Community Mobilization</a:t>
            </a:r>
          </a:p>
        </p:txBody>
      </p:sp>
      <p:pic>
        <p:nvPicPr>
          <p:cNvPr id="7" name="Picture 6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052EA368-E077-2BD1-1499-6166F8387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782" y="796445"/>
            <a:ext cx="3374136" cy="2644902"/>
          </a:xfrm>
          <a:prstGeom prst="rect">
            <a:avLst/>
          </a:prstGeom>
        </p:spPr>
      </p:pic>
      <p:pic>
        <p:nvPicPr>
          <p:cNvPr id="9" name="Picture 8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6C944E93-AC25-4246-6C0B-D118D5F15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230" y="4004634"/>
            <a:ext cx="2951888" cy="23112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DBB63D-2B53-B6B6-7522-8C882B433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111" y="836283"/>
            <a:ext cx="3981436" cy="27026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08D6775-6E89-F22F-8B58-ACFA2B51128D}"/>
              </a:ext>
            </a:extLst>
          </p:cNvPr>
          <p:cNvSpPr txBox="1"/>
          <p:nvPr/>
        </p:nvSpPr>
        <p:spPr>
          <a:xfrm>
            <a:off x="1856468" y="3482738"/>
            <a:ext cx="297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Targeted Screening at School</a:t>
            </a:r>
            <a:endParaRPr lang="en-I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026EA3-E4A6-253F-17E7-7882BFEA166A}"/>
              </a:ext>
            </a:extLst>
          </p:cNvPr>
          <p:cNvSpPr txBox="1"/>
          <p:nvPr/>
        </p:nvSpPr>
        <p:spPr>
          <a:xfrm>
            <a:off x="6771972" y="3538885"/>
            <a:ext cx="2522523" cy="371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Facility-level Screening</a:t>
            </a:r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F77051-A6D4-2E12-CD09-D6E699DD5245}"/>
              </a:ext>
            </a:extLst>
          </p:cNvPr>
          <p:cNvSpPr txBox="1"/>
          <p:nvPr/>
        </p:nvSpPr>
        <p:spPr>
          <a:xfrm>
            <a:off x="6806463" y="6446769"/>
            <a:ext cx="218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Card Distribution</a:t>
            </a:r>
            <a:endParaRPr lang="en-IN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E4047EA-445D-6C7F-0C0A-1676B3617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0782" y="4098445"/>
            <a:ext cx="3397819" cy="221745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00A5E7A-96C5-73DB-D7F0-AF4585E3217F}"/>
              </a:ext>
            </a:extLst>
          </p:cNvPr>
          <p:cNvSpPr txBox="1"/>
          <p:nvPr/>
        </p:nvSpPr>
        <p:spPr>
          <a:xfrm>
            <a:off x="2321123" y="6349584"/>
            <a:ext cx="2522523" cy="371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Card Distribution</a:t>
            </a:r>
            <a:endParaRPr lang="en-IN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D6DDF3-6026-D215-0C69-51AA1EC4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66F-C485-4615-A292-FDD024103E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48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EAB642B-F95F-B9B8-9E2F-0BCE7B8087AC}"/>
              </a:ext>
            </a:extLst>
          </p:cNvPr>
          <p:cNvGrpSpPr/>
          <p:nvPr/>
        </p:nvGrpSpPr>
        <p:grpSpPr>
          <a:xfrm>
            <a:off x="5726510" y="1809750"/>
            <a:ext cx="6075346" cy="3867150"/>
            <a:chOff x="194131" y="1430710"/>
            <a:chExt cx="8459154" cy="480660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40FB49D-4798-EC3D-338F-B5557A90170A}"/>
                </a:ext>
              </a:extLst>
            </p:cNvPr>
            <p:cNvGrpSpPr/>
            <p:nvPr/>
          </p:nvGrpSpPr>
          <p:grpSpPr>
            <a:xfrm>
              <a:off x="1043608" y="1430710"/>
              <a:ext cx="7609677" cy="4768201"/>
              <a:chOff x="171450" y="249616"/>
              <a:chExt cx="9207652" cy="6712104"/>
            </a:xfrm>
          </p:grpSpPr>
          <p:pic>
            <p:nvPicPr>
              <p:cNvPr id="11" name="Picture 3">
                <a:extLst>
                  <a:ext uri="{FF2B5EF4-FFF2-40B4-BE49-F238E27FC236}">
                    <a16:creationId xmlns:a16="http://schemas.microsoft.com/office/drawing/2014/main" id="{BF1FF43C-87AD-CFDC-6A7B-423D294559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9046" y="249616"/>
                <a:ext cx="2389803" cy="1837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92F66EB-B7A4-5B23-BED0-962C17308F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450" y="3434145"/>
                <a:ext cx="1169988" cy="1603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5F2CFEC9-5527-B423-D7B0-17C952C359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7325" y="3459470"/>
                <a:ext cx="1753112" cy="15228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5454FB5-4442-FE5D-8A07-78339097AA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96" y="3771342"/>
                <a:ext cx="2200180" cy="2470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BE2A9EA-4C9B-864B-C961-241A5CE0EF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5996" y="2816634"/>
                <a:ext cx="1994976" cy="1871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79C262F-52C7-F5C0-E4AA-1B9D195F61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5164" y="528463"/>
                <a:ext cx="2046363" cy="19426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Box 11">
                <a:extLst>
                  <a:ext uri="{FF2B5EF4-FFF2-40B4-BE49-F238E27FC236}">
                    <a16:creationId xmlns:a16="http://schemas.microsoft.com/office/drawing/2014/main" id="{E93A1213-5BAA-2048-C715-7091535144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7701" y="2344865"/>
                <a:ext cx="2676525" cy="649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Imago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Imago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Imago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Imago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Imago" pitchFamily="2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Imago" pitchFamily="2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Imago" pitchFamily="2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Imago" pitchFamily="2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Imago" pitchFamily="2" charset="0"/>
                  </a:defRPr>
                </a:lvl9pPr>
              </a:lstStyle>
              <a:p>
                <a:pPr algn="ctr"/>
                <a:r>
                  <a:rPr lang="en-US" altLang="en-US" sz="1200" b="1" dirty="0"/>
                  <a:t>Blood collection in Barcoded vacutainers</a:t>
                </a:r>
              </a:p>
            </p:txBody>
          </p:sp>
          <p:sp>
            <p:nvSpPr>
              <p:cNvPr id="18" name="TextBox 12">
                <a:extLst>
                  <a:ext uri="{FF2B5EF4-FFF2-40B4-BE49-F238E27FC236}">
                    <a16:creationId xmlns:a16="http://schemas.microsoft.com/office/drawing/2014/main" id="{E5FCDD01-8A68-FF95-8E73-7DB03EAD64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801" y="5037868"/>
                <a:ext cx="2676525" cy="649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Imago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Imago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Imago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Imago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Imago" pitchFamily="2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Imago" pitchFamily="2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Imago" pitchFamily="2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Imago" pitchFamily="2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Imago" pitchFamily="2" charset="0"/>
                  </a:defRPr>
                </a:lvl9pPr>
              </a:lstStyle>
              <a:p>
                <a:pPr algn="ctr"/>
                <a:r>
                  <a:rPr lang="en-US" altLang="en-US" sz="1200" b="1" dirty="0"/>
                  <a:t>Pickup in Clod chain box and sample transportation</a:t>
                </a:r>
              </a:p>
            </p:txBody>
          </p:sp>
          <p:sp>
            <p:nvSpPr>
              <p:cNvPr id="19" name="TextBox 13">
                <a:extLst>
                  <a:ext uri="{FF2B5EF4-FFF2-40B4-BE49-F238E27FC236}">
                    <a16:creationId xmlns:a16="http://schemas.microsoft.com/office/drawing/2014/main" id="{96774C9A-F8A9-070C-6CD3-46591DA5C9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99138" y="6311843"/>
                <a:ext cx="2946252" cy="649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Imago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Imago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Imago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Imago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Imago" pitchFamily="2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Imago" pitchFamily="2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Imago" pitchFamily="2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Imago" pitchFamily="2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Imago" pitchFamily="2" charset="0"/>
                  </a:defRPr>
                </a:lvl9pPr>
              </a:lstStyle>
              <a:p>
                <a:pPr algn="ctr"/>
                <a:r>
                  <a:rPr lang="en-US" altLang="en-US" sz="1200" b="1" dirty="0"/>
                  <a:t>Testing in automated NAT PCR system</a:t>
                </a:r>
              </a:p>
            </p:txBody>
          </p:sp>
          <p:sp>
            <p:nvSpPr>
              <p:cNvPr id="20" name="TextBox 14">
                <a:extLst>
                  <a:ext uri="{FF2B5EF4-FFF2-40B4-BE49-F238E27FC236}">
                    <a16:creationId xmlns:a16="http://schemas.microsoft.com/office/drawing/2014/main" id="{6BA0BB4F-2A40-5232-4974-510562A609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2577" y="4684398"/>
                <a:ext cx="2676525" cy="779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Imago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Imago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Imago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Imago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Imago" pitchFamily="2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Imago" pitchFamily="2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Imago" pitchFamily="2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Imago" pitchFamily="2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Imago" pitchFamily="2" charset="0"/>
                  </a:defRPr>
                </a:lvl9pPr>
              </a:lstStyle>
              <a:p>
                <a:r>
                  <a:rPr lang="en-US" altLang="en-US" sz="1200" b="1" dirty="0"/>
                  <a:t>Result uploaded </a:t>
                </a:r>
              </a:p>
              <a:p>
                <a:r>
                  <a:rPr lang="en-US" altLang="en-US" sz="1200" b="1" dirty="0"/>
                  <a:t>Online</a:t>
                </a:r>
              </a:p>
            </p:txBody>
          </p:sp>
          <p:sp>
            <p:nvSpPr>
              <p:cNvPr id="21" name="TextBox 15">
                <a:extLst>
                  <a:ext uri="{FF2B5EF4-FFF2-40B4-BE49-F238E27FC236}">
                    <a16:creationId xmlns:a16="http://schemas.microsoft.com/office/drawing/2014/main" id="{5ADC2A06-B829-F5EE-4532-4E72A1AFF4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7021" y="2400022"/>
                <a:ext cx="2676525" cy="389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Imago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Imago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Imago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Imago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Imago" pitchFamily="2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Imago" pitchFamily="2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Imago" pitchFamily="2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Imago" pitchFamily="2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Imago" pitchFamily="2" charset="0"/>
                  </a:defRPr>
                </a:lvl9pPr>
              </a:lstStyle>
              <a:p>
                <a:pPr algn="ctr"/>
                <a:r>
                  <a:rPr lang="en-US" altLang="en-US" sz="1200" b="1" dirty="0"/>
                  <a:t>Blood Bags ready to release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DEEBF3D-E41D-3747-6E92-476B8A6F3AA2}"/>
                  </a:ext>
                </a:extLst>
              </p:cNvPr>
              <p:cNvSpPr txBox="1"/>
              <p:nvPr/>
            </p:nvSpPr>
            <p:spPr>
              <a:xfrm>
                <a:off x="1833732" y="6152473"/>
                <a:ext cx="1584176" cy="501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dirty="0">
                    <a:solidFill>
                      <a:srgbClr val="FF0000"/>
                    </a:solidFill>
                  </a:rPr>
                  <a:t>4-5 hours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9D9466-B80F-8653-7F4A-BC0557F58501}"/>
                  </a:ext>
                </a:extLst>
              </p:cNvPr>
              <p:cNvSpPr txBox="1"/>
              <p:nvPr/>
            </p:nvSpPr>
            <p:spPr>
              <a:xfrm>
                <a:off x="7263456" y="5766167"/>
                <a:ext cx="1195535" cy="501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dirty="0">
                    <a:solidFill>
                      <a:srgbClr val="FF0000"/>
                    </a:solidFill>
                  </a:rPr>
                  <a:t>6 hours</a:t>
                </a:r>
              </a:p>
            </p:txBody>
          </p:sp>
        </p:grpSp>
        <p:sp>
          <p:nvSpPr>
            <p:cNvPr id="7" name="Curved Right Arrow 26">
              <a:extLst>
                <a:ext uri="{FF2B5EF4-FFF2-40B4-BE49-F238E27FC236}">
                  <a16:creationId xmlns:a16="http://schemas.microsoft.com/office/drawing/2014/main" id="{33B24F71-B117-E660-412F-8B8126CD8EFE}"/>
                </a:ext>
              </a:extLst>
            </p:cNvPr>
            <p:cNvSpPr/>
            <p:nvPr/>
          </p:nvSpPr>
          <p:spPr>
            <a:xfrm rot="980065">
              <a:off x="194131" y="2037541"/>
              <a:ext cx="1144703" cy="2171580"/>
            </a:xfrm>
            <a:prstGeom prst="curvedRightArrow">
              <a:avLst>
                <a:gd name="adj1" fmla="val 15845"/>
                <a:gd name="adj2" fmla="val 50000"/>
                <a:gd name="adj3" fmla="val 25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urved Up Arrow 27">
              <a:extLst>
                <a:ext uri="{FF2B5EF4-FFF2-40B4-BE49-F238E27FC236}">
                  <a16:creationId xmlns:a16="http://schemas.microsoft.com/office/drawing/2014/main" id="{715AF8F4-ED40-BAB5-C9DE-CA7CE15528EA}"/>
                </a:ext>
              </a:extLst>
            </p:cNvPr>
            <p:cNvSpPr/>
            <p:nvPr/>
          </p:nvSpPr>
          <p:spPr>
            <a:xfrm rot="1062413">
              <a:off x="1943768" y="5542565"/>
              <a:ext cx="2078953" cy="694747"/>
            </a:xfrm>
            <a:prstGeom prst="curvedUp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urved Up Arrow 28">
              <a:extLst>
                <a:ext uri="{FF2B5EF4-FFF2-40B4-BE49-F238E27FC236}">
                  <a16:creationId xmlns:a16="http://schemas.microsoft.com/office/drawing/2014/main" id="{2772F760-6290-0D67-DBA5-1939E008DDD2}"/>
                </a:ext>
              </a:extLst>
            </p:cNvPr>
            <p:cNvSpPr/>
            <p:nvPr/>
          </p:nvSpPr>
          <p:spPr>
            <a:xfrm rot="19402132">
              <a:off x="6416998" y="5095025"/>
              <a:ext cx="2009845" cy="656446"/>
            </a:xfrm>
            <a:prstGeom prst="curvedUp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urved Up Arrow 29">
              <a:extLst>
                <a:ext uri="{FF2B5EF4-FFF2-40B4-BE49-F238E27FC236}">
                  <a16:creationId xmlns:a16="http://schemas.microsoft.com/office/drawing/2014/main" id="{0F170F57-0D9F-37A2-E874-E65157E3BEDC}"/>
                </a:ext>
              </a:extLst>
            </p:cNvPr>
            <p:cNvSpPr/>
            <p:nvPr/>
          </p:nvSpPr>
          <p:spPr>
            <a:xfrm rot="13821586">
              <a:off x="6693173" y="2003536"/>
              <a:ext cx="1527187" cy="780440"/>
            </a:xfrm>
            <a:prstGeom prst="curvedUp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1" name="Content Placeholder 7">
            <a:extLst>
              <a:ext uri="{FF2B5EF4-FFF2-40B4-BE49-F238E27FC236}">
                <a16:creationId xmlns:a16="http://schemas.microsoft.com/office/drawing/2014/main" id="{87EDCD58-58C9-2107-9BA6-3FBB7AF222ED}"/>
              </a:ext>
            </a:extLst>
          </p:cNvPr>
          <p:cNvGraphicFramePr>
            <a:graphicFrameLocks noGrp="1"/>
          </p:cNvGraphicFramePr>
          <p:nvPr/>
        </p:nvGraphicFramePr>
        <p:xfrm>
          <a:off x="666750" y="1809750"/>
          <a:ext cx="4611704" cy="401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A31F287-FA63-CB9A-1914-18F06793DEDD}"/>
              </a:ext>
            </a:extLst>
          </p:cNvPr>
          <p:cNvSpPr/>
          <p:nvPr/>
        </p:nvSpPr>
        <p:spPr>
          <a:xfrm>
            <a:off x="0" y="-19866"/>
            <a:ext cx="12205940" cy="63735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ea typeface="Nirmala UI" panose="020B0502040204020203" pitchFamily="34" charset="0"/>
                <a:cs typeface="Nirmala UI" panose="020B0502040204020203" pitchFamily="34" charset="0"/>
              </a:rPr>
              <a:t>Comprehensive management by ensuring safe blood transfusion by VBD and NAAT tested blood availability</a:t>
            </a:r>
            <a:endParaRPr kumimoji="0" lang="en-US" sz="2200" b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A530EB5D-1AB6-372C-865C-88A260A1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66F-C485-4615-A292-FDD024103E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78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77D37F-D275-E394-D865-769A10ADFF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89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C018BD-C656-4D58-8165-3D597073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66F-C485-4615-A292-FDD024103E02}" type="slidenum">
              <a:rPr lang="en-US" smtClean="0"/>
              <a:t>23</a:t>
            </a:fld>
            <a:endParaRPr lang="en-US"/>
          </a:p>
        </p:txBody>
      </p:sp>
      <p:pic>
        <p:nvPicPr>
          <p:cNvPr id="1028" name="Picture 4" descr="No photo description available.">
            <a:extLst>
              <a:ext uri="{FF2B5EF4-FFF2-40B4-BE49-F238E27FC236}">
                <a16:creationId xmlns:a16="http://schemas.microsoft.com/office/drawing/2014/main" id="{7F15753E-B6F9-980C-12E7-9D31C9643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997" y="1075784"/>
            <a:ext cx="7542212" cy="514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EC6C836-45DB-8092-6436-04350D1228D6}"/>
              </a:ext>
            </a:extLst>
          </p:cNvPr>
          <p:cNvSpPr/>
          <p:nvPr/>
        </p:nvSpPr>
        <p:spPr>
          <a:xfrm>
            <a:off x="1751797" y="1976922"/>
            <a:ext cx="5155131" cy="677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schemeClr val="bg1"/>
                </a:solidFill>
                <a:latin typeface="Baguet Script" panose="020F0502020204030204" pitchFamily="2" charset="0"/>
              </a:rPr>
              <a:t>Thank you</a:t>
            </a:r>
            <a:endParaRPr lang="en-IN" sz="5500" dirty="0">
              <a:solidFill>
                <a:schemeClr val="bg1"/>
              </a:solidFill>
              <a:latin typeface="Baguet Script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775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9FF7A892-4FC6-F5C7-5265-755DA4D4A6C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64881306"/>
                  </p:ext>
                </p:extLst>
              </p:nvPr>
            </p:nvGraphicFramePr>
            <p:xfrm>
              <a:off x="3434664" y="1430652"/>
              <a:ext cx="5175936" cy="434718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Chart 4">
                <a:extLst>
                  <a:ext uri="{FF2B5EF4-FFF2-40B4-BE49-F238E27FC236}">
                    <a16:creationId xmlns:a16="http://schemas.microsoft.com/office/drawing/2014/main" id="{9FF7A892-4FC6-F5C7-5265-755DA4D4A6C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34664" y="1430652"/>
                <a:ext cx="5175936" cy="4347189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498719B-6FF9-7723-DA65-D4BC67C6AA0A}"/>
              </a:ext>
            </a:extLst>
          </p:cNvPr>
          <p:cNvSpPr/>
          <p:nvPr/>
        </p:nvSpPr>
        <p:spPr>
          <a:xfrm>
            <a:off x="714047" y="779188"/>
            <a:ext cx="1750459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cs typeface="Times New Roman" panose="02020603050405020304" pitchFamily="18" charset="0"/>
              </a:rPr>
              <a:t>13 Districts under PM JANMAN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06ECAE-9AFC-7B91-C3F5-2CE11C511D32}"/>
              </a:ext>
            </a:extLst>
          </p:cNvPr>
          <p:cNvSpPr/>
          <p:nvPr/>
        </p:nvSpPr>
        <p:spPr>
          <a:xfrm>
            <a:off x="9621883" y="779188"/>
            <a:ext cx="2092062" cy="586718"/>
          </a:xfrm>
          <a:prstGeom prst="rect">
            <a:avLst/>
          </a:prstGeom>
          <a:solidFill>
            <a:srgbClr val="EA56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/>
              <a:t>Districts with 89 Tribal  Blocks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267FCEB-91A4-30E3-BA16-68AE83F3F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470218"/>
              </p:ext>
            </p:extLst>
          </p:nvPr>
        </p:nvGraphicFramePr>
        <p:xfrm>
          <a:off x="712139" y="1479084"/>
          <a:ext cx="1752367" cy="362807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438877">
                  <a:extLst>
                    <a:ext uri="{9D8B030D-6E8A-4147-A177-3AD203B41FA5}">
                      <a16:colId xmlns:a16="http://schemas.microsoft.com/office/drawing/2014/main" val="469794446"/>
                    </a:ext>
                  </a:extLst>
                </a:gridCol>
                <a:gridCol w="1313490">
                  <a:extLst>
                    <a:ext uri="{9D8B030D-6E8A-4147-A177-3AD203B41FA5}">
                      <a16:colId xmlns:a16="http://schemas.microsoft.com/office/drawing/2014/main" val="894016263"/>
                    </a:ext>
                  </a:extLst>
                </a:gridCol>
              </a:tblGrid>
              <a:tr h="27307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Mangal" panose="02040503050203030202" pitchFamily="18" charset="0"/>
                        </a:rPr>
                        <a:t>1</a:t>
                      </a:r>
                      <a:endParaRPr lang="en-IN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Mangal" panose="02040503050203030202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Ashoknagar</a:t>
                      </a:r>
                      <a:endParaRPr lang="en-IN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029468580"/>
                  </a:ext>
                </a:extLst>
              </a:tr>
              <a:tr h="273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Mangal" panose="02040503050203030202" pitchFamily="18" charset="0"/>
                        </a:rPr>
                        <a:t>2</a:t>
                      </a:r>
                      <a:endParaRPr lang="en-IN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Mangal" panose="02040503050203030202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Bhind</a:t>
                      </a:r>
                      <a:endParaRPr lang="en-IN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592718279"/>
                  </a:ext>
                </a:extLst>
              </a:tr>
              <a:tr h="259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Mangal" panose="02040503050203030202" pitchFamily="18" charset="0"/>
                        </a:rPr>
                        <a:t>3</a:t>
                      </a:r>
                      <a:endParaRPr lang="en-IN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Mangal" panose="02040503050203030202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Datia</a:t>
                      </a:r>
                      <a:endParaRPr lang="en-IN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215640227"/>
                  </a:ext>
                </a:extLst>
              </a:tr>
              <a:tr h="273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Mangal" panose="02040503050203030202" pitchFamily="18" charset="0"/>
                        </a:rPr>
                        <a:t>4</a:t>
                      </a:r>
                      <a:endParaRPr lang="en-IN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Mangal" panose="02040503050203030202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Guna</a:t>
                      </a:r>
                      <a:endParaRPr lang="en-IN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797062165"/>
                  </a:ext>
                </a:extLst>
              </a:tr>
              <a:tr h="273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Mangal" panose="02040503050203030202" pitchFamily="18" charset="0"/>
                        </a:rPr>
                        <a:t>5</a:t>
                      </a:r>
                      <a:endParaRPr lang="en-IN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Mangal" panose="02040503050203030202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Gwalior</a:t>
                      </a:r>
                      <a:endParaRPr lang="en-IN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087944330"/>
                  </a:ext>
                </a:extLst>
              </a:tr>
              <a:tr h="2553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Mangal" panose="02040503050203030202" pitchFamily="18" charset="0"/>
                        </a:rPr>
                        <a:t>6</a:t>
                      </a:r>
                      <a:endParaRPr lang="en-IN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Mangal" panose="02040503050203030202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Jabalpur</a:t>
                      </a:r>
                      <a:endParaRPr lang="en-IN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365010841"/>
                  </a:ext>
                </a:extLst>
              </a:tr>
              <a:tr h="273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Mangal" panose="02040503050203030202" pitchFamily="18" charset="0"/>
                        </a:rPr>
                        <a:t>7</a:t>
                      </a:r>
                      <a:endParaRPr lang="en-IN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Mangal" panose="02040503050203030202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Katni</a:t>
                      </a:r>
                      <a:endParaRPr lang="en-IN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625534100"/>
                  </a:ext>
                </a:extLst>
              </a:tr>
              <a:tr h="273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Mangal" panose="02040503050203030202" pitchFamily="18" charset="0"/>
                        </a:rPr>
                        <a:t>8</a:t>
                      </a:r>
                      <a:endParaRPr lang="en-IN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Mangal" panose="02040503050203030202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Morena</a:t>
                      </a:r>
                      <a:endParaRPr lang="en-IN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684705713"/>
                  </a:ext>
                </a:extLst>
              </a:tr>
              <a:tr h="273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Mangal" panose="02040503050203030202" pitchFamily="18" charset="0"/>
                        </a:rPr>
                        <a:t>9</a:t>
                      </a:r>
                      <a:endParaRPr lang="en-IN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Mangal" panose="02040503050203030202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Narsinghpur</a:t>
                      </a:r>
                      <a:endParaRPr lang="en-IN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479014469"/>
                  </a:ext>
                </a:extLst>
              </a:tr>
              <a:tr h="273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Mangal" panose="02040503050203030202" pitchFamily="18" charset="0"/>
                        </a:rPr>
                        <a:t>10</a:t>
                      </a:r>
                      <a:endParaRPr lang="en-IN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Mangal" panose="02040503050203030202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Raisen</a:t>
                      </a:r>
                      <a:endParaRPr lang="en-IN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805534018"/>
                  </a:ext>
                </a:extLst>
              </a:tr>
              <a:tr h="273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Mangal" panose="02040503050203030202" pitchFamily="18" charset="0"/>
                        </a:rPr>
                        <a:t>11</a:t>
                      </a:r>
                      <a:endParaRPr lang="en-IN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Mangal" panose="02040503050203030202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Satna</a:t>
                      </a:r>
                      <a:endParaRPr lang="en-IN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242481888"/>
                  </a:ext>
                </a:extLst>
              </a:tr>
              <a:tr h="273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Mangal" panose="02040503050203030202" pitchFamily="18" charset="0"/>
                        </a:rPr>
                        <a:t>12</a:t>
                      </a:r>
                      <a:endParaRPr lang="en-IN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Mangal" panose="02040503050203030202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Shivpuri</a:t>
                      </a:r>
                      <a:endParaRPr lang="en-IN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018173922"/>
                  </a:ext>
                </a:extLst>
              </a:tr>
              <a:tr h="273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Mangal" panose="02040503050203030202" pitchFamily="18" charset="0"/>
                        </a:rPr>
                        <a:t>13</a:t>
                      </a:r>
                      <a:endParaRPr lang="en-IN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Mangal" panose="02040503050203030202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Vidisha</a:t>
                      </a:r>
                      <a:endParaRPr lang="en-IN" sz="18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52070963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82B175C-4D7D-0714-1B5C-247DC3104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330861"/>
              </p:ext>
            </p:extLst>
          </p:nvPr>
        </p:nvGraphicFramePr>
        <p:xfrm>
          <a:off x="9729402" y="1413972"/>
          <a:ext cx="1750459" cy="536782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46076">
                  <a:extLst>
                    <a:ext uri="{9D8B030D-6E8A-4147-A177-3AD203B41FA5}">
                      <a16:colId xmlns:a16="http://schemas.microsoft.com/office/drawing/2014/main" val="882323511"/>
                    </a:ext>
                  </a:extLst>
                </a:gridCol>
                <a:gridCol w="1404383">
                  <a:extLst>
                    <a:ext uri="{9D8B030D-6E8A-4147-A177-3AD203B41FA5}">
                      <a16:colId xmlns:a16="http://schemas.microsoft.com/office/drawing/2014/main" val="1549109870"/>
                    </a:ext>
                  </a:extLst>
                </a:gridCol>
              </a:tblGrid>
              <a:tr h="23988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angal" panose="02040503050203030202" pitchFamily="18" charset="0"/>
                          <a:ea typeface="+mn-ea"/>
                          <a:cs typeface="Mangal" panose="02040503050203030202" pitchFamily="18" charset="0"/>
                        </a:rPr>
                        <a:t>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Alirajpur</a:t>
                      </a:r>
                      <a:endParaRPr lang="en-IN" sz="160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146773708"/>
                  </a:ext>
                </a:extLst>
              </a:tr>
              <a:tr h="269799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angal" panose="02040503050203030202" pitchFamily="18" charset="0"/>
                          <a:ea typeface="+mn-ea"/>
                          <a:cs typeface="Mangal" panose="02040503050203030202" pitchFamily="18" charset="0"/>
                        </a:rPr>
                        <a:t>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Anuppur</a:t>
                      </a:r>
                      <a:endParaRPr lang="en-IN" sz="160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160012295"/>
                  </a:ext>
                </a:extLst>
              </a:tr>
              <a:tr h="269799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angal" panose="02040503050203030202" pitchFamily="18" charset="0"/>
                          <a:ea typeface="+mn-ea"/>
                          <a:cs typeface="Mangal" panose="02040503050203030202" pitchFamily="18" charset="0"/>
                        </a:rPr>
                        <a:t>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Balaghat</a:t>
                      </a:r>
                      <a:endParaRPr lang="en-IN" sz="160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597611201"/>
                  </a:ext>
                </a:extLst>
              </a:tr>
              <a:tr h="269799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angal" panose="02040503050203030202" pitchFamily="18" charset="0"/>
                          <a:ea typeface="+mn-ea"/>
                          <a:cs typeface="Mangal" panose="02040503050203030202" pitchFamily="18" charset="0"/>
                        </a:rPr>
                        <a:t>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Barwani</a:t>
                      </a:r>
                      <a:endParaRPr lang="en-IN" sz="160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310207667"/>
                  </a:ext>
                </a:extLst>
              </a:tr>
              <a:tr h="269799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angal" panose="02040503050203030202" pitchFamily="18" charset="0"/>
                          <a:ea typeface="+mn-ea"/>
                          <a:cs typeface="Mangal" panose="02040503050203030202" pitchFamily="18" charset="0"/>
                        </a:rPr>
                        <a:t>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Betul</a:t>
                      </a:r>
                      <a:endParaRPr lang="en-IN" sz="160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216383142"/>
                  </a:ext>
                </a:extLst>
              </a:tr>
              <a:tr h="269799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angal" panose="02040503050203030202" pitchFamily="18" charset="0"/>
                          <a:ea typeface="+mn-ea"/>
                          <a:cs typeface="Mangal" panose="02040503050203030202" pitchFamily="18" charset="0"/>
                        </a:rPr>
                        <a:t>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Burhanpur</a:t>
                      </a:r>
                      <a:endParaRPr lang="en-IN" sz="160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177911899"/>
                  </a:ext>
                </a:extLst>
              </a:tr>
              <a:tr h="269799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angal" panose="02040503050203030202" pitchFamily="18" charset="0"/>
                          <a:ea typeface="+mn-ea"/>
                          <a:cs typeface="Mangal" panose="02040503050203030202" pitchFamily="18" charset="0"/>
                        </a:rPr>
                        <a:t>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Chhindwara</a:t>
                      </a:r>
                      <a:endParaRPr lang="en-IN" sz="160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711675063"/>
                  </a:ext>
                </a:extLst>
              </a:tr>
              <a:tr h="269799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angal" panose="02040503050203030202" pitchFamily="18" charset="0"/>
                          <a:ea typeface="+mn-ea"/>
                          <a:cs typeface="Mangal" panose="02040503050203030202" pitchFamily="18" charset="0"/>
                        </a:rPr>
                        <a:t>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Dhar</a:t>
                      </a:r>
                      <a:endParaRPr lang="en-IN" sz="160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281582972"/>
                  </a:ext>
                </a:extLst>
              </a:tr>
              <a:tr h="269799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angal" panose="02040503050203030202" pitchFamily="18" charset="0"/>
                          <a:ea typeface="+mn-ea"/>
                          <a:cs typeface="Mangal" panose="02040503050203030202" pitchFamily="18" charset="0"/>
                        </a:rPr>
                        <a:t>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Dindori</a:t>
                      </a:r>
                      <a:endParaRPr lang="en-IN" sz="160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756184548"/>
                  </a:ext>
                </a:extLst>
              </a:tr>
              <a:tr h="269799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angal" panose="02040503050203030202" pitchFamily="18" charset="0"/>
                          <a:ea typeface="+mn-ea"/>
                          <a:cs typeface="Mangal" panose="02040503050203030202" pitchFamily="18" charset="0"/>
                        </a:rPr>
                        <a:t>10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Jhabua</a:t>
                      </a:r>
                      <a:endParaRPr lang="en-IN" sz="160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201961250"/>
                  </a:ext>
                </a:extLst>
              </a:tr>
              <a:tr h="269799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angal" panose="02040503050203030202" pitchFamily="18" charset="0"/>
                          <a:ea typeface="+mn-ea"/>
                          <a:cs typeface="Mangal" panose="02040503050203030202" pitchFamily="18" charset="0"/>
                        </a:rPr>
                        <a:t>11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Khandwa</a:t>
                      </a:r>
                      <a:endParaRPr lang="en-IN" sz="160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852221961"/>
                  </a:ext>
                </a:extLst>
              </a:tr>
              <a:tr h="269799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angal" panose="02040503050203030202" pitchFamily="18" charset="0"/>
                          <a:ea typeface="+mn-ea"/>
                          <a:cs typeface="Mangal" panose="02040503050203030202" pitchFamily="18" charset="0"/>
                        </a:rPr>
                        <a:t>12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Khargone</a:t>
                      </a:r>
                      <a:endParaRPr lang="en-IN" sz="160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361136769"/>
                  </a:ext>
                </a:extLst>
              </a:tr>
              <a:tr h="28404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angal" panose="02040503050203030202" pitchFamily="18" charset="0"/>
                          <a:ea typeface="+mn-ea"/>
                          <a:cs typeface="Mangal" panose="02040503050203030202" pitchFamily="18" charset="0"/>
                        </a:rPr>
                        <a:t>13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Mandla</a:t>
                      </a:r>
                      <a:endParaRPr lang="en-IN" sz="160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" marR="5080" marT="5080" marB="0"/>
                </a:tc>
                <a:extLst>
                  <a:ext uri="{0D108BD9-81ED-4DB2-BD59-A6C34878D82A}">
                    <a16:rowId xmlns:a16="http://schemas.microsoft.com/office/drawing/2014/main" val="281754199"/>
                  </a:ext>
                </a:extLst>
              </a:tr>
              <a:tr h="269799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angal" panose="02040503050203030202" pitchFamily="18" charset="0"/>
                          <a:ea typeface="+mn-ea"/>
                          <a:cs typeface="Mangal" panose="02040503050203030202" pitchFamily="18" charset="0"/>
                        </a:rPr>
                        <a:t>14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Narmadapuram</a:t>
                      </a:r>
                      <a:endParaRPr lang="en-IN" sz="160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730579355"/>
                  </a:ext>
                </a:extLst>
              </a:tr>
              <a:tr h="269799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angal" panose="02040503050203030202" pitchFamily="18" charset="0"/>
                          <a:ea typeface="+mn-ea"/>
                          <a:cs typeface="Mangal" panose="02040503050203030202" pitchFamily="18" charset="0"/>
                        </a:rPr>
                        <a:t>15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Ratlam</a:t>
                      </a:r>
                      <a:endParaRPr lang="en-IN" sz="160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043677976"/>
                  </a:ext>
                </a:extLst>
              </a:tr>
              <a:tr h="269799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angal" panose="02040503050203030202" pitchFamily="18" charset="0"/>
                          <a:ea typeface="+mn-ea"/>
                          <a:cs typeface="Mangal" panose="02040503050203030202" pitchFamily="18" charset="0"/>
                        </a:rPr>
                        <a:t>16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Seoni</a:t>
                      </a:r>
                      <a:endParaRPr lang="en-IN" sz="160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763767745"/>
                  </a:ext>
                </a:extLst>
              </a:tr>
              <a:tr h="23988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angal" panose="02040503050203030202" pitchFamily="18" charset="0"/>
                          <a:ea typeface="+mn-ea"/>
                          <a:cs typeface="Mangal" panose="02040503050203030202" pitchFamily="18" charset="0"/>
                        </a:rPr>
                        <a:t>17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Shahdol</a:t>
                      </a:r>
                      <a:endParaRPr lang="en-IN" sz="160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248591221"/>
                  </a:ext>
                </a:extLst>
              </a:tr>
              <a:tr h="269799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angal" panose="02040503050203030202" pitchFamily="18" charset="0"/>
                          <a:ea typeface="+mn-ea"/>
                          <a:cs typeface="Mangal" panose="02040503050203030202" pitchFamily="18" charset="0"/>
                        </a:rPr>
                        <a:t>18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Sheopur</a:t>
                      </a:r>
                      <a:endParaRPr lang="en-IN" sz="160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329307481"/>
                  </a:ext>
                </a:extLst>
              </a:tr>
              <a:tr h="269799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angal" panose="02040503050203030202" pitchFamily="18" charset="0"/>
                          <a:ea typeface="+mn-ea"/>
                          <a:cs typeface="Mangal" panose="02040503050203030202" pitchFamily="18" charset="0"/>
                        </a:rPr>
                        <a:t>19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Sidhi</a:t>
                      </a:r>
                      <a:endParaRPr lang="en-IN" sz="160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556166630"/>
                  </a:ext>
                </a:extLst>
              </a:tr>
              <a:tr h="269799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angal" panose="02040503050203030202" pitchFamily="18" charset="0"/>
                          <a:ea typeface="+mn-ea"/>
                          <a:cs typeface="Mangal" panose="02040503050203030202" pitchFamily="18" charset="0"/>
                        </a:rPr>
                        <a:t>20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Umaria</a:t>
                      </a:r>
                      <a:endParaRPr lang="en-IN" sz="160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69028993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DD09239-5A8C-1059-0016-753B5A99F6A0}"/>
              </a:ext>
            </a:extLst>
          </p:cNvPr>
          <p:cNvSpPr txBox="1"/>
          <p:nvPr/>
        </p:nvSpPr>
        <p:spPr>
          <a:xfrm>
            <a:off x="3742826" y="1072547"/>
            <a:ext cx="4600737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Total 33 District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A37504-993B-6AAE-7998-809A78F3553B}"/>
              </a:ext>
            </a:extLst>
          </p:cNvPr>
          <p:cNvSpPr/>
          <p:nvPr/>
        </p:nvSpPr>
        <p:spPr>
          <a:xfrm>
            <a:off x="0" y="-19866"/>
            <a:ext cx="12205940" cy="63735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Target Geography - Districts identified for sickle cell screening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4B923AF-3523-0009-6F0B-D8EAE818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66F-C485-4615-A292-FDD024103E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4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6"/>
          <p:cNvGrpSpPr/>
          <p:nvPr/>
        </p:nvGrpSpPr>
        <p:grpSpPr>
          <a:xfrm>
            <a:off x="2127134" y="1720277"/>
            <a:ext cx="6498849" cy="5137727"/>
            <a:chOff x="1595350" y="1290207"/>
            <a:chExt cx="4874137" cy="3853295"/>
          </a:xfrm>
        </p:grpSpPr>
        <p:sp>
          <p:nvSpPr>
            <p:cNvPr id="77" name="Google Shape;77;p16"/>
            <p:cNvSpPr/>
            <p:nvPr/>
          </p:nvSpPr>
          <p:spPr>
            <a:xfrm>
              <a:off x="1595350" y="1290207"/>
              <a:ext cx="4874137" cy="3853295"/>
            </a:xfrm>
            <a:custGeom>
              <a:avLst/>
              <a:gdLst/>
              <a:ahLst/>
              <a:cxnLst/>
              <a:rect l="l" t="t" r="r" b="b"/>
              <a:pathLst>
                <a:path w="174904" h="138272" extrusionOk="0">
                  <a:moveTo>
                    <a:pt x="124203" y="0"/>
                  </a:moveTo>
                  <a:cubicBezTo>
                    <a:pt x="122858" y="0"/>
                    <a:pt x="121513" y="166"/>
                    <a:pt x="120206" y="504"/>
                  </a:cubicBezTo>
                  <a:cubicBezTo>
                    <a:pt x="116051" y="1552"/>
                    <a:pt x="112407" y="4302"/>
                    <a:pt x="110252" y="8005"/>
                  </a:cubicBezTo>
                  <a:cubicBezTo>
                    <a:pt x="108074" y="11696"/>
                    <a:pt x="107454" y="16221"/>
                    <a:pt x="108562" y="20352"/>
                  </a:cubicBezTo>
                  <a:cubicBezTo>
                    <a:pt x="109098" y="22424"/>
                    <a:pt x="110074" y="24376"/>
                    <a:pt x="111372" y="26055"/>
                  </a:cubicBezTo>
                  <a:lnTo>
                    <a:pt x="111479" y="26222"/>
                  </a:lnTo>
                  <a:lnTo>
                    <a:pt x="111538" y="26293"/>
                  </a:lnTo>
                  <a:lnTo>
                    <a:pt x="111586" y="26353"/>
                  </a:lnTo>
                  <a:lnTo>
                    <a:pt x="111776" y="26591"/>
                  </a:lnTo>
                  <a:lnTo>
                    <a:pt x="112146" y="27055"/>
                  </a:lnTo>
                  <a:lnTo>
                    <a:pt x="112896" y="27996"/>
                  </a:lnTo>
                  <a:lnTo>
                    <a:pt x="114384" y="29877"/>
                  </a:lnTo>
                  <a:lnTo>
                    <a:pt x="120361" y="37378"/>
                  </a:lnTo>
                  <a:lnTo>
                    <a:pt x="132303" y="52392"/>
                  </a:lnTo>
                  <a:lnTo>
                    <a:pt x="138280" y="59905"/>
                  </a:lnTo>
                  <a:lnTo>
                    <a:pt x="141268" y="63655"/>
                  </a:lnTo>
                  <a:cubicBezTo>
                    <a:pt x="141554" y="64012"/>
                    <a:pt x="141661" y="64179"/>
                    <a:pt x="141828" y="64417"/>
                  </a:cubicBezTo>
                  <a:cubicBezTo>
                    <a:pt x="141899" y="64524"/>
                    <a:pt x="141995" y="64631"/>
                    <a:pt x="142066" y="64750"/>
                  </a:cubicBezTo>
                  <a:lnTo>
                    <a:pt x="142256" y="65096"/>
                  </a:lnTo>
                  <a:cubicBezTo>
                    <a:pt x="142328" y="65215"/>
                    <a:pt x="142399" y="65334"/>
                    <a:pt x="142459" y="65453"/>
                  </a:cubicBezTo>
                  <a:lnTo>
                    <a:pt x="142626" y="65822"/>
                  </a:lnTo>
                  <a:lnTo>
                    <a:pt x="142792" y="66191"/>
                  </a:lnTo>
                  <a:lnTo>
                    <a:pt x="142911" y="66572"/>
                  </a:lnTo>
                  <a:cubicBezTo>
                    <a:pt x="143602" y="68608"/>
                    <a:pt x="143459" y="70942"/>
                    <a:pt x="142530" y="72882"/>
                  </a:cubicBezTo>
                  <a:cubicBezTo>
                    <a:pt x="142066" y="73859"/>
                    <a:pt x="141411" y="74740"/>
                    <a:pt x="140613" y="75466"/>
                  </a:cubicBezTo>
                  <a:lnTo>
                    <a:pt x="140316" y="75740"/>
                  </a:lnTo>
                  <a:lnTo>
                    <a:pt x="140161" y="75883"/>
                  </a:lnTo>
                  <a:lnTo>
                    <a:pt x="139923" y="76061"/>
                  </a:lnTo>
                  <a:lnTo>
                    <a:pt x="139458" y="76442"/>
                  </a:lnTo>
                  <a:lnTo>
                    <a:pt x="139399" y="76490"/>
                  </a:lnTo>
                  <a:lnTo>
                    <a:pt x="139363" y="76514"/>
                  </a:lnTo>
                  <a:lnTo>
                    <a:pt x="139280" y="76573"/>
                  </a:lnTo>
                  <a:lnTo>
                    <a:pt x="139113" y="76692"/>
                  </a:lnTo>
                  <a:cubicBezTo>
                    <a:pt x="138887" y="76847"/>
                    <a:pt x="138673" y="77026"/>
                    <a:pt x="138435" y="77133"/>
                  </a:cubicBezTo>
                  <a:cubicBezTo>
                    <a:pt x="138196" y="77264"/>
                    <a:pt x="137970" y="77431"/>
                    <a:pt x="137720" y="77514"/>
                  </a:cubicBezTo>
                  <a:cubicBezTo>
                    <a:pt x="136605" y="78048"/>
                    <a:pt x="135364" y="78318"/>
                    <a:pt x="134119" y="78318"/>
                  </a:cubicBezTo>
                  <a:cubicBezTo>
                    <a:pt x="133197" y="78318"/>
                    <a:pt x="132274" y="78170"/>
                    <a:pt x="131398" y="77871"/>
                  </a:cubicBezTo>
                  <a:cubicBezTo>
                    <a:pt x="130374" y="77526"/>
                    <a:pt x="129422" y="76990"/>
                    <a:pt x="128612" y="76288"/>
                  </a:cubicBezTo>
                  <a:cubicBezTo>
                    <a:pt x="128421" y="76097"/>
                    <a:pt x="128207" y="75918"/>
                    <a:pt x="128017" y="75728"/>
                  </a:cubicBezTo>
                  <a:cubicBezTo>
                    <a:pt x="127838" y="75514"/>
                    <a:pt x="127671" y="75323"/>
                    <a:pt x="127469" y="75109"/>
                  </a:cubicBezTo>
                  <a:lnTo>
                    <a:pt x="125981" y="73240"/>
                  </a:lnTo>
                  <a:lnTo>
                    <a:pt x="114039" y="58226"/>
                  </a:lnTo>
                  <a:lnTo>
                    <a:pt x="102085" y="43212"/>
                  </a:lnTo>
                  <a:lnTo>
                    <a:pt x="99108" y="39462"/>
                  </a:lnTo>
                  <a:lnTo>
                    <a:pt x="98358" y="38521"/>
                  </a:lnTo>
                  <a:lnTo>
                    <a:pt x="97989" y="38045"/>
                  </a:lnTo>
                  <a:lnTo>
                    <a:pt x="97799" y="37819"/>
                  </a:lnTo>
                  <a:lnTo>
                    <a:pt x="97751" y="37759"/>
                  </a:lnTo>
                  <a:lnTo>
                    <a:pt x="97691" y="37688"/>
                  </a:lnTo>
                  <a:lnTo>
                    <a:pt x="97560" y="37533"/>
                  </a:lnTo>
                  <a:cubicBezTo>
                    <a:pt x="97203" y="37140"/>
                    <a:pt x="96870" y="36735"/>
                    <a:pt x="96501" y="36354"/>
                  </a:cubicBezTo>
                  <a:cubicBezTo>
                    <a:pt x="96108" y="35997"/>
                    <a:pt x="95727" y="35628"/>
                    <a:pt x="95322" y="35282"/>
                  </a:cubicBezTo>
                  <a:cubicBezTo>
                    <a:pt x="93691" y="33937"/>
                    <a:pt x="91786" y="32901"/>
                    <a:pt x="89774" y="32270"/>
                  </a:cubicBezTo>
                  <a:cubicBezTo>
                    <a:pt x="88158" y="31754"/>
                    <a:pt x="86462" y="31493"/>
                    <a:pt x="84765" y="31493"/>
                  </a:cubicBezTo>
                  <a:cubicBezTo>
                    <a:pt x="84386" y="31493"/>
                    <a:pt x="84008" y="31506"/>
                    <a:pt x="83630" y="31532"/>
                  </a:cubicBezTo>
                  <a:cubicBezTo>
                    <a:pt x="83594" y="31520"/>
                    <a:pt x="83547" y="31520"/>
                    <a:pt x="83511" y="31520"/>
                  </a:cubicBezTo>
                  <a:cubicBezTo>
                    <a:pt x="83440" y="31520"/>
                    <a:pt x="83368" y="31532"/>
                    <a:pt x="83309" y="31568"/>
                  </a:cubicBezTo>
                  <a:cubicBezTo>
                    <a:pt x="81261" y="31734"/>
                    <a:pt x="79249" y="32294"/>
                    <a:pt x="77415" y="33211"/>
                  </a:cubicBezTo>
                  <a:cubicBezTo>
                    <a:pt x="75510" y="34163"/>
                    <a:pt x="73819" y="35461"/>
                    <a:pt x="72402" y="37033"/>
                  </a:cubicBezTo>
                  <a:cubicBezTo>
                    <a:pt x="70986" y="38616"/>
                    <a:pt x="69878" y="40474"/>
                    <a:pt x="69164" y="42462"/>
                  </a:cubicBezTo>
                  <a:cubicBezTo>
                    <a:pt x="68450" y="44450"/>
                    <a:pt x="68116" y="46570"/>
                    <a:pt x="68188" y="48689"/>
                  </a:cubicBezTo>
                  <a:cubicBezTo>
                    <a:pt x="68271" y="50796"/>
                    <a:pt x="68747" y="52904"/>
                    <a:pt x="69616" y="54833"/>
                  </a:cubicBezTo>
                  <a:lnTo>
                    <a:pt x="69938" y="55559"/>
                  </a:lnTo>
                  <a:lnTo>
                    <a:pt x="70331" y="56249"/>
                  </a:lnTo>
                  <a:lnTo>
                    <a:pt x="70724" y="56940"/>
                  </a:lnTo>
                  <a:cubicBezTo>
                    <a:pt x="70867" y="57166"/>
                    <a:pt x="71021" y="57380"/>
                    <a:pt x="71176" y="57595"/>
                  </a:cubicBezTo>
                  <a:lnTo>
                    <a:pt x="71640" y="58238"/>
                  </a:lnTo>
                  <a:lnTo>
                    <a:pt x="71760" y="58392"/>
                  </a:lnTo>
                  <a:lnTo>
                    <a:pt x="71855" y="58512"/>
                  </a:lnTo>
                  <a:lnTo>
                    <a:pt x="72033" y="58750"/>
                  </a:lnTo>
                  <a:lnTo>
                    <a:pt x="72783" y="59690"/>
                  </a:lnTo>
                  <a:lnTo>
                    <a:pt x="78737" y="67203"/>
                  </a:lnTo>
                  <a:lnTo>
                    <a:pt x="90667" y="82241"/>
                  </a:lnTo>
                  <a:lnTo>
                    <a:pt x="96620" y="89753"/>
                  </a:lnTo>
                  <a:lnTo>
                    <a:pt x="99596" y="93516"/>
                  </a:lnTo>
                  <a:lnTo>
                    <a:pt x="101097" y="95397"/>
                  </a:lnTo>
                  <a:lnTo>
                    <a:pt x="101466" y="95861"/>
                  </a:lnTo>
                  <a:lnTo>
                    <a:pt x="101692" y="96195"/>
                  </a:lnTo>
                  <a:lnTo>
                    <a:pt x="101930" y="96528"/>
                  </a:lnTo>
                  <a:cubicBezTo>
                    <a:pt x="102013" y="96635"/>
                    <a:pt x="102073" y="96766"/>
                    <a:pt x="102132" y="96873"/>
                  </a:cubicBezTo>
                  <a:cubicBezTo>
                    <a:pt x="103240" y="98731"/>
                    <a:pt x="103561" y="101017"/>
                    <a:pt x="103049" y="103136"/>
                  </a:cubicBezTo>
                  <a:cubicBezTo>
                    <a:pt x="102537" y="105243"/>
                    <a:pt x="101204" y="107101"/>
                    <a:pt x="99370" y="108280"/>
                  </a:cubicBezTo>
                  <a:cubicBezTo>
                    <a:pt x="98017" y="109146"/>
                    <a:pt x="96414" y="109599"/>
                    <a:pt x="94806" y="109599"/>
                  </a:cubicBezTo>
                  <a:cubicBezTo>
                    <a:pt x="94249" y="109599"/>
                    <a:pt x="93691" y="109545"/>
                    <a:pt x="93143" y="109434"/>
                  </a:cubicBezTo>
                  <a:cubicBezTo>
                    <a:pt x="92084" y="109220"/>
                    <a:pt x="91060" y="108803"/>
                    <a:pt x="90167" y="108208"/>
                  </a:cubicBezTo>
                  <a:cubicBezTo>
                    <a:pt x="90048" y="108149"/>
                    <a:pt x="89940" y="108053"/>
                    <a:pt x="89833" y="107970"/>
                  </a:cubicBezTo>
                  <a:lnTo>
                    <a:pt x="89512" y="107732"/>
                  </a:lnTo>
                  <a:cubicBezTo>
                    <a:pt x="89405" y="107660"/>
                    <a:pt x="89309" y="107553"/>
                    <a:pt x="89214" y="107470"/>
                  </a:cubicBezTo>
                  <a:lnTo>
                    <a:pt x="88916" y="107196"/>
                  </a:lnTo>
                  <a:lnTo>
                    <a:pt x="88762" y="107053"/>
                  </a:lnTo>
                  <a:lnTo>
                    <a:pt x="88631" y="106898"/>
                  </a:lnTo>
                  <a:lnTo>
                    <a:pt x="88357" y="106589"/>
                  </a:lnTo>
                  <a:lnTo>
                    <a:pt x="88226" y="106446"/>
                  </a:lnTo>
                  <a:lnTo>
                    <a:pt x="88190" y="106410"/>
                  </a:lnTo>
                  <a:lnTo>
                    <a:pt x="88143" y="106351"/>
                  </a:lnTo>
                  <a:lnTo>
                    <a:pt x="88047" y="106232"/>
                  </a:lnTo>
                  <a:lnTo>
                    <a:pt x="87678" y="105755"/>
                  </a:lnTo>
                  <a:lnTo>
                    <a:pt x="81701" y="98254"/>
                  </a:lnTo>
                  <a:lnTo>
                    <a:pt x="80213" y="96373"/>
                  </a:lnTo>
                  <a:lnTo>
                    <a:pt x="79832" y="95909"/>
                  </a:lnTo>
                  <a:lnTo>
                    <a:pt x="79653" y="95671"/>
                  </a:lnTo>
                  <a:lnTo>
                    <a:pt x="79391" y="95385"/>
                  </a:lnTo>
                  <a:lnTo>
                    <a:pt x="78868" y="94778"/>
                  </a:lnTo>
                  <a:cubicBezTo>
                    <a:pt x="78689" y="94587"/>
                    <a:pt x="78522" y="94385"/>
                    <a:pt x="78320" y="94206"/>
                  </a:cubicBezTo>
                  <a:cubicBezTo>
                    <a:pt x="76808" y="92706"/>
                    <a:pt x="74986" y="91504"/>
                    <a:pt x="72998" y="90706"/>
                  </a:cubicBezTo>
                  <a:cubicBezTo>
                    <a:pt x="71076" y="89942"/>
                    <a:pt x="69009" y="89538"/>
                    <a:pt x="66937" y="89538"/>
                  </a:cubicBezTo>
                  <a:cubicBezTo>
                    <a:pt x="66877" y="89538"/>
                    <a:pt x="66818" y="89538"/>
                    <a:pt x="66759" y="89539"/>
                  </a:cubicBezTo>
                  <a:cubicBezTo>
                    <a:pt x="64628" y="89563"/>
                    <a:pt x="62496" y="90003"/>
                    <a:pt x="60544" y="90849"/>
                  </a:cubicBezTo>
                  <a:cubicBezTo>
                    <a:pt x="60056" y="91075"/>
                    <a:pt x="59556" y="91277"/>
                    <a:pt x="59103" y="91563"/>
                  </a:cubicBezTo>
                  <a:cubicBezTo>
                    <a:pt x="58639" y="91825"/>
                    <a:pt x="58175" y="92075"/>
                    <a:pt x="57746" y="92397"/>
                  </a:cubicBezTo>
                  <a:lnTo>
                    <a:pt x="57103" y="92861"/>
                  </a:lnTo>
                  <a:lnTo>
                    <a:pt x="56936" y="92980"/>
                  </a:lnTo>
                  <a:cubicBezTo>
                    <a:pt x="56889" y="93028"/>
                    <a:pt x="56829" y="93063"/>
                    <a:pt x="56793" y="93087"/>
                  </a:cubicBezTo>
                  <a:lnTo>
                    <a:pt x="56555" y="93278"/>
                  </a:lnTo>
                  <a:lnTo>
                    <a:pt x="55615" y="94028"/>
                  </a:lnTo>
                  <a:lnTo>
                    <a:pt x="51864" y="97016"/>
                  </a:lnTo>
                  <a:lnTo>
                    <a:pt x="36850" y="108958"/>
                  </a:lnTo>
                  <a:lnTo>
                    <a:pt x="1" y="138271"/>
                  </a:lnTo>
                  <a:lnTo>
                    <a:pt x="13062" y="138271"/>
                  </a:lnTo>
                  <a:lnTo>
                    <a:pt x="41911" y="115304"/>
                  </a:lnTo>
                  <a:lnTo>
                    <a:pt x="56924" y="103362"/>
                  </a:lnTo>
                  <a:lnTo>
                    <a:pt x="60675" y="100374"/>
                  </a:lnTo>
                  <a:lnTo>
                    <a:pt x="61615" y="99636"/>
                  </a:lnTo>
                  <a:lnTo>
                    <a:pt x="61854" y="99445"/>
                  </a:lnTo>
                  <a:cubicBezTo>
                    <a:pt x="61889" y="99409"/>
                    <a:pt x="61913" y="99386"/>
                    <a:pt x="61949" y="99374"/>
                  </a:cubicBezTo>
                  <a:lnTo>
                    <a:pt x="62032" y="99314"/>
                  </a:lnTo>
                  <a:lnTo>
                    <a:pt x="62354" y="99088"/>
                  </a:lnTo>
                  <a:cubicBezTo>
                    <a:pt x="62568" y="98909"/>
                    <a:pt x="62806" y="98802"/>
                    <a:pt x="63032" y="98659"/>
                  </a:cubicBezTo>
                  <a:cubicBezTo>
                    <a:pt x="63258" y="98516"/>
                    <a:pt x="63509" y="98421"/>
                    <a:pt x="63747" y="98314"/>
                  </a:cubicBezTo>
                  <a:cubicBezTo>
                    <a:pt x="64745" y="97879"/>
                    <a:pt x="65841" y="97662"/>
                    <a:pt x="66940" y="97662"/>
                  </a:cubicBezTo>
                  <a:cubicBezTo>
                    <a:pt x="67976" y="97662"/>
                    <a:pt x="69014" y="97855"/>
                    <a:pt x="69974" y="98243"/>
                  </a:cubicBezTo>
                  <a:cubicBezTo>
                    <a:pt x="70962" y="98635"/>
                    <a:pt x="71855" y="99231"/>
                    <a:pt x="72617" y="99981"/>
                  </a:cubicBezTo>
                  <a:cubicBezTo>
                    <a:pt x="72724" y="100064"/>
                    <a:pt x="72795" y="100171"/>
                    <a:pt x="72891" y="100267"/>
                  </a:cubicBezTo>
                  <a:lnTo>
                    <a:pt x="73153" y="100576"/>
                  </a:lnTo>
                  <a:cubicBezTo>
                    <a:pt x="73200" y="100624"/>
                    <a:pt x="73236" y="100660"/>
                    <a:pt x="73295" y="100731"/>
                  </a:cubicBezTo>
                  <a:lnTo>
                    <a:pt x="73486" y="100969"/>
                  </a:lnTo>
                  <a:lnTo>
                    <a:pt x="73855" y="101433"/>
                  </a:lnTo>
                  <a:lnTo>
                    <a:pt x="75355" y="103315"/>
                  </a:lnTo>
                  <a:lnTo>
                    <a:pt x="81320" y="110816"/>
                  </a:lnTo>
                  <a:lnTo>
                    <a:pt x="81701" y="111280"/>
                  </a:lnTo>
                  <a:lnTo>
                    <a:pt x="81785" y="111399"/>
                  </a:lnTo>
                  <a:lnTo>
                    <a:pt x="81832" y="111459"/>
                  </a:lnTo>
                  <a:lnTo>
                    <a:pt x="81904" y="111542"/>
                  </a:lnTo>
                  <a:lnTo>
                    <a:pt x="82166" y="111840"/>
                  </a:lnTo>
                  <a:lnTo>
                    <a:pt x="82689" y="112423"/>
                  </a:lnTo>
                  <a:lnTo>
                    <a:pt x="82951" y="112721"/>
                  </a:lnTo>
                  <a:lnTo>
                    <a:pt x="83237" y="112994"/>
                  </a:lnTo>
                  <a:lnTo>
                    <a:pt x="83821" y="113530"/>
                  </a:lnTo>
                  <a:cubicBezTo>
                    <a:pt x="84011" y="113721"/>
                    <a:pt x="84202" y="113899"/>
                    <a:pt x="84428" y="114054"/>
                  </a:cubicBezTo>
                  <a:lnTo>
                    <a:pt x="85059" y="114530"/>
                  </a:lnTo>
                  <a:cubicBezTo>
                    <a:pt x="85273" y="114685"/>
                    <a:pt x="85476" y="114852"/>
                    <a:pt x="85702" y="114995"/>
                  </a:cubicBezTo>
                  <a:cubicBezTo>
                    <a:pt x="87476" y="116161"/>
                    <a:pt x="89476" y="116971"/>
                    <a:pt x="91548" y="117388"/>
                  </a:cubicBezTo>
                  <a:cubicBezTo>
                    <a:pt x="92629" y="117605"/>
                    <a:pt x="93730" y="117716"/>
                    <a:pt x="94832" y="117716"/>
                  </a:cubicBezTo>
                  <a:cubicBezTo>
                    <a:pt x="95841" y="117716"/>
                    <a:pt x="96850" y="117623"/>
                    <a:pt x="97846" y="117435"/>
                  </a:cubicBezTo>
                  <a:cubicBezTo>
                    <a:pt x="99930" y="117054"/>
                    <a:pt x="101954" y="116269"/>
                    <a:pt x="103728" y="115126"/>
                  </a:cubicBezTo>
                  <a:cubicBezTo>
                    <a:pt x="105502" y="113983"/>
                    <a:pt x="107073" y="112506"/>
                    <a:pt x="108300" y="110780"/>
                  </a:cubicBezTo>
                  <a:cubicBezTo>
                    <a:pt x="109538" y="109065"/>
                    <a:pt x="110431" y="107101"/>
                    <a:pt x="110931" y="105041"/>
                  </a:cubicBezTo>
                  <a:cubicBezTo>
                    <a:pt x="111431" y="102993"/>
                    <a:pt x="111538" y="100850"/>
                    <a:pt x="111229" y="98755"/>
                  </a:cubicBezTo>
                  <a:cubicBezTo>
                    <a:pt x="110931" y="96659"/>
                    <a:pt x="110217" y="94611"/>
                    <a:pt x="109157" y="92790"/>
                  </a:cubicBezTo>
                  <a:cubicBezTo>
                    <a:pt x="109014" y="92563"/>
                    <a:pt x="108895" y="92325"/>
                    <a:pt x="108752" y="92111"/>
                  </a:cubicBezTo>
                  <a:lnTo>
                    <a:pt x="108288" y="91456"/>
                  </a:lnTo>
                  <a:lnTo>
                    <a:pt x="107824" y="90825"/>
                  </a:lnTo>
                  <a:lnTo>
                    <a:pt x="107454" y="90349"/>
                  </a:lnTo>
                  <a:lnTo>
                    <a:pt x="105966" y="88468"/>
                  </a:lnTo>
                  <a:lnTo>
                    <a:pt x="102990" y="84705"/>
                  </a:lnTo>
                  <a:lnTo>
                    <a:pt x="97025" y="77192"/>
                  </a:lnTo>
                  <a:lnTo>
                    <a:pt x="85106" y="62155"/>
                  </a:lnTo>
                  <a:lnTo>
                    <a:pt x="79141" y="54642"/>
                  </a:lnTo>
                  <a:lnTo>
                    <a:pt x="78403" y="53701"/>
                  </a:lnTo>
                  <a:lnTo>
                    <a:pt x="78213" y="53475"/>
                  </a:lnTo>
                  <a:lnTo>
                    <a:pt x="78117" y="53356"/>
                  </a:lnTo>
                  <a:lnTo>
                    <a:pt x="78058" y="53273"/>
                  </a:lnTo>
                  <a:lnTo>
                    <a:pt x="77832" y="52939"/>
                  </a:lnTo>
                  <a:cubicBezTo>
                    <a:pt x="77748" y="52820"/>
                    <a:pt x="77665" y="52725"/>
                    <a:pt x="77594" y="52606"/>
                  </a:cubicBezTo>
                  <a:lnTo>
                    <a:pt x="77391" y="52249"/>
                  </a:lnTo>
                  <a:lnTo>
                    <a:pt x="77189" y="51904"/>
                  </a:lnTo>
                  <a:lnTo>
                    <a:pt x="77034" y="51534"/>
                  </a:lnTo>
                  <a:cubicBezTo>
                    <a:pt x="76593" y="50546"/>
                    <a:pt x="76343" y="49475"/>
                    <a:pt x="76308" y="48403"/>
                  </a:cubicBezTo>
                  <a:cubicBezTo>
                    <a:pt x="76224" y="46236"/>
                    <a:pt x="77010" y="44045"/>
                    <a:pt x="78451" y="42450"/>
                  </a:cubicBezTo>
                  <a:cubicBezTo>
                    <a:pt x="79165" y="41652"/>
                    <a:pt x="80058" y="40974"/>
                    <a:pt x="81011" y="40486"/>
                  </a:cubicBezTo>
                  <a:cubicBezTo>
                    <a:pt x="81975" y="40009"/>
                    <a:pt x="83035" y="39724"/>
                    <a:pt x="84118" y="39640"/>
                  </a:cubicBezTo>
                  <a:cubicBezTo>
                    <a:pt x="84331" y="39624"/>
                    <a:pt x="84544" y="39616"/>
                    <a:pt x="84757" y="39616"/>
                  </a:cubicBezTo>
                  <a:cubicBezTo>
                    <a:pt x="86715" y="39616"/>
                    <a:pt x="88662" y="40300"/>
                    <a:pt x="90155" y="41545"/>
                  </a:cubicBezTo>
                  <a:cubicBezTo>
                    <a:pt x="90357" y="41724"/>
                    <a:pt x="90548" y="41914"/>
                    <a:pt x="90750" y="42093"/>
                  </a:cubicBezTo>
                  <a:cubicBezTo>
                    <a:pt x="90941" y="42283"/>
                    <a:pt x="91107" y="42498"/>
                    <a:pt x="91298" y="42700"/>
                  </a:cubicBezTo>
                  <a:lnTo>
                    <a:pt x="91369" y="42771"/>
                  </a:lnTo>
                  <a:lnTo>
                    <a:pt x="91393" y="42807"/>
                  </a:lnTo>
                  <a:lnTo>
                    <a:pt x="91441" y="42867"/>
                  </a:lnTo>
                  <a:lnTo>
                    <a:pt x="91631" y="43105"/>
                  </a:lnTo>
                  <a:lnTo>
                    <a:pt x="92000" y="43569"/>
                  </a:lnTo>
                  <a:lnTo>
                    <a:pt x="92750" y="44510"/>
                  </a:lnTo>
                  <a:lnTo>
                    <a:pt x="95739" y="48260"/>
                  </a:lnTo>
                  <a:lnTo>
                    <a:pt x="107681" y="63274"/>
                  </a:lnTo>
                  <a:lnTo>
                    <a:pt x="119635" y="78288"/>
                  </a:lnTo>
                  <a:lnTo>
                    <a:pt x="121123" y="80169"/>
                  </a:lnTo>
                  <a:cubicBezTo>
                    <a:pt x="121456" y="80562"/>
                    <a:pt x="121813" y="80967"/>
                    <a:pt x="122159" y="81348"/>
                  </a:cubicBezTo>
                  <a:cubicBezTo>
                    <a:pt x="122528" y="81729"/>
                    <a:pt x="122933" y="82086"/>
                    <a:pt x="123314" y="82443"/>
                  </a:cubicBezTo>
                  <a:cubicBezTo>
                    <a:pt x="124921" y="83824"/>
                    <a:pt x="126802" y="84896"/>
                    <a:pt x="128802" y="85562"/>
                  </a:cubicBezTo>
                  <a:cubicBezTo>
                    <a:pt x="130518" y="86141"/>
                    <a:pt x="132320" y="86434"/>
                    <a:pt x="134120" y="86434"/>
                  </a:cubicBezTo>
                  <a:cubicBezTo>
                    <a:pt x="134431" y="86434"/>
                    <a:pt x="134743" y="86425"/>
                    <a:pt x="135053" y="86408"/>
                  </a:cubicBezTo>
                  <a:cubicBezTo>
                    <a:pt x="137161" y="86301"/>
                    <a:pt x="139256" y="85765"/>
                    <a:pt x="141173" y="84860"/>
                  </a:cubicBezTo>
                  <a:cubicBezTo>
                    <a:pt x="141661" y="84658"/>
                    <a:pt x="142114" y="84384"/>
                    <a:pt x="142578" y="84122"/>
                  </a:cubicBezTo>
                  <a:cubicBezTo>
                    <a:pt x="143042" y="83872"/>
                    <a:pt x="143471" y="83550"/>
                    <a:pt x="143900" y="83241"/>
                  </a:cubicBezTo>
                  <a:lnTo>
                    <a:pt x="144221" y="83015"/>
                  </a:lnTo>
                  <a:lnTo>
                    <a:pt x="144376" y="82895"/>
                  </a:lnTo>
                  <a:lnTo>
                    <a:pt x="144459" y="82836"/>
                  </a:lnTo>
                  <a:lnTo>
                    <a:pt x="144519" y="82788"/>
                  </a:lnTo>
                  <a:lnTo>
                    <a:pt x="144983" y="82419"/>
                  </a:lnTo>
                  <a:lnTo>
                    <a:pt x="145221" y="82229"/>
                  </a:lnTo>
                  <a:lnTo>
                    <a:pt x="145519" y="81967"/>
                  </a:lnTo>
                  <a:lnTo>
                    <a:pt x="146114" y="81455"/>
                  </a:lnTo>
                  <a:cubicBezTo>
                    <a:pt x="147674" y="80026"/>
                    <a:pt x="148960" y="78288"/>
                    <a:pt x="149865" y="76371"/>
                  </a:cubicBezTo>
                  <a:cubicBezTo>
                    <a:pt x="151686" y="72549"/>
                    <a:pt x="151972" y="68037"/>
                    <a:pt x="150615" y="64012"/>
                  </a:cubicBezTo>
                  <a:lnTo>
                    <a:pt x="150365" y="63250"/>
                  </a:lnTo>
                  <a:lnTo>
                    <a:pt x="150043" y="62524"/>
                  </a:lnTo>
                  <a:lnTo>
                    <a:pt x="149710" y="61798"/>
                  </a:lnTo>
                  <a:cubicBezTo>
                    <a:pt x="149591" y="61571"/>
                    <a:pt x="149460" y="61345"/>
                    <a:pt x="149329" y="61107"/>
                  </a:cubicBezTo>
                  <a:lnTo>
                    <a:pt x="148936" y="60417"/>
                  </a:lnTo>
                  <a:cubicBezTo>
                    <a:pt x="148805" y="60190"/>
                    <a:pt x="148638" y="59988"/>
                    <a:pt x="148483" y="59774"/>
                  </a:cubicBezTo>
                  <a:cubicBezTo>
                    <a:pt x="148186" y="59345"/>
                    <a:pt x="147840" y="58869"/>
                    <a:pt x="147614" y="58607"/>
                  </a:cubicBezTo>
                  <a:lnTo>
                    <a:pt x="144638" y="54844"/>
                  </a:lnTo>
                  <a:lnTo>
                    <a:pt x="138661" y="47343"/>
                  </a:lnTo>
                  <a:lnTo>
                    <a:pt x="126719" y="32330"/>
                  </a:lnTo>
                  <a:lnTo>
                    <a:pt x="120742" y="24817"/>
                  </a:lnTo>
                  <a:lnTo>
                    <a:pt x="119254" y="22948"/>
                  </a:lnTo>
                  <a:lnTo>
                    <a:pt x="118503" y="22007"/>
                  </a:lnTo>
                  <a:lnTo>
                    <a:pt x="118134" y="21543"/>
                  </a:lnTo>
                  <a:lnTo>
                    <a:pt x="117944" y="21305"/>
                  </a:lnTo>
                  <a:lnTo>
                    <a:pt x="117896" y="21245"/>
                  </a:lnTo>
                  <a:lnTo>
                    <a:pt x="117861" y="21197"/>
                  </a:lnTo>
                  <a:lnTo>
                    <a:pt x="117813" y="21114"/>
                  </a:lnTo>
                  <a:cubicBezTo>
                    <a:pt x="117158" y="20269"/>
                    <a:pt x="116682" y="19304"/>
                    <a:pt x="116408" y="18280"/>
                  </a:cubicBezTo>
                  <a:cubicBezTo>
                    <a:pt x="115860" y="16221"/>
                    <a:pt x="116170" y="13935"/>
                    <a:pt x="117253" y="12113"/>
                  </a:cubicBezTo>
                  <a:cubicBezTo>
                    <a:pt x="118313" y="10291"/>
                    <a:pt x="120170" y="8874"/>
                    <a:pt x="122218" y="8363"/>
                  </a:cubicBezTo>
                  <a:cubicBezTo>
                    <a:pt x="122859" y="8200"/>
                    <a:pt x="123521" y="8120"/>
                    <a:pt x="124184" y="8120"/>
                  </a:cubicBezTo>
                  <a:cubicBezTo>
                    <a:pt x="125654" y="8120"/>
                    <a:pt x="127127" y="8513"/>
                    <a:pt x="128374" y="9267"/>
                  </a:cubicBezTo>
                  <a:lnTo>
                    <a:pt x="128719" y="9470"/>
                  </a:lnTo>
                  <a:cubicBezTo>
                    <a:pt x="128826" y="9529"/>
                    <a:pt x="128921" y="9625"/>
                    <a:pt x="129029" y="9708"/>
                  </a:cubicBezTo>
                  <a:lnTo>
                    <a:pt x="129350" y="9946"/>
                  </a:lnTo>
                  <a:cubicBezTo>
                    <a:pt x="129457" y="10017"/>
                    <a:pt x="129552" y="10125"/>
                    <a:pt x="129648" y="10208"/>
                  </a:cubicBezTo>
                  <a:lnTo>
                    <a:pt x="129945" y="10482"/>
                  </a:lnTo>
                  <a:cubicBezTo>
                    <a:pt x="130053" y="10565"/>
                    <a:pt x="130124" y="10672"/>
                    <a:pt x="130207" y="10779"/>
                  </a:cubicBezTo>
                  <a:lnTo>
                    <a:pt x="130481" y="11077"/>
                  </a:lnTo>
                  <a:lnTo>
                    <a:pt x="130553" y="11149"/>
                  </a:lnTo>
                  <a:cubicBezTo>
                    <a:pt x="130565" y="11172"/>
                    <a:pt x="130612" y="11220"/>
                    <a:pt x="130636" y="11256"/>
                  </a:cubicBezTo>
                  <a:lnTo>
                    <a:pt x="130826" y="11494"/>
                  </a:lnTo>
                  <a:lnTo>
                    <a:pt x="133815" y="15244"/>
                  </a:lnTo>
                  <a:lnTo>
                    <a:pt x="139780" y="22757"/>
                  </a:lnTo>
                  <a:lnTo>
                    <a:pt x="141280" y="24626"/>
                  </a:lnTo>
                  <a:lnTo>
                    <a:pt x="142018" y="25567"/>
                  </a:lnTo>
                  <a:lnTo>
                    <a:pt x="142114" y="25686"/>
                  </a:lnTo>
                  <a:lnTo>
                    <a:pt x="142245" y="25841"/>
                  </a:lnTo>
                  <a:lnTo>
                    <a:pt x="142518" y="26150"/>
                  </a:lnTo>
                  <a:lnTo>
                    <a:pt x="143066" y="26758"/>
                  </a:lnTo>
                  <a:cubicBezTo>
                    <a:pt x="144590" y="28353"/>
                    <a:pt x="146495" y="29579"/>
                    <a:pt x="148555" y="30341"/>
                  </a:cubicBezTo>
                  <a:cubicBezTo>
                    <a:pt x="150210" y="30954"/>
                    <a:pt x="151974" y="31282"/>
                    <a:pt x="153746" y="31282"/>
                  </a:cubicBezTo>
                  <a:cubicBezTo>
                    <a:pt x="154178" y="31282"/>
                    <a:pt x="154611" y="31262"/>
                    <a:pt x="155044" y="31222"/>
                  </a:cubicBezTo>
                  <a:cubicBezTo>
                    <a:pt x="157235" y="31020"/>
                    <a:pt x="159390" y="30329"/>
                    <a:pt x="161271" y="29198"/>
                  </a:cubicBezTo>
                  <a:cubicBezTo>
                    <a:pt x="161759" y="28936"/>
                    <a:pt x="162199" y="28603"/>
                    <a:pt x="162640" y="28282"/>
                  </a:cubicBezTo>
                  <a:lnTo>
                    <a:pt x="162961" y="28043"/>
                  </a:lnTo>
                  <a:lnTo>
                    <a:pt x="163200" y="27865"/>
                  </a:lnTo>
                  <a:lnTo>
                    <a:pt x="163676" y="27484"/>
                  </a:lnTo>
                  <a:lnTo>
                    <a:pt x="165545" y="25996"/>
                  </a:lnTo>
                  <a:lnTo>
                    <a:pt x="169296" y="23007"/>
                  </a:lnTo>
                  <a:lnTo>
                    <a:pt x="170212" y="24162"/>
                  </a:lnTo>
                  <a:lnTo>
                    <a:pt x="171272" y="25496"/>
                  </a:lnTo>
                  <a:lnTo>
                    <a:pt x="174903" y="13363"/>
                  </a:lnTo>
                  <a:lnTo>
                    <a:pt x="174903" y="13363"/>
                  </a:lnTo>
                  <a:lnTo>
                    <a:pt x="162271" y="14173"/>
                  </a:lnTo>
                  <a:lnTo>
                    <a:pt x="162783" y="14816"/>
                  </a:lnTo>
                  <a:lnTo>
                    <a:pt x="163331" y="15506"/>
                  </a:lnTo>
                  <a:lnTo>
                    <a:pt x="163842" y="16149"/>
                  </a:lnTo>
                  <a:lnTo>
                    <a:pt x="164247" y="16649"/>
                  </a:lnTo>
                  <a:lnTo>
                    <a:pt x="160497" y="19638"/>
                  </a:lnTo>
                  <a:lnTo>
                    <a:pt x="158616" y="21138"/>
                  </a:lnTo>
                  <a:lnTo>
                    <a:pt x="158151" y="21507"/>
                  </a:lnTo>
                  <a:lnTo>
                    <a:pt x="157913" y="21697"/>
                  </a:lnTo>
                  <a:cubicBezTo>
                    <a:pt x="157842" y="21745"/>
                    <a:pt x="157806" y="21769"/>
                    <a:pt x="157746" y="21805"/>
                  </a:cubicBezTo>
                  <a:cubicBezTo>
                    <a:pt x="157544" y="21948"/>
                    <a:pt x="157354" y="22114"/>
                    <a:pt x="157127" y="22221"/>
                  </a:cubicBezTo>
                  <a:cubicBezTo>
                    <a:pt x="156270" y="22733"/>
                    <a:pt x="155318" y="23043"/>
                    <a:pt x="154317" y="23138"/>
                  </a:cubicBezTo>
                  <a:cubicBezTo>
                    <a:pt x="154125" y="23157"/>
                    <a:pt x="153931" y="23166"/>
                    <a:pt x="153737" y="23166"/>
                  </a:cubicBezTo>
                  <a:cubicBezTo>
                    <a:pt x="152937" y="23166"/>
                    <a:pt x="152134" y="23011"/>
                    <a:pt x="151377" y="22733"/>
                  </a:cubicBezTo>
                  <a:cubicBezTo>
                    <a:pt x="150448" y="22388"/>
                    <a:pt x="149591" y="21852"/>
                    <a:pt x="148912" y="21126"/>
                  </a:cubicBezTo>
                  <a:lnTo>
                    <a:pt x="148662" y="20840"/>
                  </a:lnTo>
                  <a:lnTo>
                    <a:pt x="148531" y="20697"/>
                  </a:lnTo>
                  <a:cubicBezTo>
                    <a:pt x="148507" y="20674"/>
                    <a:pt x="148495" y="20662"/>
                    <a:pt x="148472" y="20626"/>
                  </a:cubicBezTo>
                  <a:lnTo>
                    <a:pt x="148376" y="20507"/>
                  </a:lnTo>
                  <a:lnTo>
                    <a:pt x="147626" y="19566"/>
                  </a:lnTo>
                  <a:lnTo>
                    <a:pt x="146138" y="17697"/>
                  </a:lnTo>
                  <a:lnTo>
                    <a:pt x="140161" y="10184"/>
                  </a:lnTo>
                  <a:lnTo>
                    <a:pt x="137172" y="6434"/>
                  </a:lnTo>
                  <a:lnTo>
                    <a:pt x="136994" y="6196"/>
                  </a:lnTo>
                  <a:cubicBezTo>
                    <a:pt x="136958" y="6160"/>
                    <a:pt x="136934" y="6124"/>
                    <a:pt x="136887" y="6077"/>
                  </a:cubicBezTo>
                  <a:lnTo>
                    <a:pt x="136756" y="5922"/>
                  </a:lnTo>
                  <a:lnTo>
                    <a:pt x="136232" y="5326"/>
                  </a:lnTo>
                  <a:cubicBezTo>
                    <a:pt x="136053" y="5136"/>
                    <a:pt x="135887" y="4922"/>
                    <a:pt x="135684" y="4743"/>
                  </a:cubicBezTo>
                  <a:lnTo>
                    <a:pt x="135101" y="4195"/>
                  </a:lnTo>
                  <a:cubicBezTo>
                    <a:pt x="134910" y="4017"/>
                    <a:pt x="134720" y="3826"/>
                    <a:pt x="134505" y="3671"/>
                  </a:cubicBezTo>
                  <a:lnTo>
                    <a:pt x="133863" y="3183"/>
                  </a:lnTo>
                  <a:cubicBezTo>
                    <a:pt x="133648" y="3029"/>
                    <a:pt x="133446" y="2850"/>
                    <a:pt x="133220" y="2707"/>
                  </a:cubicBezTo>
                  <a:lnTo>
                    <a:pt x="132541" y="2290"/>
                  </a:lnTo>
                  <a:cubicBezTo>
                    <a:pt x="130031" y="783"/>
                    <a:pt x="127119" y="0"/>
                    <a:pt x="124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78" name="Google Shape;78;p16"/>
            <p:cNvGrpSpPr/>
            <p:nvPr/>
          </p:nvGrpSpPr>
          <p:grpSpPr>
            <a:xfrm>
              <a:off x="1806690" y="1389189"/>
              <a:ext cx="4502713" cy="3725654"/>
              <a:chOff x="2346303" y="1389189"/>
              <a:chExt cx="4502713" cy="3725654"/>
            </a:xfrm>
          </p:grpSpPr>
          <p:sp>
            <p:nvSpPr>
              <p:cNvPr id="79" name="Google Shape;79;p16"/>
              <p:cNvSpPr/>
              <p:nvPr/>
            </p:nvSpPr>
            <p:spPr>
              <a:xfrm>
                <a:off x="5565644" y="2271083"/>
                <a:ext cx="46149" cy="58076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084" extrusionOk="0">
                    <a:moveTo>
                      <a:pt x="0" y="0"/>
                    </a:moveTo>
                    <a:lnTo>
                      <a:pt x="1655" y="20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80" name="Google Shape;80;p16"/>
              <p:cNvSpPr/>
              <p:nvPr/>
            </p:nvSpPr>
            <p:spPr>
              <a:xfrm>
                <a:off x="5518522" y="2212006"/>
                <a:ext cx="46483" cy="58104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2085" extrusionOk="0">
                    <a:moveTo>
                      <a:pt x="1" y="1"/>
                    </a:moveTo>
                    <a:lnTo>
                      <a:pt x="1667" y="2084"/>
                    </a:lnTo>
                    <a:lnTo>
                      <a:pt x="1667" y="20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81" name="Google Shape;81;p16"/>
              <p:cNvSpPr/>
              <p:nvPr/>
            </p:nvSpPr>
            <p:spPr>
              <a:xfrm>
                <a:off x="2476718" y="4996685"/>
                <a:ext cx="0" cy="28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82" name="Google Shape;82;p16"/>
              <p:cNvSpPr/>
              <p:nvPr/>
            </p:nvSpPr>
            <p:spPr>
              <a:xfrm>
                <a:off x="4051681" y="3888849"/>
                <a:ext cx="148367" cy="81317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2918" extrusionOk="0">
                    <a:moveTo>
                      <a:pt x="168" y="1"/>
                    </a:moveTo>
                    <a:lnTo>
                      <a:pt x="1" y="1025"/>
                    </a:lnTo>
                    <a:cubicBezTo>
                      <a:pt x="215" y="1061"/>
                      <a:pt x="430" y="1072"/>
                      <a:pt x="632" y="1132"/>
                    </a:cubicBezTo>
                    <a:lnTo>
                      <a:pt x="1251" y="1299"/>
                    </a:lnTo>
                    <a:cubicBezTo>
                      <a:pt x="1680" y="1382"/>
                      <a:pt x="2073" y="1561"/>
                      <a:pt x="2477" y="1703"/>
                    </a:cubicBezTo>
                    <a:cubicBezTo>
                      <a:pt x="2680" y="1775"/>
                      <a:pt x="2870" y="1870"/>
                      <a:pt x="3061" y="1965"/>
                    </a:cubicBezTo>
                    <a:lnTo>
                      <a:pt x="3632" y="2239"/>
                    </a:lnTo>
                    <a:cubicBezTo>
                      <a:pt x="4001" y="2465"/>
                      <a:pt x="4371" y="2680"/>
                      <a:pt x="4728" y="2918"/>
                    </a:cubicBezTo>
                    <a:lnTo>
                      <a:pt x="5323" y="2061"/>
                    </a:lnTo>
                    <a:cubicBezTo>
                      <a:pt x="4930" y="1811"/>
                      <a:pt x="4537" y="1573"/>
                      <a:pt x="4132" y="1334"/>
                    </a:cubicBezTo>
                    <a:lnTo>
                      <a:pt x="3501" y="1025"/>
                    </a:lnTo>
                    <a:cubicBezTo>
                      <a:pt x="3287" y="930"/>
                      <a:pt x="3085" y="811"/>
                      <a:pt x="2858" y="739"/>
                    </a:cubicBezTo>
                    <a:cubicBezTo>
                      <a:pt x="2418" y="584"/>
                      <a:pt x="1989" y="394"/>
                      <a:pt x="1537" y="299"/>
                    </a:cubicBezTo>
                    <a:lnTo>
                      <a:pt x="858" y="120"/>
                    </a:lnTo>
                    <a:cubicBezTo>
                      <a:pt x="632" y="60"/>
                      <a:pt x="394" y="37"/>
                      <a:pt x="1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83" name="Google Shape;83;p16"/>
              <p:cNvSpPr/>
              <p:nvPr/>
            </p:nvSpPr>
            <p:spPr>
              <a:xfrm>
                <a:off x="6180436" y="3034516"/>
                <a:ext cx="73682" cy="149676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5371" extrusionOk="0">
                    <a:moveTo>
                      <a:pt x="882" y="0"/>
                    </a:moveTo>
                    <a:lnTo>
                      <a:pt x="0" y="524"/>
                    </a:lnTo>
                    <a:lnTo>
                      <a:pt x="322" y="1084"/>
                    </a:lnTo>
                    <a:cubicBezTo>
                      <a:pt x="429" y="1262"/>
                      <a:pt x="501" y="1477"/>
                      <a:pt x="596" y="1667"/>
                    </a:cubicBezTo>
                    <a:lnTo>
                      <a:pt x="858" y="2251"/>
                    </a:lnTo>
                    <a:cubicBezTo>
                      <a:pt x="929" y="2453"/>
                      <a:pt x="989" y="2655"/>
                      <a:pt x="1060" y="2858"/>
                    </a:cubicBezTo>
                    <a:cubicBezTo>
                      <a:pt x="1132" y="3060"/>
                      <a:pt x="1203" y="3263"/>
                      <a:pt x="1263" y="3477"/>
                    </a:cubicBezTo>
                    <a:lnTo>
                      <a:pt x="1405" y="4096"/>
                    </a:lnTo>
                    <a:cubicBezTo>
                      <a:pt x="1513" y="4513"/>
                      <a:pt x="1560" y="4941"/>
                      <a:pt x="1608" y="5370"/>
                    </a:cubicBezTo>
                    <a:lnTo>
                      <a:pt x="2644" y="5263"/>
                    </a:lnTo>
                    <a:cubicBezTo>
                      <a:pt x="2584" y="4799"/>
                      <a:pt x="2537" y="4334"/>
                      <a:pt x="2417" y="3882"/>
                    </a:cubicBezTo>
                    <a:lnTo>
                      <a:pt x="2263" y="3203"/>
                    </a:lnTo>
                    <a:cubicBezTo>
                      <a:pt x="2203" y="2977"/>
                      <a:pt x="2120" y="2751"/>
                      <a:pt x="2048" y="2536"/>
                    </a:cubicBezTo>
                    <a:cubicBezTo>
                      <a:pt x="1977" y="2310"/>
                      <a:pt x="1905" y="2084"/>
                      <a:pt x="1822" y="1870"/>
                    </a:cubicBezTo>
                    <a:lnTo>
                      <a:pt x="1536" y="1227"/>
                    </a:lnTo>
                    <a:cubicBezTo>
                      <a:pt x="1429" y="1024"/>
                      <a:pt x="1358" y="798"/>
                      <a:pt x="1239" y="596"/>
                    </a:cubicBezTo>
                    <a:lnTo>
                      <a:pt x="8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84" name="Google Shape;84;p16"/>
              <p:cNvSpPr/>
              <p:nvPr/>
            </p:nvSpPr>
            <p:spPr>
              <a:xfrm>
                <a:off x="6157224" y="3295960"/>
                <a:ext cx="89260" cy="146360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5252" extrusionOk="0">
                    <a:moveTo>
                      <a:pt x="2203" y="0"/>
                    </a:moveTo>
                    <a:cubicBezTo>
                      <a:pt x="1810" y="1679"/>
                      <a:pt x="1060" y="3263"/>
                      <a:pt x="0" y="4620"/>
                    </a:cubicBezTo>
                    <a:lnTo>
                      <a:pt x="822" y="5251"/>
                    </a:lnTo>
                    <a:cubicBezTo>
                      <a:pt x="1965" y="3775"/>
                      <a:pt x="2786" y="2048"/>
                      <a:pt x="3203" y="239"/>
                    </a:cubicBezTo>
                    <a:lnTo>
                      <a:pt x="2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85" name="Google Shape;85;p16"/>
              <p:cNvSpPr/>
              <p:nvPr/>
            </p:nvSpPr>
            <p:spPr>
              <a:xfrm>
                <a:off x="5351963" y="1985060"/>
                <a:ext cx="115817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7" extrusionOk="0">
                    <a:moveTo>
                      <a:pt x="810" y="1"/>
                    </a:moveTo>
                    <a:lnTo>
                      <a:pt x="1" y="644"/>
                    </a:lnTo>
                    <a:lnTo>
                      <a:pt x="3346" y="4847"/>
                    </a:lnTo>
                    <a:lnTo>
                      <a:pt x="4156" y="4204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86" name="Google Shape;86;p16"/>
              <p:cNvSpPr/>
              <p:nvPr/>
            </p:nvSpPr>
            <p:spPr>
              <a:xfrm>
                <a:off x="5518522" y="2193753"/>
                <a:ext cx="115817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9" extrusionOk="0">
                    <a:moveTo>
                      <a:pt x="810" y="1"/>
                    </a:moveTo>
                    <a:lnTo>
                      <a:pt x="1" y="656"/>
                    </a:lnTo>
                    <a:lnTo>
                      <a:pt x="1667" y="2739"/>
                    </a:lnTo>
                    <a:cubicBezTo>
                      <a:pt x="1667" y="2751"/>
                      <a:pt x="1667" y="2751"/>
                      <a:pt x="1667" y="2751"/>
                    </a:cubicBezTo>
                    <a:cubicBezTo>
                      <a:pt x="1679" y="2763"/>
                      <a:pt x="1679" y="2763"/>
                      <a:pt x="1691" y="2775"/>
                    </a:cubicBezTo>
                    <a:lnTo>
                      <a:pt x="3346" y="4859"/>
                    </a:lnTo>
                    <a:lnTo>
                      <a:pt x="4156" y="4216"/>
                    </a:lnTo>
                    <a:lnTo>
                      <a:pt x="2489" y="2108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87" name="Google Shape;87;p16"/>
              <p:cNvSpPr/>
              <p:nvPr/>
            </p:nvSpPr>
            <p:spPr>
              <a:xfrm>
                <a:off x="5684746" y="2403115"/>
                <a:ext cx="115817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9" extrusionOk="0">
                    <a:moveTo>
                      <a:pt x="810" y="1"/>
                    </a:moveTo>
                    <a:lnTo>
                      <a:pt x="1" y="656"/>
                    </a:lnTo>
                    <a:lnTo>
                      <a:pt x="3346" y="4859"/>
                    </a:lnTo>
                    <a:lnTo>
                      <a:pt x="4156" y="4204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88" name="Google Shape;88;p16"/>
              <p:cNvSpPr/>
              <p:nvPr/>
            </p:nvSpPr>
            <p:spPr>
              <a:xfrm>
                <a:off x="5851304" y="2612142"/>
                <a:ext cx="116152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4859" extrusionOk="0">
                    <a:moveTo>
                      <a:pt x="822" y="1"/>
                    </a:moveTo>
                    <a:lnTo>
                      <a:pt x="0" y="656"/>
                    </a:lnTo>
                    <a:lnTo>
                      <a:pt x="1679" y="2751"/>
                    </a:lnTo>
                    <a:lnTo>
                      <a:pt x="3346" y="4858"/>
                    </a:lnTo>
                    <a:lnTo>
                      <a:pt x="4168" y="4204"/>
                    </a:lnTo>
                    <a:lnTo>
                      <a:pt x="2489" y="2108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89" name="Google Shape;89;p16"/>
              <p:cNvSpPr/>
              <p:nvPr/>
            </p:nvSpPr>
            <p:spPr>
              <a:xfrm>
                <a:off x="6017528" y="2821504"/>
                <a:ext cx="115817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9" extrusionOk="0">
                    <a:moveTo>
                      <a:pt x="822" y="1"/>
                    </a:moveTo>
                    <a:lnTo>
                      <a:pt x="1" y="644"/>
                    </a:lnTo>
                    <a:lnTo>
                      <a:pt x="3346" y="4858"/>
                    </a:lnTo>
                    <a:lnTo>
                      <a:pt x="4156" y="4203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90" name="Google Shape;90;p16"/>
              <p:cNvSpPr/>
              <p:nvPr/>
            </p:nvSpPr>
            <p:spPr>
              <a:xfrm>
                <a:off x="5945856" y="3502340"/>
                <a:ext cx="146695" cy="88619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3180" extrusionOk="0">
                    <a:moveTo>
                      <a:pt x="4632" y="0"/>
                    </a:moveTo>
                    <a:cubicBezTo>
                      <a:pt x="3942" y="524"/>
                      <a:pt x="3215" y="976"/>
                      <a:pt x="2430" y="1334"/>
                    </a:cubicBezTo>
                    <a:cubicBezTo>
                      <a:pt x="2037" y="1512"/>
                      <a:pt x="1656" y="1703"/>
                      <a:pt x="1239" y="1822"/>
                    </a:cubicBezTo>
                    <a:lnTo>
                      <a:pt x="632" y="2024"/>
                    </a:lnTo>
                    <a:cubicBezTo>
                      <a:pt x="429" y="2084"/>
                      <a:pt x="215" y="2119"/>
                      <a:pt x="1" y="2179"/>
                    </a:cubicBezTo>
                    <a:lnTo>
                      <a:pt x="239" y="3179"/>
                    </a:lnTo>
                    <a:cubicBezTo>
                      <a:pt x="465" y="3131"/>
                      <a:pt x="691" y="3084"/>
                      <a:pt x="918" y="3024"/>
                    </a:cubicBezTo>
                    <a:lnTo>
                      <a:pt x="1584" y="2798"/>
                    </a:lnTo>
                    <a:cubicBezTo>
                      <a:pt x="2025" y="2667"/>
                      <a:pt x="2453" y="2465"/>
                      <a:pt x="2870" y="2274"/>
                    </a:cubicBezTo>
                    <a:cubicBezTo>
                      <a:pt x="3716" y="1881"/>
                      <a:pt x="4513" y="1393"/>
                      <a:pt x="5263" y="834"/>
                    </a:cubicBezTo>
                    <a:lnTo>
                      <a:pt x="46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91" name="Google Shape;91;p16"/>
              <p:cNvSpPr/>
              <p:nvPr/>
            </p:nvSpPr>
            <p:spPr>
              <a:xfrm>
                <a:off x="5684411" y="3523574"/>
                <a:ext cx="149676" cy="74685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2680" extrusionOk="0">
                    <a:moveTo>
                      <a:pt x="536" y="0"/>
                    </a:moveTo>
                    <a:lnTo>
                      <a:pt x="1" y="893"/>
                    </a:lnTo>
                    <a:cubicBezTo>
                      <a:pt x="1596" y="1846"/>
                      <a:pt x="3394" y="2465"/>
                      <a:pt x="5251" y="2679"/>
                    </a:cubicBezTo>
                    <a:lnTo>
                      <a:pt x="5370" y="1655"/>
                    </a:lnTo>
                    <a:cubicBezTo>
                      <a:pt x="3656" y="1453"/>
                      <a:pt x="2001" y="881"/>
                      <a:pt x="5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92" name="Google Shape;92;p16"/>
              <p:cNvSpPr/>
              <p:nvPr/>
            </p:nvSpPr>
            <p:spPr>
              <a:xfrm>
                <a:off x="5498291" y="3333775"/>
                <a:ext cx="115817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9" extrusionOk="0">
                    <a:moveTo>
                      <a:pt x="810" y="1"/>
                    </a:moveTo>
                    <a:lnTo>
                      <a:pt x="0" y="656"/>
                    </a:lnTo>
                    <a:lnTo>
                      <a:pt x="1667" y="2751"/>
                    </a:lnTo>
                    <a:cubicBezTo>
                      <a:pt x="2239" y="3454"/>
                      <a:pt x="2762" y="4156"/>
                      <a:pt x="3358" y="4859"/>
                    </a:cubicBezTo>
                    <a:lnTo>
                      <a:pt x="4156" y="4192"/>
                    </a:lnTo>
                    <a:cubicBezTo>
                      <a:pt x="3596" y="3525"/>
                      <a:pt x="3036" y="2799"/>
                      <a:pt x="2477" y="2108"/>
                    </a:cubicBez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93" name="Google Shape;93;p16"/>
              <p:cNvSpPr/>
              <p:nvPr/>
            </p:nvSpPr>
            <p:spPr>
              <a:xfrm>
                <a:off x="5332066" y="3124748"/>
                <a:ext cx="115817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7" extrusionOk="0">
                    <a:moveTo>
                      <a:pt x="810" y="1"/>
                    </a:moveTo>
                    <a:lnTo>
                      <a:pt x="0" y="644"/>
                    </a:lnTo>
                    <a:lnTo>
                      <a:pt x="3346" y="4847"/>
                    </a:lnTo>
                    <a:lnTo>
                      <a:pt x="4155" y="4204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94" name="Google Shape;94;p16"/>
              <p:cNvSpPr/>
              <p:nvPr/>
            </p:nvSpPr>
            <p:spPr>
              <a:xfrm>
                <a:off x="5165174" y="2915414"/>
                <a:ext cx="115817" cy="135380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8" extrusionOk="0">
                    <a:moveTo>
                      <a:pt x="810" y="0"/>
                    </a:moveTo>
                    <a:lnTo>
                      <a:pt x="0" y="655"/>
                    </a:lnTo>
                    <a:lnTo>
                      <a:pt x="1679" y="2750"/>
                    </a:lnTo>
                    <a:lnTo>
                      <a:pt x="3346" y="4858"/>
                    </a:lnTo>
                    <a:lnTo>
                      <a:pt x="4156" y="4215"/>
                    </a:lnTo>
                    <a:lnTo>
                      <a:pt x="2489" y="2107"/>
                    </a:lnTo>
                    <a:cubicBezTo>
                      <a:pt x="2489" y="2107"/>
                      <a:pt x="2489" y="2107"/>
                      <a:pt x="2477" y="2096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95" name="Google Shape;95;p16"/>
              <p:cNvSpPr/>
              <p:nvPr/>
            </p:nvSpPr>
            <p:spPr>
              <a:xfrm>
                <a:off x="4998949" y="2706387"/>
                <a:ext cx="115817" cy="135046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6" extrusionOk="0">
                    <a:moveTo>
                      <a:pt x="810" y="0"/>
                    </a:moveTo>
                    <a:lnTo>
                      <a:pt x="0" y="643"/>
                    </a:lnTo>
                    <a:lnTo>
                      <a:pt x="3346" y="4846"/>
                    </a:lnTo>
                    <a:lnTo>
                      <a:pt x="4156" y="4203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96" name="Google Shape;96;p16"/>
              <p:cNvSpPr/>
              <p:nvPr/>
            </p:nvSpPr>
            <p:spPr>
              <a:xfrm>
                <a:off x="4832391" y="2497360"/>
                <a:ext cx="115817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7" extrusionOk="0">
                    <a:moveTo>
                      <a:pt x="810" y="0"/>
                    </a:moveTo>
                    <a:lnTo>
                      <a:pt x="0" y="643"/>
                    </a:lnTo>
                    <a:lnTo>
                      <a:pt x="1643" y="2703"/>
                    </a:lnTo>
                    <a:cubicBezTo>
                      <a:pt x="1643" y="2727"/>
                      <a:pt x="1655" y="2739"/>
                      <a:pt x="1667" y="2751"/>
                    </a:cubicBezTo>
                    <a:cubicBezTo>
                      <a:pt x="1679" y="2762"/>
                      <a:pt x="1691" y="2774"/>
                      <a:pt x="1703" y="2774"/>
                    </a:cubicBezTo>
                    <a:lnTo>
                      <a:pt x="3346" y="4846"/>
                    </a:lnTo>
                    <a:lnTo>
                      <a:pt x="4156" y="4203"/>
                    </a:lnTo>
                    <a:lnTo>
                      <a:pt x="2489" y="2096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97" name="Google Shape;97;p16"/>
              <p:cNvSpPr/>
              <p:nvPr/>
            </p:nvSpPr>
            <p:spPr>
              <a:xfrm>
                <a:off x="4649252" y="2306919"/>
                <a:ext cx="132398" cy="116152"/>
              </a:xfrm>
              <a:custGeom>
                <a:avLst/>
                <a:gdLst/>
                <a:ahLst/>
                <a:cxnLst/>
                <a:rect l="l" t="t" r="r" b="b"/>
                <a:pathLst>
                  <a:path w="4751" h="4168" extrusionOk="0">
                    <a:moveTo>
                      <a:pt x="464" y="0"/>
                    </a:moveTo>
                    <a:lnTo>
                      <a:pt x="0" y="929"/>
                    </a:lnTo>
                    <a:cubicBezTo>
                      <a:pt x="1524" y="1703"/>
                      <a:pt x="2881" y="2810"/>
                      <a:pt x="3941" y="4167"/>
                    </a:cubicBezTo>
                    <a:lnTo>
                      <a:pt x="4751" y="3524"/>
                    </a:lnTo>
                    <a:cubicBezTo>
                      <a:pt x="3608" y="2060"/>
                      <a:pt x="2131" y="845"/>
                      <a:pt x="4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98" name="Google Shape;98;p16"/>
              <p:cNvSpPr/>
              <p:nvPr/>
            </p:nvSpPr>
            <p:spPr>
              <a:xfrm>
                <a:off x="4391765" y="2266680"/>
                <a:ext cx="154330" cy="42916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1540" extrusionOk="0">
                    <a:moveTo>
                      <a:pt x="3945" y="1"/>
                    </a:moveTo>
                    <a:cubicBezTo>
                      <a:pt x="3547" y="1"/>
                      <a:pt x="3149" y="27"/>
                      <a:pt x="2751" y="27"/>
                    </a:cubicBezTo>
                    <a:cubicBezTo>
                      <a:pt x="2287" y="87"/>
                      <a:pt x="1823" y="134"/>
                      <a:pt x="1358" y="218"/>
                    </a:cubicBezTo>
                    <a:lnTo>
                      <a:pt x="680" y="372"/>
                    </a:lnTo>
                    <a:cubicBezTo>
                      <a:pt x="453" y="420"/>
                      <a:pt x="227" y="468"/>
                      <a:pt x="1" y="551"/>
                    </a:cubicBezTo>
                    <a:lnTo>
                      <a:pt x="299" y="1539"/>
                    </a:lnTo>
                    <a:cubicBezTo>
                      <a:pt x="501" y="1468"/>
                      <a:pt x="715" y="1432"/>
                      <a:pt x="930" y="1373"/>
                    </a:cubicBezTo>
                    <a:lnTo>
                      <a:pt x="1549" y="1230"/>
                    </a:lnTo>
                    <a:cubicBezTo>
                      <a:pt x="1977" y="1158"/>
                      <a:pt x="2406" y="1123"/>
                      <a:pt x="2823" y="1063"/>
                    </a:cubicBezTo>
                    <a:cubicBezTo>
                      <a:pt x="3190" y="1063"/>
                      <a:pt x="3557" y="1037"/>
                      <a:pt x="3925" y="1037"/>
                    </a:cubicBezTo>
                    <a:cubicBezTo>
                      <a:pt x="3986" y="1037"/>
                      <a:pt x="4047" y="1037"/>
                      <a:pt x="4109" y="1039"/>
                    </a:cubicBezTo>
                    <a:lnTo>
                      <a:pt x="4751" y="1087"/>
                    </a:lnTo>
                    <a:lnTo>
                      <a:pt x="5073" y="1111"/>
                    </a:lnTo>
                    <a:cubicBezTo>
                      <a:pt x="5180" y="1123"/>
                      <a:pt x="5287" y="1134"/>
                      <a:pt x="5394" y="1158"/>
                    </a:cubicBezTo>
                    <a:lnTo>
                      <a:pt x="5537" y="134"/>
                    </a:lnTo>
                    <a:cubicBezTo>
                      <a:pt x="5418" y="111"/>
                      <a:pt x="5311" y="87"/>
                      <a:pt x="5192" y="75"/>
                    </a:cubicBezTo>
                    <a:lnTo>
                      <a:pt x="4847" y="51"/>
                    </a:lnTo>
                    <a:lnTo>
                      <a:pt x="4144" y="3"/>
                    </a:lnTo>
                    <a:cubicBezTo>
                      <a:pt x="4078" y="2"/>
                      <a:pt x="4012" y="1"/>
                      <a:pt x="39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99" name="Google Shape;99;p16"/>
              <p:cNvSpPr/>
              <p:nvPr/>
            </p:nvSpPr>
            <p:spPr>
              <a:xfrm>
                <a:off x="4132327" y="2565688"/>
                <a:ext cx="39516" cy="15466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5550" extrusionOk="0">
                    <a:moveTo>
                      <a:pt x="215" y="1"/>
                    </a:moveTo>
                    <a:lnTo>
                      <a:pt x="107" y="691"/>
                    </a:lnTo>
                    <a:cubicBezTo>
                      <a:pt x="60" y="930"/>
                      <a:pt x="60" y="1156"/>
                      <a:pt x="48" y="1394"/>
                    </a:cubicBezTo>
                    <a:lnTo>
                      <a:pt x="0" y="2084"/>
                    </a:lnTo>
                    <a:lnTo>
                      <a:pt x="24" y="2787"/>
                    </a:lnTo>
                    <a:cubicBezTo>
                      <a:pt x="36" y="3025"/>
                      <a:pt x="24" y="3251"/>
                      <a:pt x="60" y="3489"/>
                    </a:cubicBezTo>
                    <a:lnTo>
                      <a:pt x="143" y="4180"/>
                    </a:lnTo>
                    <a:cubicBezTo>
                      <a:pt x="179" y="4644"/>
                      <a:pt x="322" y="5097"/>
                      <a:pt x="405" y="5549"/>
                    </a:cubicBezTo>
                    <a:lnTo>
                      <a:pt x="1417" y="5299"/>
                    </a:lnTo>
                    <a:cubicBezTo>
                      <a:pt x="1334" y="4871"/>
                      <a:pt x="1203" y="4466"/>
                      <a:pt x="1167" y="4037"/>
                    </a:cubicBezTo>
                    <a:lnTo>
                      <a:pt x="1084" y="3394"/>
                    </a:lnTo>
                    <a:cubicBezTo>
                      <a:pt x="1048" y="3180"/>
                      <a:pt x="1072" y="2966"/>
                      <a:pt x="1060" y="2751"/>
                    </a:cubicBezTo>
                    <a:lnTo>
                      <a:pt x="1036" y="2108"/>
                    </a:lnTo>
                    <a:lnTo>
                      <a:pt x="1084" y="1465"/>
                    </a:lnTo>
                    <a:cubicBezTo>
                      <a:pt x="1096" y="1251"/>
                      <a:pt x="1096" y="1037"/>
                      <a:pt x="1131" y="822"/>
                    </a:cubicBezTo>
                    <a:lnTo>
                      <a:pt x="1238" y="191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0" name="Google Shape;100;p16"/>
              <p:cNvSpPr/>
              <p:nvPr/>
            </p:nvSpPr>
            <p:spPr>
              <a:xfrm>
                <a:off x="4179421" y="2336096"/>
                <a:ext cx="120471" cy="129445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645" extrusionOk="0">
                    <a:moveTo>
                      <a:pt x="3716" y="1"/>
                    </a:moveTo>
                    <a:cubicBezTo>
                      <a:pt x="2204" y="1096"/>
                      <a:pt x="930" y="2513"/>
                      <a:pt x="1" y="4132"/>
                    </a:cubicBezTo>
                    <a:lnTo>
                      <a:pt x="906" y="4644"/>
                    </a:lnTo>
                    <a:cubicBezTo>
                      <a:pt x="1751" y="3144"/>
                      <a:pt x="2930" y="1846"/>
                      <a:pt x="4323" y="834"/>
                    </a:cubicBezTo>
                    <a:lnTo>
                      <a:pt x="371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1" name="Google Shape;101;p16"/>
              <p:cNvSpPr/>
              <p:nvPr/>
            </p:nvSpPr>
            <p:spPr>
              <a:xfrm>
                <a:off x="4193355" y="2815540"/>
                <a:ext cx="115176" cy="13538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858" extrusionOk="0">
                    <a:moveTo>
                      <a:pt x="858" y="0"/>
                    </a:moveTo>
                    <a:lnTo>
                      <a:pt x="1" y="584"/>
                    </a:lnTo>
                    <a:lnTo>
                      <a:pt x="406" y="1143"/>
                    </a:lnTo>
                    <a:cubicBezTo>
                      <a:pt x="537" y="1346"/>
                      <a:pt x="680" y="1524"/>
                      <a:pt x="822" y="1703"/>
                    </a:cubicBezTo>
                    <a:lnTo>
                      <a:pt x="1656" y="2751"/>
                    </a:lnTo>
                    <a:lnTo>
                      <a:pt x="3323" y="4858"/>
                    </a:lnTo>
                    <a:lnTo>
                      <a:pt x="4132" y="4215"/>
                    </a:lnTo>
                    <a:lnTo>
                      <a:pt x="2466" y="2108"/>
                    </a:lnTo>
                    <a:lnTo>
                      <a:pt x="1632" y="1060"/>
                    </a:lnTo>
                    <a:cubicBezTo>
                      <a:pt x="1489" y="881"/>
                      <a:pt x="1358" y="703"/>
                      <a:pt x="1239" y="524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2" name="Google Shape;102;p16"/>
              <p:cNvSpPr/>
              <p:nvPr/>
            </p:nvSpPr>
            <p:spPr>
              <a:xfrm>
                <a:off x="4358938" y="3024902"/>
                <a:ext cx="115817" cy="135380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8" extrusionOk="0">
                    <a:moveTo>
                      <a:pt x="810" y="0"/>
                    </a:moveTo>
                    <a:lnTo>
                      <a:pt x="0" y="655"/>
                    </a:lnTo>
                    <a:lnTo>
                      <a:pt x="1667" y="2750"/>
                    </a:lnTo>
                    <a:lnTo>
                      <a:pt x="3334" y="4858"/>
                    </a:lnTo>
                    <a:lnTo>
                      <a:pt x="4155" y="4215"/>
                    </a:lnTo>
                    <a:lnTo>
                      <a:pt x="2489" y="2107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3" name="Google Shape;103;p16"/>
              <p:cNvSpPr/>
              <p:nvPr/>
            </p:nvSpPr>
            <p:spPr>
              <a:xfrm>
                <a:off x="4525162" y="3234570"/>
                <a:ext cx="115817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7" extrusionOk="0">
                    <a:moveTo>
                      <a:pt x="810" y="1"/>
                    </a:moveTo>
                    <a:lnTo>
                      <a:pt x="0" y="644"/>
                    </a:lnTo>
                    <a:lnTo>
                      <a:pt x="3334" y="4847"/>
                    </a:lnTo>
                    <a:lnTo>
                      <a:pt x="4155" y="4204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4" name="Google Shape;104;p16"/>
              <p:cNvSpPr/>
              <p:nvPr/>
            </p:nvSpPr>
            <p:spPr>
              <a:xfrm>
                <a:off x="4691052" y="3443932"/>
                <a:ext cx="115817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9" extrusionOk="0">
                    <a:moveTo>
                      <a:pt x="822" y="1"/>
                    </a:moveTo>
                    <a:lnTo>
                      <a:pt x="0" y="644"/>
                    </a:lnTo>
                    <a:lnTo>
                      <a:pt x="1667" y="2751"/>
                    </a:lnTo>
                    <a:lnTo>
                      <a:pt x="3346" y="4858"/>
                    </a:lnTo>
                    <a:lnTo>
                      <a:pt x="4156" y="4215"/>
                    </a:lnTo>
                    <a:lnTo>
                      <a:pt x="2489" y="2108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5" name="Google Shape;105;p16"/>
              <p:cNvSpPr/>
              <p:nvPr/>
            </p:nvSpPr>
            <p:spPr>
              <a:xfrm>
                <a:off x="4857276" y="3653628"/>
                <a:ext cx="115817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7" extrusionOk="0">
                    <a:moveTo>
                      <a:pt x="810" y="0"/>
                    </a:moveTo>
                    <a:lnTo>
                      <a:pt x="0" y="643"/>
                    </a:lnTo>
                    <a:lnTo>
                      <a:pt x="3346" y="4846"/>
                    </a:lnTo>
                    <a:lnTo>
                      <a:pt x="4156" y="4203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6" name="Google Shape;106;p16"/>
              <p:cNvSpPr/>
              <p:nvPr/>
            </p:nvSpPr>
            <p:spPr>
              <a:xfrm>
                <a:off x="5076920" y="4116464"/>
                <a:ext cx="63064" cy="150986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5418" extrusionOk="0">
                    <a:moveTo>
                      <a:pt x="1215" y="1"/>
                    </a:moveTo>
                    <a:cubicBezTo>
                      <a:pt x="1167" y="1715"/>
                      <a:pt x="750" y="3418"/>
                      <a:pt x="0" y="4965"/>
                    </a:cubicBezTo>
                    <a:lnTo>
                      <a:pt x="941" y="5418"/>
                    </a:lnTo>
                    <a:cubicBezTo>
                      <a:pt x="1751" y="3739"/>
                      <a:pt x="2203" y="1894"/>
                      <a:pt x="2262" y="24"/>
                    </a:cubicBezTo>
                    <a:lnTo>
                      <a:pt x="12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7" name="Google Shape;107;p16"/>
              <p:cNvSpPr/>
              <p:nvPr/>
            </p:nvSpPr>
            <p:spPr>
              <a:xfrm>
                <a:off x="4891775" y="4346056"/>
                <a:ext cx="140369" cy="103556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3716" extrusionOk="0">
                    <a:moveTo>
                      <a:pt x="4311" y="1"/>
                    </a:moveTo>
                    <a:cubicBezTo>
                      <a:pt x="4001" y="298"/>
                      <a:pt x="3668" y="572"/>
                      <a:pt x="3346" y="858"/>
                    </a:cubicBezTo>
                    <a:cubicBezTo>
                      <a:pt x="3001" y="1108"/>
                      <a:pt x="2656" y="1358"/>
                      <a:pt x="2299" y="1608"/>
                    </a:cubicBezTo>
                    <a:cubicBezTo>
                      <a:pt x="1929" y="1810"/>
                      <a:pt x="1560" y="2049"/>
                      <a:pt x="1179" y="2239"/>
                    </a:cubicBezTo>
                    <a:lnTo>
                      <a:pt x="596" y="2501"/>
                    </a:lnTo>
                    <a:cubicBezTo>
                      <a:pt x="394" y="2584"/>
                      <a:pt x="203" y="2680"/>
                      <a:pt x="1" y="2739"/>
                    </a:cubicBezTo>
                    <a:lnTo>
                      <a:pt x="358" y="3715"/>
                    </a:lnTo>
                    <a:cubicBezTo>
                      <a:pt x="584" y="3644"/>
                      <a:pt x="786" y="3549"/>
                      <a:pt x="1001" y="3453"/>
                    </a:cubicBezTo>
                    <a:lnTo>
                      <a:pt x="1644" y="3168"/>
                    </a:lnTo>
                    <a:cubicBezTo>
                      <a:pt x="2060" y="2953"/>
                      <a:pt x="2453" y="2703"/>
                      <a:pt x="2858" y="2477"/>
                    </a:cubicBezTo>
                    <a:cubicBezTo>
                      <a:pt x="3239" y="2215"/>
                      <a:pt x="3620" y="1941"/>
                      <a:pt x="4001" y="1668"/>
                    </a:cubicBezTo>
                    <a:cubicBezTo>
                      <a:pt x="4346" y="1358"/>
                      <a:pt x="4704" y="1060"/>
                      <a:pt x="5037" y="739"/>
                    </a:cubicBezTo>
                    <a:lnTo>
                      <a:pt x="43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8" name="Google Shape;108;p16"/>
              <p:cNvSpPr/>
              <p:nvPr/>
            </p:nvSpPr>
            <p:spPr>
              <a:xfrm>
                <a:off x="4630330" y="4414748"/>
                <a:ext cx="151655" cy="56822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2039" extrusionOk="0">
                    <a:moveTo>
                      <a:pt x="405" y="0"/>
                    </a:moveTo>
                    <a:lnTo>
                      <a:pt x="0" y="953"/>
                    </a:lnTo>
                    <a:cubicBezTo>
                      <a:pt x="1626" y="1680"/>
                      <a:pt x="3403" y="2039"/>
                      <a:pt x="5187" y="2039"/>
                    </a:cubicBezTo>
                    <a:cubicBezTo>
                      <a:pt x="5272" y="2039"/>
                      <a:pt x="5357" y="2038"/>
                      <a:pt x="5442" y="2036"/>
                    </a:cubicBezTo>
                    <a:lnTo>
                      <a:pt x="5418" y="1000"/>
                    </a:lnTo>
                    <a:cubicBezTo>
                      <a:pt x="5359" y="1001"/>
                      <a:pt x="5300" y="1002"/>
                      <a:pt x="5241" y="1002"/>
                    </a:cubicBezTo>
                    <a:cubicBezTo>
                      <a:pt x="3585" y="1002"/>
                      <a:pt x="1923" y="679"/>
                      <a:pt x="4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9" name="Google Shape;109;p16"/>
              <p:cNvSpPr/>
              <p:nvPr/>
            </p:nvSpPr>
            <p:spPr>
              <a:xfrm>
                <a:off x="4430583" y="4240219"/>
                <a:ext cx="117824" cy="13407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4811" extrusionOk="0">
                    <a:moveTo>
                      <a:pt x="811" y="1"/>
                    </a:moveTo>
                    <a:lnTo>
                      <a:pt x="1" y="644"/>
                    </a:lnTo>
                    <a:lnTo>
                      <a:pt x="1668" y="2739"/>
                    </a:lnTo>
                    <a:cubicBezTo>
                      <a:pt x="1668" y="2739"/>
                      <a:pt x="1680" y="2751"/>
                      <a:pt x="1680" y="2751"/>
                    </a:cubicBezTo>
                    <a:cubicBezTo>
                      <a:pt x="1954" y="3096"/>
                      <a:pt x="2227" y="3453"/>
                      <a:pt x="2549" y="3799"/>
                    </a:cubicBezTo>
                    <a:lnTo>
                      <a:pt x="3013" y="4323"/>
                    </a:lnTo>
                    <a:cubicBezTo>
                      <a:pt x="3168" y="4489"/>
                      <a:pt x="3347" y="4644"/>
                      <a:pt x="3513" y="4811"/>
                    </a:cubicBezTo>
                    <a:lnTo>
                      <a:pt x="4228" y="4049"/>
                    </a:lnTo>
                    <a:cubicBezTo>
                      <a:pt x="4073" y="3894"/>
                      <a:pt x="3906" y="3763"/>
                      <a:pt x="3751" y="3608"/>
                    </a:cubicBezTo>
                    <a:lnTo>
                      <a:pt x="3335" y="3120"/>
                    </a:lnTo>
                    <a:cubicBezTo>
                      <a:pt x="3049" y="2810"/>
                      <a:pt x="2763" y="2453"/>
                      <a:pt x="2489" y="2108"/>
                    </a:cubicBezTo>
                    <a:lnTo>
                      <a:pt x="8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10" name="Google Shape;110;p16"/>
              <p:cNvSpPr/>
              <p:nvPr/>
            </p:nvSpPr>
            <p:spPr>
              <a:xfrm>
                <a:off x="4264359" y="4030857"/>
                <a:ext cx="115845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57" h="4859" extrusionOk="0">
                    <a:moveTo>
                      <a:pt x="811" y="1"/>
                    </a:moveTo>
                    <a:lnTo>
                      <a:pt x="1" y="656"/>
                    </a:lnTo>
                    <a:lnTo>
                      <a:pt x="3347" y="4858"/>
                    </a:lnTo>
                    <a:lnTo>
                      <a:pt x="4156" y="4204"/>
                    </a:lnTo>
                    <a:lnTo>
                      <a:pt x="8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11" name="Google Shape;111;p16"/>
              <p:cNvSpPr/>
              <p:nvPr/>
            </p:nvSpPr>
            <p:spPr>
              <a:xfrm>
                <a:off x="4051681" y="3888849"/>
                <a:ext cx="148367" cy="81317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2918" extrusionOk="0">
                    <a:moveTo>
                      <a:pt x="168" y="1"/>
                    </a:moveTo>
                    <a:lnTo>
                      <a:pt x="1" y="1013"/>
                    </a:lnTo>
                    <a:cubicBezTo>
                      <a:pt x="215" y="1061"/>
                      <a:pt x="430" y="1072"/>
                      <a:pt x="632" y="1132"/>
                    </a:cubicBezTo>
                    <a:lnTo>
                      <a:pt x="1251" y="1299"/>
                    </a:lnTo>
                    <a:cubicBezTo>
                      <a:pt x="1680" y="1382"/>
                      <a:pt x="2073" y="1561"/>
                      <a:pt x="2477" y="1703"/>
                    </a:cubicBezTo>
                    <a:cubicBezTo>
                      <a:pt x="2680" y="1763"/>
                      <a:pt x="2870" y="1870"/>
                      <a:pt x="3061" y="1965"/>
                    </a:cubicBezTo>
                    <a:lnTo>
                      <a:pt x="3632" y="2239"/>
                    </a:lnTo>
                    <a:cubicBezTo>
                      <a:pt x="4001" y="2465"/>
                      <a:pt x="4371" y="2680"/>
                      <a:pt x="4728" y="2918"/>
                    </a:cubicBezTo>
                    <a:lnTo>
                      <a:pt x="5323" y="2061"/>
                    </a:lnTo>
                    <a:cubicBezTo>
                      <a:pt x="4930" y="1811"/>
                      <a:pt x="4537" y="1561"/>
                      <a:pt x="4132" y="1334"/>
                    </a:cubicBezTo>
                    <a:lnTo>
                      <a:pt x="3501" y="1025"/>
                    </a:lnTo>
                    <a:cubicBezTo>
                      <a:pt x="3287" y="930"/>
                      <a:pt x="3085" y="811"/>
                      <a:pt x="2858" y="739"/>
                    </a:cubicBezTo>
                    <a:cubicBezTo>
                      <a:pt x="2418" y="584"/>
                      <a:pt x="1989" y="394"/>
                      <a:pt x="1537" y="299"/>
                    </a:cubicBezTo>
                    <a:lnTo>
                      <a:pt x="858" y="120"/>
                    </a:lnTo>
                    <a:cubicBezTo>
                      <a:pt x="632" y="60"/>
                      <a:pt x="394" y="37"/>
                      <a:pt x="1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12" name="Google Shape;112;p16"/>
              <p:cNvSpPr/>
              <p:nvPr/>
            </p:nvSpPr>
            <p:spPr>
              <a:xfrm>
                <a:off x="3792243" y="3889853"/>
                <a:ext cx="147335" cy="84634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3037" extrusionOk="0">
                    <a:moveTo>
                      <a:pt x="5096" y="1"/>
                    </a:moveTo>
                    <a:cubicBezTo>
                      <a:pt x="3263" y="346"/>
                      <a:pt x="1512" y="1108"/>
                      <a:pt x="0" y="2203"/>
                    </a:cubicBezTo>
                    <a:lnTo>
                      <a:pt x="608" y="3037"/>
                    </a:lnTo>
                    <a:cubicBezTo>
                      <a:pt x="2001" y="2037"/>
                      <a:pt x="3608" y="1334"/>
                      <a:pt x="5287" y="1013"/>
                    </a:cubicBezTo>
                    <a:lnTo>
                      <a:pt x="50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13" name="Google Shape;113;p16"/>
              <p:cNvSpPr/>
              <p:nvPr/>
            </p:nvSpPr>
            <p:spPr>
              <a:xfrm>
                <a:off x="3582213" y="4024225"/>
                <a:ext cx="135074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4156" extrusionOk="0">
                    <a:moveTo>
                      <a:pt x="4204" y="1"/>
                    </a:moveTo>
                    <a:lnTo>
                      <a:pt x="2096" y="1667"/>
                    </a:lnTo>
                    <a:lnTo>
                      <a:pt x="1" y="3346"/>
                    </a:lnTo>
                    <a:lnTo>
                      <a:pt x="644" y="4156"/>
                    </a:lnTo>
                    <a:lnTo>
                      <a:pt x="2751" y="2477"/>
                    </a:lnTo>
                    <a:lnTo>
                      <a:pt x="2763" y="2465"/>
                    </a:lnTo>
                    <a:cubicBezTo>
                      <a:pt x="2775" y="2465"/>
                      <a:pt x="2775" y="2465"/>
                      <a:pt x="2787" y="2453"/>
                    </a:cubicBezTo>
                    <a:lnTo>
                      <a:pt x="2799" y="2453"/>
                    </a:lnTo>
                    <a:cubicBezTo>
                      <a:pt x="2811" y="2441"/>
                      <a:pt x="2822" y="2418"/>
                      <a:pt x="2834" y="2406"/>
                    </a:cubicBezTo>
                    <a:lnTo>
                      <a:pt x="4846" y="810"/>
                    </a:lnTo>
                    <a:lnTo>
                      <a:pt x="42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14" name="Google Shape;114;p16"/>
              <p:cNvSpPr/>
              <p:nvPr/>
            </p:nvSpPr>
            <p:spPr>
              <a:xfrm>
                <a:off x="3373186" y="4190449"/>
                <a:ext cx="135074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4156" extrusionOk="0">
                    <a:moveTo>
                      <a:pt x="4204" y="1"/>
                    </a:moveTo>
                    <a:lnTo>
                      <a:pt x="1" y="3346"/>
                    </a:lnTo>
                    <a:lnTo>
                      <a:pt x="644" y="4156"/>
                    </a:lnTo>
                    <a:lnTo>
                      <a:pt x="4847" y="810"/>
                    </a:lnTo>
                    <a:lnTo>
                      <a:pt x="42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15" name="Google Shape;115;p16"/>
              <p:cNvSpPr/>
              <p:nvPr/>
            </p:nvSpPr>
            <p:spPr>
              <a:xfrm>
                <a:off x="2954797" y="4523567"/>
                <a:ext cx="135074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4156" extrusionOk="0">
                    <a:moveTo>
                      <a:pt x="4204" y="0"/>
                    </a:moveTo>
                    <a:lnTo>
                      <a:pt x="1" y="3334"/>
                    </a:lnTo>
                    <a:lnTo>
                      <a:pt x="644" y="4156"/>
                    </a:lnTo>
                    <a:lnTo>
                      <a:pt x="4847" y="810"/>
                    </a:lnTo>
                    <a:lnTo>
                      <a:pt x="42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16" name="Google Shape;116;p16"/>
              <p:cNvSpPr/>
              <p:nvPr/>
            </p:nvSpPr>
            <p:spPr>
              <a:xfrm>
                <a:off x="2954491" y="4523567"/>
                <a:ext cx="135046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4846" h="4156" extrusionOk="0">
                    <a:moveTo>
                      <a:pt x="4203" y="0"/>
                    </a:moveTo>
                    <a:lnTo>
                      <a:pt x="0" y="3346"/>
                    </a:lnTo>
                    <a:lnTo>
                      <a:pt x="643" y="4156"/>
                    </a:lnTo>
                    <a:lnTo>
                      <a:pt x="4846" y="810"/>
                    </a:lnTo>
                    <a:lnTo>
                      <a:pt x="4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17" name="Google Shape;117;p16"/>
              <p:cNvSpPr/>
              <p:nvPr/>
            </p:nvSpPr>
            <p:spPr>
              <a:xfrm>
                <a:off x="3163824" y="4357008"/>
                <a:ext cx="135074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4156" extrusionOk="0">
                    <a:moveTo>
                      <a:pt x="4204" y="1"/>
                    </a:moveTo>
                    <a:lnTo>
                      <a:pt x="2096" y="1679"/>
                    </a:lnTo>
                    <a:lnTo>
                      <a:pt x="1" y="3346"/>
                    </a:lnTo>
                    <a:lnTo>
                      <a:pt x="644" y="4156"/>
                    </a:lnTo>
                    <a:lnTo>
                      <a:pt x="2751" y="2489"/>
                    </a:lnTo>
                    <a:lnTo>
                      <a:pt x="4847" y="810"/>
                    </a:lnTo>
                    <a:lnTo>
                      <a:pt x="42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18" name="Google Shape;118;p16"/>
              <p:cNvSpPr/>
              <p:nvPr/>
            </p:nvSpPr>
            <p:spPr>
              <a:xfrm>
                <a:off x="3372851" y="4190784"/>
                <a:ext cx="135074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4156" extrusionOk="0">
                    <a:moveTo>
                      <a:pt x="4204" y="1"/>
                    </a:moveTo>
                    <a:lnTo>
                      <a:pt x="1" y="3346"/>
                    </a:lnTo>
                    <a:lnTo>
                      <a:pt x="644" y="4156"/>
                    </a:lnTo>
                    <a:lnTo>
                      <a:pt x="4847" y="810"/>
                    </a:lnTo>
                    <a:lnTo>
                      <a:pt x="42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19" name="Google Shape;119;p16"/>
              <p:cNvSpPr/>
              <p:nvPr/>
            </p:nvSpPr>
            <p:spPr>
              <a:xfrm>
                <a:off x="2346303" y="4999026"/>
                <a:ext cx="135074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4156" extrusionOk="0">
                    <a:moveTo>
                      <a:pt x="4204" y="0"/>
                    </a:moveTo>
                    <a:lnTo>
                      <a:pt x="1" y="3346"/>
                    </a:lnTo>
                    <a:lnTo>
                      <a:pt x="644" y="4155"/>
                    </a:lnTo>
                    <a:lnTo>
                      <a:pt x="4847" y="810"/>
                    </a:lnTo>
                    <a:lnTo>
                      <a:pt x="42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0" name="Google Shape;120;p16"/>
              <p:cNvSpPr/>
              <p:nvPr/>
            </p:nvSpPr>
            <p:spPr>
              <a:xfrm>
                <a:off x="2555664" y="4832468"/>
                <a:ext cx="135074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4156" extrusionOk="0">
                    <a:moveTo>
                      <a:pt x="4204" y="0"/>
                    </a:moveTo>
                    <a:lnTo>
                      <a:pt x="2096" y="1679"/>
                    </a:lnTo>
                    <a:lnTo>
                      <a:pt x="1" y="3346"/>
                    </a:lnTo>
                    <a:lnTo>
                      <a:pt x="644" y="4155"/>
                    </a:lnTo>
                    <a:lnTo>
                      <a:pt x="2739" y="2489"/>
                    </a:lnTo>
                    <a:lnTo>
                      <a:pt x="4847" y="822"/>
                    </a:lnTo>
                    <a:lnTo>
                      <a:pt x="42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1" name="Google Shape;121;p16"/>
              <p:cNvSpPr/>
              <p:nvPr/>
            </p:nvSpPr>
            <p:spPr>
              <a:xfrm>
                <a:off x="2764691" y="4666243"/>
                <a:ext cx="135074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4156" extrusionOk="0">
                    <a:moveTo>
                      <a:pt x="4204" y="0"/>
                    </a:moveTo>
                    <a:lnTo>
                      <a:pt x="1" y="3346"/>
                    </a:lnTo>
                    <a:lnTo>
                      <a:pt x="644" y="4155"/>
                    </a:lnTo>
                    <a:lnTo>
                      <a:pt x="4846" y="810"/>
                    </a:lnTo>
                    <a:lnTo>
                      <a:pt x="42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2" name="Google Shape;122;p16"/>
              <p:cNvSpPr/>
              <p:nvPr/>
            </p:nvSpPr>
            <p:spPr>
              <a:xfrm>
                <a:off x="3582213" y="4024225"/>
                <a:ext cx="135074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4156" extrusionOk="0">
                    <a:moveTo>
                      <a:pt x="4204" y="1"/>
                    </a:moveTo>
                    <a:lnTo>
                      <a:pt x="2096" y="1667"/>
                    </a:lnTo>
                    <a:lnTo>
                      <a:pt x="1" y="3346"/>
                    </a:lnTo>
                    <a:lnTo>
                      <a:pt x="644" y="4156"/>
                    </a:lnTo>
                    <a:lnTo>
                      <a:pt x="2751" y="2477"/>
                    </a:lnTo>
                    <a:lnTo>
                      <a:pt x="2763" y="2465"/>
                    </a:lnTo>
                    <a:cubicBezTo>
                      <a:pt x="2775" y="2465"/>
                      <a:pt x="2775" y="2465"/>
                      <a:pt x="2787" y="2453"/>
                    </a:cubicBezTo>
                    <a:lnTo>
                      <a:pt x="2799" y="2453"/>
                    </a:lnTo>
                    <a:cubicBezTo>
                      <a:pt x="2811" y="2441"/>
                      <a:pt x="2822" y="2418"/>
                      <a:pt x="2834" y="2406"/>
                    </a:cubicBezTo>
                    <a:lnTo>
                      <a:pt x="4846" y="810"/>
                    </a:lnTo>
                    <a:lnTo>
                      <a:pt x="42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3" name="Google Shape;123;p16"/>
              <p:cNvSpPr/>
              <p:nvPr/>
            </p:nvSpPr>
            <p:spPr>
              <a:xfrm>
                <a:off x="3792243" y="3889853"/>
                <a:ext cx="147335" cy="84634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3037" extrusionOk="0">
                    <a:moveTo>
                      <a:pt x="5096" y="1"/>
                    </a:moveTo>
                    <a:cubicBezTo>
                      <a:pt x="3263" y="346"/>
                      <a:pt x="1512" y="1108"/>
                      <a:pt x="0" y="2203"/>
                    </a:cubicBezTo>
                    <a:lnTo>
                      <a:pt x="608" y="3037"/>
                    </a:lnTo>
                    <a:cubicBezTo>
                      <a:pt x="2001" y="2037"/>
                      <a:pt x="3608" y="1334"/>
                      <a:pt x="5287" y="1013"/>
                    </a:cubicBezTo>
                    <a:lnTo>
                      <a:pt x="50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4" name="Google Shape;124;p16"/>
              <p:cNvSpPr/>
              <p:nvPr/>
            </p:nvSpPr>
            <p:spPr>
              <a:xfrm>
                <a:off x="4264024" y="4031192"/>
                <a:ext cx="115845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7" h="4847" extrusionOk="0">
                    <a:moveTo>
                      <a:pt x="811" y="1"/>
                    </a:moveTo>
                    <a:lnTo>
                      <a:pt x="1" y="644"/>
                    </a:lnTo>
                    <a:lnTo>
                      <a:pt x="3347" y="4846"/>
                    </a:lnTo>
                    <a:lnTo>
                      <a:pt x="4156" y="4204"/>
                    </a:lnTo>
                    <a:lnTo>
                      <a:pt x="8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5" name="Google Shape;125;p16"/>
              <p:cNvSpPr/>
              <p:nvPr/>
            </p:nvSpPr>
            <p:spPr>
              <a:xfrm>
                <a:off x="4430583" y="4240219"/>
                <a:ext cx="117824" cy="13407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4811" extrusionOk="0">
                    <a:moveTo>
                      <a:pt x="811" y="1"/>
                    </a:moveTo>
                    <a:lnTo>
                      <a:pt x="1" y="644"/>
                    </a:lnTo>
                    <a:lnTo>
                      <a:pt x="1668" y="2739"/>
                    </a:lnTo>
                    <a:cubicBezTo>
                      <a:pt x="1668" y="2739"/>
                      <a:pt x="1680" y="2751"/>
                      <a:pt x="1680" y="2751"/>
                    </a:cubicBezTo>
                    <a:cubicBezTo>
                      <a:pt x="1954" y="3096"/>
                      <a:pt x="2227" y="3453"/>
                      <a:pt x="2549" y="3799"/>
                    </a:cubicBezTo>
                    <a:lnTo>
                      <a:pt x="3013" y="4323"/>
                    </a:lnTo>
                    <a:cubicBezTo>
                      <a:pt x="3168" y="4489"/>
                      <a:pt x="3347" y="4644"/>
                      <a:pt x="3513" y="4811"/>
                    </a:cubicBezTo>
                    <a:lnTo>
                      <a:pt x="4228" y="4049"/>
                    </a:lnTo>
                    <a:cubicBezTo>
                      <a:pt x="4073" y="3894"/>
                      <a:pt x="3906" y="3763"/>
                      <a:pt x="3751" y="3608"/>
                    </a:cubicBezTo>
                    <a:lnTo>
                      <a:pt x="3335" y="3120"/>
                    </a:lnTo>
                    <a:cubicBezTo>
                      <a:pt x="3049" y="2810"/>
                      <a:pt x="2763" y="2453"/>
                      <a:pt x="2489" y="2108"/>
                    </a:cubicBezTo>
                    <a:lnTo>
                      <a:pt x="8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6" name="Google Shape;126;p16"/>
              <p:cNvSpPr/>
              <p:nvPr/>
            </p:nvSpPr>
            <p:spPr>
              <a:xfrm>
                <a:off x="4630330" y="4414748"/>
                <a:ext cx="151655" cy="56822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2039" extrusionOk="0">
                    <a:moveTo>
                      <a:pt x="405" y="0"/>
                    </a:moveTo>
                    <a:lnTo>
                      <a:pt x="0" y="953"/>
                    </a:lnTo>
                    <a:cubicBezTo>
                      <a:pt x="1626" y="1680"/>
                      <a:pt x="3403" y="2039"/>
                      <a:pt x="5187" y="2039"/>
                    </a:cubicBezTo>
                    <a:cubicBezTo>
                      <a:pt x="5272" y="2039"/>
                      <a:pt x="5357" y="2038"/>
                      <a:pt x="5442" y="2036"/>
                    </a:cubicBezTo>
                    <a:lnTo>
                      <a:pt x="5418" y="1000"/>
                    </a:lnTo>
                    <a:cubicBezTo>
                      <a:pt x="5359" y="1001"/>
                      <a:pt x="5300" y="1002"/>
                      <a:pt x="5241" y="1002"/>
                    </a:cubicBezTo>
                    <a:cubicBezTo>
                      <a:pt x="3585" y="1002"/>
                      <a:pt x="1923" y="679"/>
                      <a:pt x="4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7" name="Google Shape;127;p16"/>
              <p:cNvSpPr/>
              <p:nvPr/>
            </p:nvSpPr>
            <p:spPr>
              <a:xfrm>
                <a:off x="4891775" y="4346056"/>
                <a:ext cx="140369" cy="103556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3716" extrusionOk="0">
                    <a:moveTo>
                      <a:pt x="4311" y="1"/>
                    </a:moveTo>
                    <a:cubicBezTo>
                      <a:pt x="4001" y="298"/>
                      <a:pt x="3668" y="572"/>
                      <a:pt x="3346" y="858"/>
                    </a:cubicBezTo>
                    <a:cubicBezTo>
                      <a:pt x="3001" y="1108"/>
                      <a:pt x="2656" y="1358"/>
                      <a:pt x="2299" y="1608"/>
                    </a:cubicBezTo>
                    <a:cubicBezTo>
                      <a:pt x="1929" y="1810"/>
                      <a:pt x="1560" y="2049"/>
                      <a:pt x="1179" y="2239"/>
                    </a:cubicBezTo>
                    <a:lnTo>
                      <a:pt x="596" y="2501"/>
                    </a:lnTo>
                    <a:cubicBezTo>
                      <a:pt x="394" y="2584"/>
                      <a:pt x="203" y="2680"/>
                      <a:pt x="1" y="2739"/>
                    </a:cubicBezTo>
                    <a:lnTo>
                      <a:pt x="358" y="3715"/>
                    </a:lnTo>
                    <a:cubicBezTo>
                      <a:pt x="584" y="3644"/>
                      <a:pt x="786" y="3537"/>
                      <a:pt x="1001" y="3453"/>
                    </a:cubicBezTo>
                    <a:lnTo>
                      <a:pt x="1644" y="3168"/>
                    </a:lnTo>
                    <a:cubicBezTo>
                      <a:pt x="2060" y="2953"/>
                      <a:pt x="2453" y="2703"/>
                      <a:pt x="2858" y="2477"/>
                    </a:cubicBezTo>
                    <a:cubicBezTo>
                      <a:pt x="3239" y="2215"/>
                      <a:pt x="3620" y="1941"/>
                      <a:pt x="4001" y="1668"/>
                    </a:cubicBezTo>
                    <a:cubicBezTo>
                      <a:pt x="4346" y="1358"/>
                      <a:pt x="4704" y="1060"/>
                      <a:pt x="5037" y="739"/>
                    </a:cubicBezTo>
                    <a:lnTo>
                      <a:pt x="43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8" name="Google Shape;128;p16"/>
              <p:cNvSpPr/>
              <p:nvPr/>
            </p:nvSpPr>
            <p:spPr>
              <a:xfrm>
                <a:off x="5076920" y="4116464"/>
                <a:ext cx="63064" cy="150986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5418" extrusionOk="0">
                    <a:moveTo>
                      <a:pt x="1215" y="1"/>
                    </a:moveTo>
                    <a:cubicBezTo>
                      <a:pt x="1167" y="1715"/>
                      <a:pt x="750" y="3418"/>
                      <a:pt x="0" y="4965"/>
                    </a:cubicBezTo>
                    <a:lnTo>
                      <a:pt x="941" y="5418"/>
                    </a:lnTo>
                    <a:cubicBezTo>
                      <a:pt x="1751" y="3739"/>
                      <a:pt x="2203" y="1894"/>
                      <a:pt x="2262" y="24"/>
                    </a:cubicBezTo>
                    <a:lnTo>
                      <a:pt x="12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9" name="Google Shape;129;p16"/>
              <p:cNvSpPr/>
              <p:nvPr/>
            </p:nvSpPr>
            <p:spPr>
              <a:xfrm>
                <a:off x="4857276" y="3653293"/>
                <a:ext cx="115483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4859" extrusionOk="0">
                    <a:moveTo>
                      <a:pt x="810" y="0"/>
                    </a:moveTo>
                    <a:lnTo>
                      <a:pt x="0" y="643"/>
                    </a:lnTo>
                    <a:lnTo>
                      <a:pt x="3334" y="4858"/>
                    </a:lnTo>
                    <a:lnTo>
                      <a:pt x="4144" y="4215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0" name="Google Shape;130;p16"/>
              <p:cNvSpPr/>
              <p:nvPr/>
            </p:nvSpPr>
            <p:spPr>
              <a:xfrm>
                <a:off x="4691052" y="3443932"/>
                <a:ext cx="115817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9" extrusionOk="0">
                    <a:moveTo>
                      <a:pt x="822" y="1"/>
                    </a:moveTo>
                    <a:lnTo>
                      <a:pt x="0" y="644"/>
                    </a:lnTo>
                    <a:lnTo>
                      <a:pt x="1667" y="2751"/>
                    </a:lnTo>
                    <a:lnTo>
                      <a:pt x="3346" y="4858"/>
                    </a:lnTo>
                    <a:lnTo>
                      <a:pt x="4156" y="4215"/>
                    </a:lnTo>
                    <a:lnTo>
                      <a:pt x="2489" y="2108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1" name="Google Shape;131;p16"/>
              <p:cNvSpPr/>
              <p:nvPr/>
            </p:nvSpPr>
            <p:spPr>
              <a:xfrm>
                <a:off x="4524828" y="3234570"/>
                <a:ext cx="115817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7" extrusionOk="0">
                    <a:moveTo>
                      <a:pt x="822" y="1"/>
                    </a:moveTo>
                    <a:lnTo>
                      <a:pt x="0" y="644"/>
                    </a:lnTo>
                    <a:lnTo>
                      <a:pt x="3346" y="4847"/>
                    </a:lnTo>
                    <a:lnTo>
                      <a:pt x="4156" y="4204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2" name="Google Shape;132;p16"/>
              <p:cNvSpPr/>
              <p:nvPr/>
            </p:nvSpPr>
            <p:spPr>
              <a:xfrm>
                <a:off x="4358938" y="3024902"/>
                <a:ext cx="115817" cy="135380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8" extrusionOk="0">
                    <a:moveTo>
                      <a:pt x="810" y="0"/>
                    </a:moveTo>
                    <a:lnTo>
                      <a:pt x="0" y="655"/>
                    </a:lnTo>
                    <a:lnTo>
                      <a:pt x="1667" y="2750"/>
                    </a:lnTo>
                    <a:lnTo>
                      <a:pt x="3334" y="4858"/>
                    </a:lnTo>
                    <a:lnTo>
                      <a:pt x="4155" y="4215"/>
                    </a:lnTo>
                    <a:lnTo>
                      <a:pt x="2489" y="2107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3" name="Google Shape;133;p16"/>
              <p:cNvSpPr/>
              <p:nvPr/>
            </p:nvSpPr>
            <p:spPr>
              <a:xfrm>
                <a:off x="4193355" y="2815540"/>
                <a:ext cx="115176" cy="13538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858" extrusionOk="0">
                    <a:moveTo>
                      <a:pt x="858" y="0"/>
                    </a:moveTo>
                    <a:lnTo>
                      <a:pt x="1" y="584"/>
                    </a:lnTo>
                    <a:lnTo>
                      <a:pt x="406" y="1143"/>
                    </a:lnTo>
                    <a:cubicBezTo>
                      <a:pt x="537" y="1346"/>
                      <a:pt x="680" y="1524"/>
                      <a:pt x="822" y="1703"/>
                    </a:cubicBezTo>
                    <a:lnTo>
                      <a:pt x="1656" y="2751"/>
                    </a:lnTo>
                    <a:lnTo>
                      <a:pt x="3323" y="4858"/>
                    </a:lnTo>
                    <a:lnTo>
                      <a:pt x="4132" y="4215"/>
                    </a:lnTo>
                    <a:lnTo>
                      <a:pt x="2466" y="2108"/>
                    </a:lnTo>
                    <a:lnTo>
                      <a:pt x="1632" y="1060"/>
                    </a:lnTo>
                    <a:cubicBezTo>
                      <a:pt x="1489" y="881"/>
                      <a:pt x="1358" y="703"/>
                      <a:pt x="1239" y="524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4" name="Google Shape;134;p16"/>
              <p:cNvSpPr/>
              <p:nvPr/>
            </p:nvSpPr>
            <p:spPr>
              <a:xfrm>
                <a:off x="4179421" y="2336096"/>
                <a:ext cx="120471" cy="129445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645" extrusionOk="0">
                    <a:moveTo>
                      <a:pt x="3716" y="1"/>
                    </a:moveTo>
                    <a:cubicBezTo>
                      <a:pt x="2204" y="1096"/>
                      <a:pt x="930" y="2513"/>
                      <a:pt x="1" y="4132"/>
                    </a:cubicBezTo>
                    <a:lnTo>
                      <a:pt x="906" y="4644"/>
                    </a:lnTo>
                    <a:cubicBezTo>
                      <a:pt x="1751" y="3144"/>
                      <a:pt x="2930" y="1846"/>
                      <a:pt x="4323" y="834"/>
                    </a:cubicBezTo>
                    <a:lnTo>
                      <a:pt x="371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5" name="Google Shape;135;p16"/>
              <p:cNvSpPr/>
              <p:nvPr/>
            </p:nvSpPr>
            <p:spPr>
              <a:xfrm>
                <a:off x="4391765" y="2266680"/>
                <a:ext cx="154330" cy="42916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1540" extrusionOk="0">
                    <a:moveTo>
                      <a:pt x="3945" y="1"/>
                    </a:moveTo>
                    <a:cubicBezTo>
                      <a:pt x="3547" y="1"/>
                      <a:pt x="3149" y="27"/>
                      <a:pt x="2751" y="27"/>
                    </a:cubicBezTo>
                    <a:cubicBezTo>
                      <a:pt x="2287" y="87"/>
                      <a:pt x="1823" y="134"/>
                      <a:pt x="1358" y="218"/>
                    </a:cubicBezTo>
                    <a:lnTo>
                      <a:pt x="680" y="372"/>
                    </a:lnTo>
                    <a:cubicBezTo>
                      <a:pt x="453" y="420"/>
                      <a:pt x="227" y="468"/>
                      <a:pt x="1" y="551"/>
                    </a:cubicBezTo>
                    <a:lnTo>
                      <a:pt x="299" y="1539"/>
                    </a:lnTo>
                    <a:cubicBezTo>
                      <a:pt x="501" y="1468"/>
                      <a:pt x="715" y="1432"/>
                      <a:pt x="930" y="1373"/>
                    </a:cubicBezTo>
                    <a:lnTo>
                      <a:pt x="1549" y="1230"/>
                    </a:lnTo>
                    <a:cubicBezTo>
                      <a:pt x="1977" y="1158"/>
                      <a:pt x="2406" y="1123"/>
                      <a:pt x="2823" y="1063"/>
                    </a:cubicBezTo>
                    <a:cubicBezTo>
                      <a:pt x="3190" y="1063"/>
                      <a:pt x="3566" y="1037"/>
                      <a:pt x="3929" y="1037"/>
                    </a:cubicBezTo>
                    <a:cubicBezTo>
                      <a:pt x="3989" y="1037"/>
                      <a:pt x="4049" y="1037"/>
                      <a:pt x="4109" y="1039"/>
                    </a:cubicBezTo>
                    <a:lnTo>
                      <a:pt x="4751" y="1087"/>
                    </a:lnTo>
                    <a:lnTo>
                      <a:pt x="5073" y="1111"/>
                    </a:lnTo>
                    <a:cubicBezTo>
                      <a:pt x="5180" y="1123"/>
                      <a:pt x="5287" y="1134"/>
                      <a:pt x="5394" y="1158"/>
                    </a:cubicBezTo>
                    <a:lnTo>
                      <a:pt x="5537" y="134"/>
                    </a:lnTo>
                    <a:cubicBezTo>
                      <a:pt x="5418" y="111"/>
                      <a:pt x="5311" y="87"/>
                      <a:pt x="5192" y="75"/>
                    </a:cubicBezTo>
                    <a:lnTo>
                      <a:pt x="4847" y="51"/>
                    </a:lnTo>
                    <a:lnTo>
                      <a:pt x="4144" y="3"/>
                    </a:lnTo>
                    <a:cubicBezTo>
                      <a:pt x="4078" y="2"/>
                      <a:pt x="4012" y="1"/>
                      <a:pt x="39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6" name="Google Shape;136;p16"/>
              <p:cNvSpPr/>
              <p:nvPr/>
            </p:nvSpPr>
            <p:spPr>
              <a:xfrm>
                <a:off x="4132327" y="2565688"/>
                <a:ext cx="39516" cy="15466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5550" extrusionOk="0">
                    <a:moveTo>
                      <a:pt x="215" y="1"/>
                    </a:moveTo>
                    <a:lnTo>
                      <a:pt x="107" y="691"/>
                    </a:lnTo>
                    <a:cubicBezTo>
                      <a:pt x="60" y="930"/>
                      <a:pt x="60" y="1156"/>
                      <a:pt x="48" y="1394"/>
                    </a:cubicBezTo>
                    <a:lnTo>
                      <a:pt x="0" y="2084"/>
                    </a:lnTo>
                    <a:lnTo>
                      <a:pt x="24" y="2787"/>
                    </a:lnTo>
                    <a:cubicBezTo>
                      <a:pt x="36" y="3025"/>
                      <a:pt x="24" y="3251"/>
                      <a:pt x="60" y="3489"/>
                    </a:cubicBezTo>
                    <a:lnTo>
                      <a:pt x="143" y="4180"/>
                    </a:lnTo>
                    <a:cubicBezTo>
                      <a:pt x="179" y="4644"/>
                      <a:pt x="322" y="5097"/>
                      <a:pt x="405" y="5549"/>
                    </a:cubicBezTo>
                    <a:lnTo>
                      <a:pt x="1417" y="5299"/>
                    </a:lnTo>
                    <a:cubicBezTo>
                      <a:pt x="1334" y="4871"/>
                      <a:pt x="1203" y="4466"/>
                      <a:pt x="1167" y="4037"/>
                    </a:cubicBezTo>
                    <a:lnTo>
                      <a:pt x="1084" y="3394"/>
                    </a:lnTo>
                    <a:cubicBezTo>
                      <a:pt x="1048" y="3180"/>
                      <a:pt x="1072" y="2966"/>
                      <a:pt x="1060" y="2751"/>
                    </a:cubicBezTo>
                    <a:lnTo>
                      <a:pt x="1036" y="2108"/>
                    </a:lnTo>
                    <a:lnTo>
                      <a:pt x="1072" y="1465"/>
                    </a:lnTo>
                    <a:cubicBezTo>
                      <a:pt x="1096" y="1251"/>
                      <a:pt x="1096" y="1037"/>
                      <a:pt x="1131" y="822"/>
                    </a:cubicBezTo>
                    <a:lnTo>
                      <a:pt x="1238" y="191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7" name="Google Shape;137;p16"/>
              <p:cNvSpPr/>
              <p:nvPr/>
            </p:nvSpPr>
            <p:spPr>
              <a:xfrm>
                <a:off x="4649252" y="2306919"/>
                <a:ext cx="132398" cy="116152"/>
              </a:xfrm>
              <a:custGeom>
                <a:avLst/>
                <a:gdLst/>
                <a:ahLst/>
                <a:cxnLst/>
                <a:rect l="l" t="t" r="r" b="b"/>
                <a:pathLst>
                  <a:path w="4751" h="4168" extrusionOk="0">
                    <a:moveTo>
                      <a:pt x="464" y="0"/>
                    </a:moveTo>
                    <a:lnTo>
                      <a:pt x="0" y="929"/>
                    </a:lnTo>
                    <a:cubicBezTo>
                      <a:pt x="1524" y="1703"/>
                      <a:pt x="2881" y="2810"/>
                      <a:pt x="3941" y="4167"/>
                    </a:cubicBezTo>
                    <a:lnTo>
                      <a:pt x="4751" y="3524"/>
                    </a:lnTo>
                    <a:cubicBezTo>
                      <a:pt x="3608" y="2060"/>
                      <a:pt x="2131" y="845"/>
                      <a:pt x="4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8" name="Google Shape;138;p16"/>
              <p:cNvSpPr/>
              <p:nvPr/>
            </p:nvSpPr>
            <p:spPr>
              <a:xfrm>
                <a:off x="4832391" y="2497360"/>
                <a:ext cx="115817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7" extrusionOk="0">
                    <a:moveTo>
                      <a:pt x="810" y="0"/>
                    </a:moveTo>
                    <a:lnTo>
                      <a:pt x="0" y="643"/>
                    </a:lnTo>
                    <a:lnTo>
                      <a:pt x="1643" y="2703"/>
                    </a:lnTo>
                    <a:cubicBezTo>
                      <a:pt x="1643" y="2727"/>
                      <a:pt x="1655" y="2739"/>
                      <a:pt x="1667" y="2751"/>
                    </a:cubicBezTo>
                    <a:cubicBezTo>
                      <a:pt x="1679" y="2762"/>
                      <a:pt x="1691" y="2774"/>
                      <a:pt x="1703" y="2774"/>
                    </a:cubicBezTo>
                    <a:lnTo>
                      <a:pt x="3346" y="4846"/>
                    </a:lnTo>
                    <a:lnTo>
                      <a:pt x="4156" y="4203"/>
                    </a:lnTo>
                    <a:lnTo>
                      <a:pt x="2489" y="2096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9" name="Google Shape;139;p16"/>
              <p:cNvSpPr/>
              <p:nvPr/>
            </p:nvSpPr>
            <p:spPr>
              <a:xfrm>
                <a:off x="4998615" y="2706721"/>
                <a:ext cx="115817" cy="135046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6" extrusionOk="0">
                    <a:moveTo>
                      <a:pt x="810" y="0"/>
                    </a:moveTo>
                    <a:lnTo>
                      <a:pt x="0" y="643"/>
                    </a:lnTo>
                    <a:lnTo>
                      <a:pt x="3346" y="4846"/>
                    </a:lnTo>
                    <a:lnTo>
                      <a:pt x="4156" y="4203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40" name="Google Shape;140;p16"/>
              <p:cNvSpPr/>
              <p:nvPr/>
            </p:nvSpPr>
            <p:spPr>
              <a:xfrm>
                <a:off x="5165174" y="2915414"/>
                <a:ext cx="115817" cy="135380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8" extrusionOk="0">
                    <a:moveTo>
                      <a:pt x="810" y="0"/>
                    </a:moveTo>
                    <a:lnTo>
                      <a:pt x="0" y="655"/>
                    </a:lnTo>
                    <a:lnTo>
                      <a:pt x="1679" y="2750"/>
                    </a:lnTo>
                    <a:lnTo>
                      <a:pt x="3346" y="4858"/>
                    </a:lnTo>
                    <a:lnTo>
                      <a:pt x="4156" y="4215"/>
                    </a:lnTo>
                    <a:lnTo>
                      <a:pt x="2489" y="2107"/>
                    </a:lnTo>
                    <a:cubicBezTo>
                      <a:pt x="2489" y="2107"/>
                      <a:pt x="2489" y="2107"/>
                      <a:pt x="2477" y="2096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41" name="Google Shape;141;p16"/>
              <p:cNvSpPr/>
              <p:nvPr/>
            </p:nvSpPr>
            <p:spPr>
              <a:xfrm>
                <a:off x="4470404" y="2296302"/>
                <a:ext cx="28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42" name="Google Shape;142;p16"/>
              <p:cNvSpPr/>
              <p:nvPr/>
            </p:nvSpPr>
            <p:spPr>
              <a:xfrm>
                <a:off x="4470404" y="2296302"/>
                <a:ext cx="28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43" name="Google Shape;143;p16"/>
              <p:cNvSpPr/>
              <p:nvPr/>
            </p:nvSpPr>
            <p:spPr>
              <a:xfrm>
                <a:off x="5331398" y="3124748"/>
                <a:ext cx="115817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9" extrusionOk="0">
                    <a:moveTo>
                      <a:pt x="810" y="1"/>
                    </a:moveTo>
                    <a:lnTo>
                      <a:pt x="0" y="656"/>
                    </a:lnTo>
                    <a:lnTo>
                      <a:pt x="3346" y="4859"/>
                    </a:lnTo>
                    <a:lnTo>
                      <a:pt x="4156" y="4204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5684411" y="3523574"/>
                <a:ext cx="149676" cy="74685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2680" extrusionOk="0">
                    <a:moveTo>
                      <a:pt x="536" y="0"/>
                    </a:moveTo>
                    <a:lnTo>
                      <a:pt x="1" y="893"/>
                    </a:lnTo>
                    <a:cubicBezTo>
                      <a:pt x="1596" y="1846"/>
                      <a:pt x="3394" y="2465"/>
                      <a:pt x="5251" y="2679"/>
                    </a:cubicBezTo>
                    <a:lnTo>
                      <a:pt x="5370" y="1655"/>
                    </a:lnTo>
                    <a:cubicBezTo>
                      <a:pt x="3656" y="1453"/>
                      <a:pt x="2001" y="881"/>
                      <a:pt x="5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6157224" y="3295960"/>
                <a:ext cx="89260" cy="146360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5252" extrusionOk="0">
                    <a:moveTo>
                      <a:pt x="2203" y="0"/>
                    </a:moveTo>
                    <a:cubicBezTo>
                      <a:pt x="1810" y="1679"/>
                      <a:pt x="1060" y="3263"/>
                      <a:pt x="0" y="4620"/>
                    </a:cubicBezTo>
                    <a:lnTo>
                      <a:pt x="822" y="5251"/>
                    </a:lnTo>
                    <a:cubicBezTo>
                      <a:pt x="1965" y="3775"/>
                      <a:pt x="2786" y="2048"/>
                      <a:pt x="3203" y="239"/>
                    </a:cubicBezTo>
                    <a:lnTo>
                      <a:pt x="2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6180436" y="3034181"/>
                <a:ext cx="73682" cy="150011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5383" extrusionOk="0">
                    <a:moveTo>
                      <a:pt x="882" y="0"/>
                    </a:moveTo>
                    <a:lnTo>
                      <a:pt x="0" y="536"/>
                    </a:lnTo>
                    <a:lnTo>
                      <a:pt x="322" y="1096"/>
                    </a:lnTo>
                    <a:cubicBezTo>
                      <a:pt x="429" y="1274"/>
                      <a:pt x="501" y="1489"/>
                      <a:pt x="596" y="1679"/>
                    </a:cubicBezTo>
                    <a:lnTo>
                      <a:pt x="858" y="2263"/>
                    </a:lnTo>
                    <a:cubicBezTo>
                      <a:pt x="929" y="2465"/>
                      <a:pt x="989" y="2667"/>
                      <a:pt x="1060" y="2870"/>
                    </a:cubicBezTo>
                    <a:cubicBezTo>
                      <a:pt x="1132" y="3072"/>
                      <a:pt x="1203" y="3275"/>
                      <a:pt x="1263" y="3489"/>
                    </a:cubicBezTo>
                    <a:lnTo>
                      <a:pt x="1405" y="4108"/>
                    </a:lnTo>
                    <a:cubicBezTo>
                      <a:pt x="1513" y="4525"/>
                      <a:pt x="1560" y="4953"/>
                      <a:pt x="1608" y="5382"/>
                    </a:cubicBezTo>
                    <a:lnTo>
                      <a:pt x="2644" y="5275"/>
                    </a:lnTo>
                    <a:cubicBezTo>
                      <a:pt x="2584" y="4811"/>
                      <a:pt x="2537" y="4346"/>
                      <a:pt x="2417" y="3894"/>
                    </a:cubicBezTo>
                    <a:lnTo>
                      <a:pt x="2263" y="3215"/>
                    </a:lnTo>
                    <a:cubicBezTo>
                      <a:pt x="2203" y="2989"/>
                      <a:pt x="2120" y="2763"/>
                      <a:pt x="2048" y="2548"/>
                    </a:cubicBezTo>
                    <a:cubicBezTo>
                      <a:pt x="1977" y="2322"/>
                      <a:pt x="1905" y="2096"/>
                      <a:pt x="1822" y="1882"/>
                    </a:cubicBezTo>
                    <a:lnTo>
                      <a:pt x="1536" y="1239"/>
                    </a:lnTo>
                    <a:cubicBezTo>
                      <a:pt x="1429" y="1036"/>
                      <a:pt x="1358" y="810"/>
                      <a:pt x="1239" y="608"/>
                    </a:cubicBezTo>
                    <a:lnTo>
                      <a:pt x="8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6017863" y="2821169"/>
                <a:ext cx="115817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7" extrusionOk="0">
                    <a:moveTo>
                      <a:pt x="810" y="1"/>
                    </a:moveTo>
                    <a:lnTo>
                      <a:pt x="0" y="644"/>
                    </a:lnTo>
                    <a:lnTo>
                      <a:pt x="3346" y="4846"/>
                    </a:lnTo>
                    <a:lnTo>
                      <a:pt x="4156" y="4204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48" name="Google Shape;148;p16"/>
              <p:cNvSpPr/>
              <p:nvPr/>
            </p:nvSpPr>
            <p:spPr>
              <a:xfrm>
                <a:off x="5685415" y="2403115"/>
                <a:ext cx="115817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7" extrusionOk="0">
                    <a:moveTo>
                      <a:pt x="810" y="1"/>
                    </a:moveTo>
                    <a:lnTo>
                      <a:pt x="0" y="644"/>
                    </a:lnTo>
                    <a:lnTo>
                      <a:pt x="3334" y="4847"/>
                    </a:lnTo>
                    <a:lnTo>
                      <a:pt x="4156" y="4204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49" name="Google Shape;149;p16"/>
              <p:cNvSpPr/>
              <p:nvPr/>
            </p:nvSpPr>
            <p:spPr>
              <a:xfrm>
                <a:off x="5352298" y="1984419"/>
                <a:ext cx="115817" cy="135380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8" extrusionOk="0">
                    <a:moveTo>
                      <a:pt x="810" y="0"/>
                    </a:moveTo>
                    <a:lnTo>
                      <a:pt x="0" y="655"/>
                    </a:lnTo>
                    <a:lnTo>
                      <a:pt x="3346" y="4858"/>
                    </a:lnTo>
                    <a:lnTo>
                      <a:pt x="4156" y="4203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0" name="Google Shape;150;p16"/>
              <p:cNvSpPr/>
              <p:nvPr/>
            </p:nvSpPr>
            <p:spPr>
              <a:xfrm>
                <a:off x="6013544" y="3539152"/>
                <a:ext cx="28" cy="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1" name="Google Shape;151;p16"/>
              <p:cNvSpPr/>
              <p:nvPr/>
            </p:nvSpPr>
            <p:spPr>
              <a:xfrm>
                <a:off x="5211962" y="2992047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6025833" y="3565709"/>
                <a:ext cx="1003" cy="1672"/>
              </a:xfrm>
              <a:custGeom>
                <a:avLst/>
                <a:gdLst/>
                <a:ahLst/>
                <a:cxnLst/>
                <a:rect l="l" t="t" r="r" b="b"/>
                <a:pathLst>
                  <a:path w="36" h="60" extrusionOk="0">
                    <a:moveTo>
                      <a:pt x="36" y="6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5945856" y="3502340"/>
                <a:ext cx="146695" cy="88619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3180" extrusionOk="0">
                    <a:moveTo>
                      <a:pt x="4632" y="0"/>
                    </a:moveTo>
                    <a:cubicBezTo>
                      <a:pt x="3942" y="524"/>
                      <a:pt x="3215" y="976"/>
                      <a:pt x="2430" y="1334"/>
                    </a:cubicBezTo>
                    <a:cubicBezTo>
                      <a:pt x="2037" y="1512"/>
                      <a:pt x="1656" y="1703"/>
                      <a:pt x="1239" y="1822"/>
                    </a:cubicBezTo>
                    <a:lnTo>
                      <a:pt x="632" y="2024"/>
                    </a:lnTo>
                    <a:cubicBezTo>
                      <a:pt x="429" y="2084"/>
                      <a:pt x="215" y="2119"/>
                      <a:pt x="1" y="2179"/>
                    </a:cubicBezTo>
                    <a:lnTo>
                      <a:pt x="239" y="3179"/>
                    </a:lnTo>
                    <a:cubicBezTo>
                      <a:pt x="465" y="3131"/>
                      <a:pt x="691" y="3084"/>
                      <a:pt x="918" y="3024"/>
                    </a:cubicBezTo>
                    <a:lnTo>
                      <a:pt x="1584" y="2798"/>
                    </a:lnTo>
                    <a:cubicBezTo>
                      <a:pt x="2025" y="2667"/>
                      <a:pt x="2453" y="2465"/>
                      <a:pt x="2870" y="2274"/>
                    </a:cubicBezTo>
                    <a:cubicBezTo>
                      <a:pt x="3716" y="1881"/>
                      <a:pt x="4513" y="1393"/>
                      <a:pt x="5263" y="834"/>
                    </a:cubicBezTo>
                    <a:lnTo>
                      <a:pt x="46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>
                <a:off x="5851304" y="2612142"/>
                <a:ext cx="116152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4859" extrusionOk="0">
                    <a:moveTo>
                      <a:pt x="822" y="1"/>
                    </a:moveTo>
                    <a:lnTo>
                      <a:pt x="0" y="656"/>
                    </a:lnTo>
                    <a:lnTo>
                      <a:pt x="1679" y="2751"/>
                    </a:lnTo>
                    <a:lnTo>
                      <a:pt x="3346" y="4858"/>
                    </a:lnTo>
                    <a:lnTo>
                      <a:pt x="4168" y="4204"/>
                    </a:lnTo>
                    <a:lnTo>
                      <a:pt x="2489" y="2108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5518522" y="2193753"/>
                <a:ext cx="115817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9" extrusionOk="0">
                    <a:moveTo>
                      <a:pt x="810" y="1"/>
                    </a:moveTo>
                    <a:lnTo>
                      <a:pt x="1" y="656"/>
                    </a:lnTo>
                    <a:lnTo>
                      <a:pt x="1667" y="2739"/>
                    </a:lnTo>
                    <a:cubicBezTo>
                      <a:pt x="1667" y="2751"/>
                      <a:pt x="1667" y="2751"/>
                      <a:pt x="1667" y="2751"/>
                    </a:cubicBezTo>
                    <a:cubicBezTo>
                      <a:pt x="1679" y="2763"/>
                      <a:pt x="1679" y="2763"/>
                      <a:pt x="1691" y="2775"/>
                    </a:cubicBezTo>
                    <a:lnTo>
                      <a:pt x="3346" y="4859"/>
                    </a:lnTo>
                    <a:lnTo>
                      <a:pt x="4156" y="4216"/>
                    </a:lnTo>
                    <a:lnTo>
                      <a:pt x="2489" y="2108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6" name="Google Shape;156;p16"/>
              <p:cNvSpPr/>
              <p:nvPr/>
            </p:nvSpPr>
            <p:spPr>
              <a:xfrm>
                <a:off x="5498291" y="3333775"/>
                <a:ext cx="115817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9" extrusionOk="0">
                    <a:moveTo>
                      <a:pt x="810" y="1"/>
                    </a:moveTo>
                    <a:lnTo>
                      <a:pt x="0" y="656"/>
                    </a:lnTo>
                    <a:lnTo>
                      <a:pt x="1667" y="2751"/>
                    </a:lnTo>
                    <a:cubicBezTo>
                      <a:pt x="2239" y="3454"/>
                      <a:pt x="2762" y="4156"/>
                      <a:pt x="3358" y="4859"/>
                    </a:cubicBezTo>
                    <a:lnTo>
                      <a:pt x="4156" y="4192"/>
                    </a:lnTo>
                    <a:cubicBezTo>
                      <a:pt x="3596" y="3525"/>
                      <a:pt x="3036" y="2799"/>
                      <a:pt x="2477" y="2108"/>
                    </a:cubicBez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7" name="Google Shape;157;p16"/>
              <p:cNvSpPr/>
              <p:nvPr/>
            </p:nvSpPr>
            <p:spPr>
              <a:xfrm>
                <a:off x="5567288" y="3391180"/>
                <a:ext cx="1700" cy="1366"/>
              </a:xfrm>
              <a:custGeom>
                <a:avLst/>
                <a:gdLst/>
                <a:ahLst/>
                <a:cxnLst/>
                <a:rect l="l" t="t" r="r" b="b"/>
                <a:pathLst>
                  <a:path w="61" h="49" extrusionOk="0">
                    <a:moveTo>
                      <a:pt x="60" y="1"/>
                    </a:moveTo>
                    <a:lnTo>
                      <a:pt x="1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6713608" y="1785006"/>
                <a:ext cx="135408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4156" extrusionOk="0">
                    <a:moveTo>
                      <a:pt x="4204" y="1"/>
                    </a:moveTo>
                    <a:lnTo>
                      <a:pt x="2108" y="1667"/>
                    </a:lnTo>
                    <a:lnTo>
                      <a:pt x="1" y="3346"/>
                    </a:lnTo>
                    <a:lnTo>
                      <a:pt x="644" y="4156"/>
                    </a:lnTo>
                    <a:lnTo>
                      <a:pt x="2751" y="2477"/>
                    </a:lnTo>
                    <a:lnTo>
                      <a:pt x="4859" y="810"/>
                    </a:lnTo>
                    <a:lnTo>
                      <a:pt x="42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>
                <a:off x="6238510" y="1983751"/>
                <a:ext cx="148673" cy="77667"/>
              </a:xfrm>
              <a:custGeom>
                <a:avLst/>
                <a:gdLst/>
                <a:ahLst/>
                <a:cxnLst/>
                <a:rect l="l" t="t" r="r" b="b"/>
                <a:pathLst>
                  <a:path w="5335" h="2787" extrusionOk="0">
                    <a:moveTo>
                      <a:pt x="595" y="0"/>
                    </a:moveTo>
                    <a:lnTo>
                      <a:pt x="0" y="846"/>
                    </a:lnTo>
                    <a:cubicBezTo>
                      <a:pt x="191" y="989"/>
                      <a:pt x="393" y="1096"/>
                      <a:pt x="595" y="1227"/>
                    </a:cubicBezTo>
                    <a:cubicBezTo>
                      <a:pt x="798" y="1334"/>
                      <a:pt x="988" y="1477"/>
                      <a:pt x="1203" y="1572"/>
                    </a:cubicBezTo>
                    <a:cubicBezTo>
                      <a:pt x="1631" y="1774"/>
                      <a:pt x="2048" y="1989"/>
                      <a:pt x="2488" y="2143"/>
                    </a:cubicBezTo>
                    <a:cubicBezTo>
                      <a:pt x="3370" y="2489"/>
                      <a:pt x="4298" y="2667"/>
                      <a:pt x="5227" y="2786"/>
                    </a:cubicBezTo>
                    <a:lnTo>
                      <a:pt x="5334" y="1762"/>
                    </a:lnTo>
                    <a:cubicBezTo>
                      <a:pt x="4489" y="1643"/>
                      <a:pt x="3643" y="1489"/>
                      <a:pt x="2858" y="1167"/>
                    </a:cubicBezTo>
                    <a:cubicBezTo>
                      <a:pt x="2441" y="1036"/>
                      <a:pt x="2072" y="834"/>
                      <a:pt x="1679" y="655"/>
                    </a:cubicBezTo>
                    <a:cubicBezTo>
                      <a:pt x="1488" y="572"/>
                      <a:pt x="1310" y="441"/>
                      <a:pt x="1131" y="334"/>
                    </a:cubicBezTo>
                    <a:cubicBezTo>
                      <a:pt x="953" y="215"/>
                      <a:pt x="762" y="119"/>
                      <a:pt x="5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0" name="Google Shape;160;p16"/>
              <p:cNvSpPr/>
              <p:nvPr/>
            </p:nvSpPr>
            <p:spPr>
              <a:xfrm>
                <a:off x="5893439" y="1576982"/>
                <a:ext cx="115817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7" extrusionOk="0">
                    <a:moveTo>
                      <a:pt x="810" y="0"/>
                    </a:moveTo>
                    <a:lnTo>
                      <a:pt x="1" y="643"/>
                    </a:lnTo>
                    <a:lnTo>
                      <a:pt x="1667" y="2751"/>
                    </a:lnTo>
                    <a:lnTo>
                      <a:pt x="3346" y="4846"/>
                    </a:lnTo>
                    <a:lnTo>
                      <a:pt x="4156" y="4203"/>
                    </a:lnTo>
                    <a:lnTo>
                      <a:pt x="2477" y="2108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1" name="Google Shape;161;p16"/>
              <p:cNvSpPr/>
              <p:nvPr/>
            </p:nvSpPr>
            <p:spPr>
              <a:xfrm>
                <a:off x="5259390" y="1500990"/>
                <a:ext cx="99571" cy="142041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5097" extrusionOk="0">
                    <a:moveTo>
                      <a:pt x="2823" y="1"/>
                    </a:moveTo>
                    <a:cubicBezTo>
                      <a:pt x="1537" y="1358"/>
                      <a:pt x="572" y="3001"/>
                      <a:pt x="1" y="4775"/>
                    </a:cubicBezTo>
                    <a:lnTo>
                      <a:pt x="989" y="5097"/>
                    </a:lnTo>
                    <a:cubicBezTo>
                      <a:pt x="1513" y="3466"/>
                      <a:pt x="2406" y="1953"/>
                      <a:pt x="3573" y="703"/>
                    </a:cubicBezTo>
                    <a:lnTo>
                      <a:pt x="282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2" name="Google Shape;162;p16"/>
              <p:cNvSpPr/>
              <p:nvPr/>
            </p:nvSpPr>
            <p:spPr>
              <a:xfrm>
                <a:off x="5435256" y="1389189"/>
                <a:ext cx="150652" cy="63733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2287" extrusionOk="0">
                    <a:moveTo>
                      <a:pt x="5382" y="0"/>
                    </a:moveTo>
                    <a:cubicBezTo>
                      <a:pt x="5144" y="12"/>
                      <a:pt x="4917" y="0"/>
                      <a:pt x="4679" y="24"/>
                    </a:cubicBezTo>
                    <a:lnTo>
                      <a:pt x="3989" y="108"/>
                    </a:lnTo>
                    <a:cubicBezTo>
                      <a:pt x="3524" y="155"/>
                      <a:pt x="3072" y="286"/>
                      <a:pt x="2608" y="381"/>
                    </a:cubicBezTo>
                    <a:cubicBezTo>
                      <a:pt x="2381" y="429"/>
                      <a:pt x="2167" y="500"/>
                      <a:pt x="1941" y="572"/>
                    </a:cubicBezTo>
                    <a:lnTo>
                      <a:pt x="1274" y="798"/>
                    </a:lnTo>
                    <a:cubicBezTo>
                      <a:pt x="845" y="965"/>
                      <a:pt x="417" y="1167"/>
                      <a:pt x="0" y="1358"/>
                    </a:cubicBezTo>
                    <a:lnTo>
                      <a:pt x="464" y="2286"/>
                    </a:lnTo>
                    <a:cubicBezTo>
                      <a:pt x="857" y="2108"/>
                      <a:pt x="1250" y="1929"/>
                      <a:pt x="1643" y="1763"/>
                    </a:cubicBezTo>
                    <a:lnTo>
                      <a:pt x="2250" y="1560"/>
                    </a:lnTo>
                    <a:cubicBezTo>
                      <a:pt x="2453" y="1501"/>
                      <a:pt x="2655" y="1429"/>
                      <a:pt x="2869" y="1382"/>
                    </a:cubicBezTo>
                    <a:cubicBezTo>
                      <a:pt x="3286" y="1298"/>
                      <a:pt x="3703" y="1179"/>
                      <a:pt x="4132" y="1143"/>
                    </a:cubicBezTo>
                    <a:lnTo>
                      <a:pt x="4763" y="1060"/>
                    </a:lnTo>
                    <a:cubicBezTo>
                      <a:pt x="4977" y="1036"/>
                      <a:pt x="5191" y="1036"/>
                      <a:pt x="5405" y="1036"/>
                    </a:cubicBezTo>
                    <a:lnTo>
                      <a:pt x="53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3" name="Google Shape;163;p16"/>
              <p:cNvSpPr/>
              <p:nvPr/>
            </p:nvSpPr>
            <p:spPr>
              <a:xfrm>
                <a:off x="5697035" y="1406439"/>
                <a:ext cx="141706" cy="100574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3609" extrusionOk="0">
                    <a:moveTo>
                      <a:pt x="322" y="1"/>
                    </a:moveTo>
                    <a:lnTo>
                      <a:pt x="0" y="977"/>
                    </a:lnTo>
                    <a:cubicBezTo>
                      <a:pt x="1619" y="1525"/>
                      <a:pt x="3131" y="2417"/>
                      <a:pt x="4370" y="3608"/>
                    </a:cubicBezTo>
                    <a:lnTo>
                      <a:pt x="5084" y="2846"/>
                    </a:lnTo>
                    <a:cubicBezTo>
                      <a:pt x="3727" y="1560"/>
                      <a:pt x="2084" y="584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4" name="Google Shape;164;p16"/>
              <p:cNvSpPr/>
              <p:nvPr/>
            </p:nvSpPr>
            <p:spPr>
              <a:xfrm>
                <a:off x="6059997" y="1786009"/>
                <a:ext cx="115817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7" extrusionOk="0">
                    <a:moveTo>
                      <a:pt x="810" y="0"/>
                    </a:moveTo>
                    <a:lnTo>
                      <a:pt x="1" y="643"/>
                    </a:lnTo>
                    <a:lnTo>
                      <a:pt x="3346" y="4846"/>
                    </a:lnTo>
                    <a:lnTo>
                      <a:pt x="4156" y="4203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5" name="Google Shape;165;p16"/>
              <p:cNvSpPr/>
              <p:nvPr/>
            </p:nvSpPr>
            <p:spPr>
              <a:xfrm>
                <a:off x="6497948" y="1951230"/>
                <a:ext cx="141706" cy="99236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3561" extrusionOk="0">
                    <a:moveTo>
                      <a:pt x="4442" y="1"/>
                    </a:moveTo>
                    <a:cubicBezTo>
                      <a:pt x="4085" y="274"/>
                      <a:pt x="3739" y="572"/>
                      <a:pt x="3394" y="834"/>
                    </a:cubicBezTo>
                    <a:lnTo>
                      <a:pt x="2870" y="1203"/>
                    </a:lnTo>
                    <a:cubicBezTo>
                      <a:pt x="2787" y="1263"/>
                      <a:pt x="2703" y="1334"/>
                      <a:pt x="2608" y="1382"/>
                    </a:cubicBezTo>
                    <a:lnTo>
                      <a:pt x="2334" y="1548"/>
                    </a:lnTo>
                    <a:lnTo>
                      <a:pt x="1775" y="1858"/>
                    </a:lnTo>
                    <a:cubicBezTo>
                      <a:pt x="1584" y="1953"/>
                      <a:pt x="1394" y="2037"/>
                      <a:pt x="1191" y="2132"/>
                    </a:cubicBezTo>
                    <a:cubicBezTo>
                      <a:pt x="810" y="2322"/>
                      <a:pt x="406" y="2429"/>
                      <a:pt x="1" y="2572"/>
                    </a:cubicBezTo>
                    <a:lnTo>
                      <a:pt x="287" y="3560"/>
                    </a:lnTo>
                    <a:cubicBezTo>
                      <a:pt x="739" y="3406"/>
                      <a:pt x="1191" y="3287"/>
                      <a:pt x="1608" y="3072"/>
                    </a:cubicBezTo>
                    <a:cubicBezTo>
                      <a:pt x="1822" y="2977"/>
                      <a:pt x="2037" y="2894"/>
                      <a:pt x="2251" y="2787"/>
                    </a:cubicBezTo>
                    <a:lnTo>
                      <a:pt x="2858" y="2441"/>
                    </a:lnTo>
                    <a:lnTo>
                      <a:pt x="3168" y="2263"/>
                    </a:lnTo>
                    <a:cubicBezTo>
                      <a:pt x="3263" y="2203"/>
                      <a:pt x="3358" y="2132"/>
                      <a:pt x="3454" y="2060"/>
                    </a:cubicBezTo>
                    <a:lnTo>
                      <a:pt x="4025" y="1644"/>
                    </a:lnTo>
                    <a:cubicBezTo>
                      <a:pt x="4394" y="1370"/>
                      <a:pt x="4728" y="1096"/>
                      <a:pt x="5085" y="810"/>
                    </a:cubicBezTo>
                    <a:lnTo>
                      <a:pt x="44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6" name="Google Shape;166;p16"/>
              <p:cNvSpPr/>
              <p:nvPr/>
            </p:nvSpPr>
            <p:spPr>
              <a:xfrm>
                <a:off x="5211962" y="2992047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7" name="Google Shape;167;p16"/>
              <p:cNvSpPr/>
              <p:nvPr/>
            </p:nvSpPr>
            <p:spPr>
              <a:xfrm>
                <a:off x="5211962" y="2992047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8" name="Google Shape;168;p16"/>
              <p:cNvSpPr/>
              <p:nvPr/>
            </p:nvSpPr>
            <p:spPr>
              <a:xfrm>
                <a:off x="5211962" y="2992047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3222233" y="4403796"/>
                <a:ext cx="697" cy="697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" extrusionOk="0">
                    <a:moveTo>
                      <a:pt x="0" y="0"/>
                    </a:moveTo>
                    <a:lnTo>
                      <a:pt x="24" y="24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3240151" y="4426033"/>
                <a:ext cx="362" cy="334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0" y="0"/>
                    </a:moveTo>
                    <a:lnTo>
                      <a:pt x="12" y="1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3240151" y="4426033"/>
                <a:ext cx="362" cy="334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fill="none" extrusionOk="0">
                    <a:moveTo>
                      <a:pt x="0" y="0"/>
                    </a:moveTo>
                    <a:lnTo>
                      <a:pt x="12" y="1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2" name="Google Shape;172;p16"/>
              <p:cNvSpPr/>
              <p:nvPr/>
            </p:nvSpPr>
            <p:spPr>
              <a:xfrm>
                <a:off x="4499274" y="4298934"/>
                <a:ext cx="697" cy="362"/>
              </a:xfrm>
              <a:custGeom>
                <a:avLst/>
                <a:gdLst/>
                <a:ahLst/>
                <a:cxnLst/>
                <a:rect l="l" t="t" r="r" b="b"/>
                <a:pathLst>
                  <a:path w="25" h="13" extrusionOk="0">
                    <a:moveTo>
                      <a:pt x="24" y="1"/>
                    </a:moveTo>
                    <a:lnTo>
                      <a:pt x="1" y="1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4499274" y="4298934"/>
                <a:ext cx="697" cy="362"/>
              </a:xfrm>
              <a:custGeom>
                <a:avLst/>
                <a:gdLst/>
                <a:ahLst/>
                <a:cxnLst/>
                <a:rect l="l" t="t" r="r" b="b"/>
                <a:pathLst>
                  <a:path w="25" h="13" fill="none" extrusionOk="0">
                    <a:moveTo>
                      <a:pt x="24" y="1"/>
                    </a:moveTo>
                    <a:lnTo>
                      <a:pt x="1" y="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4468426" y="2267432"/>
                <a:ext cx="28" cy="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12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5" name="Google Shape;175;p16"/>
              <p:cNvSpPr/>
              <p:nvPr/>
            </p:nvSpPr>
            <p:spPr>
              <a:xfrm>
                <a:off x="4468426" y="2267432"/>
                <a:ext cx="28" cy="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fill="none" extrusionOk="0">
                    <a:moveTo>
                      <a:pt x="0" y="12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6" name="Google Shape;176;p16"/>
              <p:cNvSpPr/>
              <p:nvPr/>
            </p:nvSpPr>
            <p:spPr>
              <a:xfrm>
                <a:off x="4901054" y="2555740"/>
                <a:ext cx="697" cy="362"/>
              </a:xfrm>
              <a:custGeom>
                <a:avLst/>
                <a:gdLst/>
                <a:ahLst/>
                <a:cxnLst/>
                <a:rect l="l" t="t" r="r" b="b"/>
                <a:pathLst>
                  <a:path w="25" h="13" extrusionOk="0">
                    <a:moveTo>
                      <a:pt x="25" y="1"/>
                    </a:moveTo>
                    <a:lnTo>
                      <a:pt x="1" y="1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>
                <a:off x="4901054" y="2555740"/>
                <a:ext cx="697" cy="362"/>
              </a:xfrm>
              <a:custGeom>
                <a:avLst/>
                <a:gdLst/>
                <a:ahLst/>
                <a:cxnLst/>
                <a:rect l="l" t="t" r="r" b="b"/>
                <a:pathLst>
                  <a:path w="25" h="13" fill="none" extrusionOk="0">
                    <a:moveTo>
                      <a:pt x="25" y="1"/>
                    </a:moveTo>
                    <a:lnTo>
                      <a:pt x="1" y="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5259390" y="1500990"/>
                <a:ext cx="99571" cy="142041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5097" extrusionOk="0">
                    <a:moveTo>
                      <a:pt x="2823" y="1"/>
                    </a:moveTo>
                    <a:cubicBezTo>
                      <a:pt x="1537" y="1358"/>
                      <a:pt x="572" y="3001"/>
                      <a:pt x="1" y="4775"/>
                    </a:cubicBezTo>
                    <a:lnTo>
                      <a:pt x="989" y="5097"/>
                    </a:lnTo>
                    <a:cubicBezTo>
                      <a:pt x="1513" y="3466"/>
                      <a:pt x="2406" y="1953"/>
                      <a:pt x="3573" y="703"/>
                    </a:cubicBezTo>
                    <a:lnTo>
                      <a:pt x="282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5697035" y="1406439"/>
                <a:ext cx="141706" cy="100574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3609" extrusionOk="0">
                    <a:moveTo>
                      <a:pt x="322" y="1"/>
                    </a:moveTo>
                    <a:lnTo>
                      <a:pt x="0" y="977"/>
                    </a:lnTo>
                    <a:cubicBezTo>
                      <a:pt x="1619" y="1525"/>
                      <a:pt x="3131" y="2417"/>
                      <a:pt x="4370" y="3608"/>
                    </a:cubicBezTo>
                    <a:lnTo>
                      <a:pt x="5084" y="2846"/>
                    </a:lnTo>
                    <a:cubicBezTo>
                      <a:pt x="3727" y="1560"/>
                      <a:pt x="2084" y="584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6059663" y="1786344"/>
                <a:ext cx="115817" cy="135046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6" extrusionOk="0">
                    <a:moveTo>
                      <a:pt x="810" y="0"/>
                    </a:moveTo>
                    <a:lnTo>
                      <a:pt x="1" y="643"/>
                    </a:lnTo>
                    <a:lnTo>
                      <a:pt x="3334" y="4846"/>
                    </a:lnTo>
                    <a:lnTo>
                      <a:pt x="4156" y="4203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6238510" y="1983416"/>
                <a:ext cx="148673" cy="78001"/>
              </a:xfrm>
              <a:custGeom>
                <a:avLst/>
                <a:gdLst/>
                <a:ahLst/>
                <a:cxnLst/>
                <a:rect l="l" t="t" r="r" b="b"/>
                <a:pathLst>
                  <a:path w="5335" h="2799" extrusionOk="0">
                    <a:moveTo>
                      <a:pt x="595" y="0"/>
                    </a:moveTo>
                    <a:lnTo>
                      <a:pt x="0" y="858"/>
                    </a:lnTo>
                    <a:cubicBezTo>
                      <a:pt x="191" y="1001"/>
                      <a:pt x="393" y="1108"/>
                      <a:pt x="595" y="1239"/>
                    </a:cubicBezTo>
                    <a:cubicBezTo>
                      <a:pt x="798" y="1346"/>
                      <a:pt x="988" y="1489"/>
                      <a:pt x="1203" y="1584"/>
                    </a:cubicBezTo>
                    <a:cubicBezTo>
                      <a:pt x="1631" y="1786"/>
                      <a:pt x="2048" y="2001"/>
                      <a:pt x="2488" y="2155"/>
                    </a:cubicBezTo>
                    <a:cubicBezTo>
                      <a:pt x="3370" y="2501"/>
                      <a:pt x="4298" y="2679"/>
                      <a:pt x="5227" y="2798"/>
                    </a:cubicBezTo>
                    <a:lnTo>
                      <a:pt x="5334" y="1774"/>
                    </a:lnTo>
                    <a:cubicBezTo>
                      <a:pt x="4489" y="1655"/>
                      <a:pt x="3643" y="1501"/>
                      <a:pt x="2858" y="1179"/>
                    </a:cubicBezTo>
                    <a:cubicBezTo>
                      <a:pt x="2441" y="1048"/>
                      <a:pt x="2072" y="846"/>
                      <a:pt x="1679" y="667"/>
                    </a:cubicBezTo>
                    <a:cubicBezTo>
                      <a:pt x="1488" y="584"/>
                      <a:pt x="1310" y="453"/>
                      <a:pt x="1131" y="346"/>
                    </a:cubicBezTo>
                    <a:cubicBezTo>
                      <a:pt x="953" y="227"/>
                      <a:pt x="762" y="131"/>
                      <a:pt x="5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6497948" y="1951230"/>
                <a:ext cx="141706" cy="99236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3561" extrusionOk="0">
                    <a:moveTo>
                      <a:pt x="4442" y="1"/>
                    </a:moveTo>
                    <a:cubicBezTo>
                      <a:pt x="4085" y="274"/>
                      <a:pt x="3739" y="572"/>
                      <a:pt x="3394" y="834"/>
                    </a:cubicBezTo>
                    <a:lnTo>
                      <a:pt x="2870" y="1203"/>
                    </a:lnTo>
                    <a:cubicBezTo>
                      <a:pt x="2787" y="1263"/>
                      <a:pt x="2703" y="1334"/>
                      <a:pt x="2608" y="1382"/>
                    </a:cubicBezTo>
                    <a:lnTo>
                      <a:pt x="2334" y="1548"/>
                    </a:lnTo>
                    <a:lnTo>
                      <a:pt x="1775" y="1858"/>
                    </a:lnTo>
                    <a:cubicBezTo>
                      <a:pt x="1584" y="1953"/>
                      <a:pt x="1394" y="2037"/>
                      <a:pt x="1191" y="2132"/>
                    </a:cubicBezTo>
                    <a:cubicBezTo>
                      <a:pt x="810" y="2322"/>
                      <a:pt x="406" y="2429"/>
                      <a:pt x="1" y="2572"/>
                    </a:cubicBezTo>
                    <a:lnTo>
                      <a:pt x="287" y="3560"/>
                    </a:lnTo>
                    <a:cubicBezTo>
                      <a:pt x="739" y="3406"/>
                      <a:pt x="1191" y="3287"/>
                      <a:pt x="1608" y="3072"/>
                    </a:cubicBezTo>
                    <a:cubicBezTo>
                      <a:pt x="1822" y="2977"/>
                      <a:pt x="2037" y="2894"/>
                      <a:pt x="2251" y="2787"/>
                    </a:cubicBezTo>
                    <a:lnTo>
                      <a:pt x="2858" y="2441"/>
                    </a:lnTo>
                    <a:lnTo>
                      <a:pt x="3168" y="2263"/>
                    </a:lnTo>
                    <a:cubicBezTo>
                      <a:pt x="3263" y="2203"/>
                      <a:pt x="3358" y="2132"/>
                      <a:pt x="3454" y="2060"/>
                    </a:cubicBezTo>
                    <a:lnTo>
                      <a:pt x="4025" y="1644"/>
                    </a:lnTo>
                    <a:cubicBezTo>
                      <a:pt x="4394" y="1370"/>
                      <a:pt x="4728" y="1096"/>
                      <a:pt x="5085" y="810"/>
                    </a:cubicBezTo>
                    <a:lnTo>
                      <a:pt x="44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3" name="Google Shape;183;p16"/>
              <p:cNvSpPr/>
              <p:nvPr/>
            </p:nvSpPr>
            <p:spPr>
              <a:xfrm>
                <a:off x="5507905" y="1399806"/>
                <a:ext cx="362" cy="362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2" y="12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>
                <a:off x="5515206" y="1427339"/>
                <a:ext cx="28" cy="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13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>
                <a:off x="5515206" y="1427339"/>
                <a:ext cx="28" cy="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fill="none" extrusionOk="0">
                    <a:moveTo>
                      <a:pt x="0" y="13"/>
                    </a:move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6" name="Google Shape;186;p16"/>
              <p:cNvSpPr/>
              <p:nvPr/>
            </p:nvSpPr>
            <p:spPr>
              <a:xfrm>
                <a:off x="5243144" y="1754158"/>
                <a:ext cx="65043" cy="150652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5406" extrusionOk="0">
                    <a:moveTo>
                      <a:pt x="1036" y="0"/>
                    </a:moveTo>
                    <a:lnTo>
                      <a:pt x="0" y="36"/>
                    </a:lnTo>
                    <a:cubicBezTo>
                      <a:pt x="24" y="965"/>
                      <a:pt x="179" y="1893"/>
                      <a:pt x="405" y="2798"/>
                    </a:cubicBezTo>
                    <a:cubicBezTo>
                      <a:pt x="524" y="3251"/>
                      <a:pt x="691" y="3691"/>
                      <a:pt x="834" y="4132"/>
                    </a:cubicBezTo>
                    <a:cubicBezTo>
                      <a:pt x="1024" y="4560"/>
                      <a:pt x="1203" y="4989"/>
                      <a:pt x="1417" y="5406"/>
                    </a:cubicBezTo>
                    <a:lnTo>
                      <a:pt x="2334" y="4929"/>
                    </a:lnTo>
                    <a:cubicBezTo>
                      <a:pt x="2132" y="4548"/>
                      <a:pt x="1977" y="4144"/>
                      <a:pt x="1798" y="3763"/>
                    </a:cubicBezTo>
                    <a:cubicBezTo>
                      <a:pt x="1667" y="3346"/>
                      <a:pt x="1512" y="2953"/>
                      <a:pt x="1405" y="2536"/>
                    </a:cubicBezTo>
                    <a:cubicBezTo>
                      <a:pt x="1203" y="1703"/>
                      <a:pt x="1048" y="857"/>
                      <a:pt x="10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7" name="Google Shape;187;p16"/>
              <p:cNvSpPr/>
              <p:nvPr/>
            </p:nvSpPr>
            <p:spPr>
              <a:xfrm>
                <a:off x="5023166" y="3862989"/>
                <a:ext cx="98902" cy="142347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5108" extrusionOk="0">
                    <a:moveTo>
                      <a:pt x="822" y="0"/>
                    </a:moveTo>
                    <a:lnTo>
                      <a:pt x="0" y="643"/>
                    </a:lnTo>
                    <a:cubicBezTo>
                      <a:pt x="286" y="988"/>
                      <a:pt x="572" y="1346"/>
                      <a:pt x="810" y="1691"/>
                    </a:cubicBezTo>
                    <a:lnTo>
                      <a:pt x="1179" y="2215"/>
                    </a:lnTo>
                    <a:cubicBezTo>
                      <a:pt x="1310" y="2381"/>
                      <a:pt x="1394" y="2572"/>
                      <a:pt x="1501" y="2751"/>
                    </a:cubicBezTo>
                    <a:cubicBezTo>
                      <a:pt x="1513" y="2751"/>
                      <a:pt x="1513" y="2762"/>
                      <a:pt x="1513" y="2774"/>
                    </a:cubicBezTo>
                    <a:cubicBezTo>
                      <a:pt x="1524" y="2786"/>
                      <a:pt x="1524" y="2798"/>
                      <a:pt x="1536" y="2798"/>
                    </a:cubicBezTo>
                    <a:lnTo>
                      <a:pt x="1834" y="3322"/>
                    </a:lnTo>
                    <a:cubicBezTo>
                      <a:pt x="1929" y="3513"/>
                      <a:pt x="2013" y="3715"/>
                      <a:pt x="2108" y="3917"/>
                    </a:cubicBezTo>
                    <a:cubicBezTo>
                      <a:pt x="2191" y="4108"/>
                      <a:pt x="2286" y="4298"/>
                      <a:pt x="2358" y="4501"/>
                    </a:cubicBezTo>
                    <a:lnTo>
                      <a:pt x="2560" y="5108"/>
                    </a:lnTo>
                    <a:lnTo>
                      <a:pt x="3549" y="4798"/>
                    </a:lnTo>
                    <a:lnTo>
                      <a:pt x="3334" y="4132"/>
                    </a:lnTo>
                    <a:cubicBezTo>
                      <a:pt x="3239" y="3917"/>
                      <a:pt x="3144" y="3703"/>
                      <a:pt x="3048" y="3489"/>
                    </a:cubicBezTo>
                    <a:cubicBezTo>
                      <a:pt x="2953" y="3274"/>
                      <a:pt x="2870" y="3060"/>
                      <a:pt x="2763" y="2858"/>
                    </a:cubicBezTo>
                    <a:lnTo>
                      <a:pt x="2417" y="2250"/>
                    </a:lnTo>
                    <a:cubicBezTo>
                      <a:pt x="2286" y="2048"/>
                      <a:pt x="2191" y="1834"/>
                      <a:pt x="2048" y="1643"/>
                    </a:cubicBezTo>
                    <a:lnTo>
                      <a:pt x="1644" y="1084"/>
                    </a:lnTo>
                    <a:cubicBezTo>
                      <a:pt x="1382" y="691"/>
                      <a:pt x="1096" y="345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9" name="Google Shape;189;p16"/>
          <p:cNvGrpSpPr/>
          <p:nvPr/>
        </p:nvGrpSpPr>
        <p:grpSpPr>
          <a:xfrm>
            <a:off x="8174559" y="1278351"/>
            <a:ext cx="2944141" cy="1314816"/>
            <a:chOff x="5251367" y="824268"/>
            <a:chExt cx="2208106" cy="986111"/>
          </a:xfrm>
        </p:grpSpPr>
        <p:sp>
          <p:nvSpPr>
            <p:cNvPr id="190" name="Google Shape;190;p16"/>
            <p:cNvSpPr/>
            <p:nvPr/>
          </p:nvSpPr>
          <p:spPr>
            <a:xfrm>
              <a:off x="5251367" y="1138262"/>
              <a:ext cx="358693" cy="429590"/>
            </a:xfrm>
            <a:custGeom>
              <a:avLst/>
              <a:gdLst/>
              <a:ahLst/>
              <a:cxnLst/>
              <a:rect l="l" t="t" r="r" b="b"/>
              <a:pathLst>
                <a:path w="8955" h="10725" extrusionOk="0">
                  <a:moveTo>
                    <a:pt x="4477" y="0"/>
                  </a:moveTo>
                  <a:cubicBezTo>
                    <a:pt x="2013" y="0"/>
                    <a:pt x="1" y="2000"/>
                    <a:pt x="1" y="4477"/>
                  </a:cubicBezTo>
                  <a:cubicBezTo>
                    <a:pt x="1" y="7418"/>
                    <a:pt x="3299" y="9978"/>
                    <a:pt x="4227" y="10644"/>
                  </a:cubicBezTo>
                  <a:cubicBezTo>
                    <a:pt x="4305" y="10698"/>
                    <a:pt x="4391" y="10725"/>
                    <a:pt x="4477" y="10725"/>
                  </a:cubicBezTo>
                  <a:cubicBezTo>
                    <a:pt x="4564" y="10725"/>
                    <a:pt x="4650" y="10698"/>
                    <a:pt x="4727" y="10644"/>
                  </a:cubicBezTo>
                  <a:cubicBezTo>
                    <a:pt x="5668" y="9978"/>
                    <a:pt x="8954" y="7418"/>
                    <a:pt x="8954" y="4477"/>
                  </a:cubicBezTo>
                  <a:cubicBezTo>
                    <a:pt x="8954" y="2000"/>
                    <a:pt x="6954" y="0"/>
                    <a:pt x="4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133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kumimoji="0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1" name="Google Shape;191;p16"/>
            <p:cNvSpPr txBox="1"/>
            <p:nvPr/>
          </p:nvSpPr>
          <p:spPr>
            <a:xfrm>
              <a:off x="5560593" y="824268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267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Inception</a:t>
              </a:r>
              <a:endParaRPr kumimoji="0" sz="2267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2" name="Google Shape;192;p16"/>
            <p:cNvSpPr txBox="1"/>
            <p:nvPr/>
          </p:nvSpPr>
          <p:spPr>
            <a:xfrm>
              <a:off x="5574873" y="1081337"/>
              <a:ext cx="1884600" cy="729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On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June 2021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, the </a:t>
              </a:r>
              <a:r>
                <a:rPr kumimoji="0" lang="en-US" sz="1400" b="1" i="0" u="sng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State Hemoglobinopathy Mission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 was established in the state.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3" name="Google Shape;193;p16"/>
          <p:cNvGrpSpPr/>
          <p:nvPr/>
        </p:nvGrpSpPr>
        <p:grpSpPr>
          <a:xfrm>
            <a:off x="4128558" y="892378"/>
            <a:ext cx="6678743" cy="3110881"/>
            <a:chOff x="3096418" y="669284"/>
            <a:chExt cx="5009058" cy="2333160"/>
          </a:xfrm>
        </p:grpSpPr>
        <p:sp>
          <p:nvSpPr>
            <p:cNvPr id="194" name="Google Shape;194;p16"/>
            <p:cNvSpPr txBox="1"/>
            <p:nvPr/>
          </p:nvSpPr>
          <p:spPr>
            <a:xfrm>
              <a:off x="5952188" y="2572844"/>
              <a:ext cx="2153288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267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Budget Inclusion</a:t>
              </a:r>
              <a:endParaRPr kumimoji="0" sz="2267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5" name="Google Shape;195;p16"/>
            <p:cNvSpPr txBox="1"/>
            <p:nvPr/>
          </p:nvSpPr>
          <p:spPr>
            <a:xfrm>
              <a:off x="3096418" y="669284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Pilot project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launched in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Alirajpur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 and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Jhabua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 districts on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15 November 2021.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7" name="Google Shape;197;p16"/>
          <p:cNvGrpSpPr/>
          <p:nvPr/>
        </p:nvGrpSpPr>
        <p:grpSpPr>
          <a:xfrm>
            <a:off x="1389667" y="2336202"/>
            <a:ext cx="3862948" cy="1066917"/>
            <a:chOff x="1042250" y="1752150"/>
            <a:chExt cx="2897211" cy="800187"/>
          </a:xfrm>
        </p:grpSpPr>
        <p:sp>
          <p:nvSpPr>
            <p:cNvPr id="198" name="Google Shape;198;p16"/>
            <p:cNvSpPr txBox="1"/>
            <p:nvPr/>
          </p:nvSpPr>
          <p:spPr>
            <a:xfrm>
              <a:off x="1042250" y="1752150"/>
              <a:ext cx="256355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267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Facility Strengthening</a:t>
              </a:r>
              <a:endParaRPr kumimoji="0" sz="2267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9" name="Google Shape;199;p16"/>
            <p:cNvSpPr txBox="1"/>
            <p:nvPr/>
          </p:nvSpPr>
          <p:spPr>
            <a:xfrm>
              <a:off x="1365263" y="201743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Strengthening of health facilities for sickle cell anemia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 in Madhya Pradesh (Lab Diagnostic, Treatment Facility)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3580768" y="1831154"/>
              <a:ext cx="358693" cy="429590"/>
            </a:xfrm>
            <a:custGeom>
              <a:avLst/>
              <a:gdLst/>
              <a:ahLst/>
              <a:cxnLst/>
              <a:rect l="l" t="t" r="r" b="b"/>
              <a:pathLst>
                <a:path w="8955" h="10725" extrusionOk="0">
                  <a:moveTo>
                    <a:pt x="4477" y="0"/>
                  </a:moveTo>
                  <a:cubicBezTo>
                    <a:pt x="2013" y="0"/>
                    <a:pt x="1" y="2000"/>
                    <a:pt x="1" y="4477"/>
                  </a:cubicBezTo>
                  <a:cubicBezTo>
                    <a:pt x="1" y="7418"/>
                    <a:pt x="3299" y="9978"/>
                    <a:pt x="4227" y="10644"/>
                  </a:cubicBezTo>
                  <a:cubicBezTo>
                    <a:pt x="4305" y="10698"/>
                    <a:pt x="4391" y="10725"/>
                    <a:pt x="4477" y="10725"/>
                  </a:cubicBezTo>
                  <a:cubicBezTo>
                    <a:pt x="4564" y="10725"/>
                    <a:pt x="4650" y="10698"/>
                    <a:pt x="4727" y="10644"/>
                  </a:cubicBezTo>
                  <a:cubicBezTo>
                    <a:pt x="5668" y="9978"/>
                    <a:pt x="8954" y="7418"/>
                    <a:pt x="8954" y="4477"/>
                  </a:cubicBezTo>
                  <a:cubicBezTo>
                    <a:pt x="8954" y="2000"/>
                    <a:pt x="6954" y="0"/>
                    <a:pt x="4477" y="0"/>
                  </a:cubicBez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133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kumimoji="0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01" name="Google Shape;201;p16"/>
          <p:cNvGrpSpPr/>
          <p:nvPr/>
        </p:nvGrpSpPr>
        <p:grpSpPr>
          <a:xfrm>
            <a:off x="5929846" y="4749561"/>
            <a:ext cx="3234693" cy="1300447"/>
            <a:chOff x="4844824" y="3554730"/>
            <a:chExt cx="2426020" cy="975334"/>
          </a:xfrm>
        </p:grpSpPr>
        <p:sp>
          <p:nvSpPr>
            <p:cNvPr id="202" name="Google Shape;202;p16"/>
            <p:cNvSpPr txBox="1"/>
            <p:nvPr/>
          </p:nvSpPr>
          <p:spPr>
            <a:xfrm>
              <a:off x="5149338" y="3725338"/>
              <a:ext cx="2121506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267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Data Managament</a:t>
              </a:r>
              <a:endParaRPr kumimoji="0" sz="2267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3" name="Google Shape;203;p16"/>
            <p:cNvSpPr txBox="1"/>
            <p:nvPr/>
          </p:nvSpPr>
          <p:spPr>
            <a:xfrm>
              <a:off x="5163996" y="3995164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Creation of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Sickle Cell Portal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 for digital health record maintenance of sickle cell patients.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4844824" y="3554730"/>
              <a:ext cx="358693" cy="429590"/>
            </a:xfrm>
            <a:custGeom>
              <a:avLst/>
              <a:gdLst/>
              <a:ahLst/>
              <a:cxnLst/>
              <a:rect l="l" t="t" r="r" b="b"/>
              <a:pathLst>
                <a:path w="8955" h="10725" extrusionOk="0">
                  <a:moveTo>
                    <a:pt x="4477" y="0"/>
                  </a:moveTo>
                  <a:cubicBezTo>
                    <a:pt x="2013" y="0"/>
                    <a:pt x="1" y="2000"/>
                    <a:pt x="1" y="4477"/>
                  </a:cubicBezTo>
                  <a:cubicBezTo>
                    <a:pt x="1" y="7418"/>
                    <a:pt x="3299" y="9978"/>
                    <a:pt x="4227" y="10644"/>
                  </a:cubicBezTo>
                  <a:cubicBezTo>
                    <a:pt x="4305" y="10698"/>
                    <a:pt x="4391" y="10725"/>
                    <a:pt x="4477" y="10725"/>
                  </a:cubicBezTo>
                  <a:cubicBezTo>
                    <a:pt x="4564" y="10725"/>
                    <a:pt x="4650" y="10698"/>
                    <a:pt x="4727" y="10644"/>
                  </a:cubicBezTo>
                  <a:cubicBezTo>
                    <a:pt x="5668" y="9978"/>
                    <a:pt x="8954" y="7418"/>
                    <a:pt x="8954" y="4477"/>
                  </a:cubicBezTo>
                  <a:cubicBezTo>
                    <a:pt x="8954" y="2000"/>
                    <a:pt x="6954" y="0"/>
                    <a:pt x="4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133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05</a:t>
              </a:r>
              <a:endParaRPr kumimoji="0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05" name="Google Shape;205;p16"/>
          <p:cNvGrpSpPr/>
          <p:nvPr/>
        </p:nvGrpSpPr>
        <p:grpSpPr>
          <a:xfrm>
            <a:off x="-800024" y="4381101"/>
            <a:ext cx="5483739" cy="1384296"/>
            <a:chOff x="-600018" y="3285827"/>
            <a:chExt cx="4112804" cy="1038222"/>
          </a:xfrm>
        </p:grpSpPr>
        <p:sp>
          <p:nvSpPr>
            <p:cNvPr id="206" name="Google Shape;206;p16"/>
            <p:cNvSpPr txBox="1"/>
            <p:nvPr/>
          </p:nvSpPr>
          <p:spPr>
            <a:xfrm>
              <a:off x="1172799" y="3285827"/>
              <a:ext cx="18846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Screening of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pilot project completed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 in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Jhabua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and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Alirajpur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 districts on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</a:rPr>
                <a:t>July’22.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7" name="Google Shape;207;p16"/>
            <p:cNvSpPr txBox="1"/>
            <p:nvPr/>
          </p:nvSpPr>
          <p:spPr>
            <a:xfrm>
              <a:off x="-600018" y="3894449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67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Scale up</a:t>
              </a:r>
              <a:endParaRPr kumimoji="0" sz="2267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3154093" y="3408804"/>
              <a:ext cx="358693" cy="429590"/>
            </a:xfrm>
            <a:custGeom>
              <a:avLst/>
              <a:gdLst/>
              <a:ahLst/>
              <a:cxnLst/>
              <a:rect l="l" t="t" r="r" b="b"/>
              <a:pathLst>
                <a:path w="8955" h="10725" extrusionOk="0">
                  <a:moveTo>
                    <a:pt x="4477" y="0"/>
                  </a:moveTo>
                  <a:cubicBezTo>
                    <a:pt x="2013" y="0"/>
                    <a:pt x="1" y="2000"/>
                    <a:pt x="1" y="4477"/>
                  </a:cubicBezTo>
                  <a:cubicBezTo>
                    <a:pt x="1" y="7418"/>
                    <a:pt x="3299" y="9978"/>
                    <a:pt x="4227" y="10644"/>
                  </a:cubicBezTo>
                  <a:cubicBezTo>
                    <a:pt x="4305" y="10698"/>
                    <a:pt x="4391" y="10725"/>
                    <a:pt x="4477" y="10725"/>
                  </a:cubicBezTo>
                  <a:cubicBezTo>
                    <a:pt x="4564" y="10725"/>
                    <a:pt x="4650" y="10698"/>
                    <a:pt x="4727" y="10644"/>
                  </a:cubicBezTo>
                  <a:cubicBezTo>
                    <a:pt x="5668" y="9978"/>
                    <a:pt x="8954" y="7418"/>
                    <a:pt x="8954" y="4477"/>
                  </a:cubicBezTo>
                  <a:cubicBezTo>
                    <a:pt x="8954" y="2000"/>
                    <a:pt x="6954" y="0"/>
                    <a:pt x="4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133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06</a:t>
              </a:r>
              <a:endParaRPr kumimoji="0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2" name="Google Shape;196;p16">
            <a:extLst>
              <a:ext uri="{FF2B5EF4-FFF2-40B4-BE49-F238E27FC236}">
                <a16:creationId xmlns:a16="http://schemas.microsoft.com/office/drawing/2014/main" id="{4E49D755-84A7-FFAA-F313-D7AF1638A962}"/>
              </a:ext>
            </a:extLst>
          </p:cNvPr>
          <p:cNvSpPr/>
          <p:nvPr/>
        </p:nvSpPr>
        <p:spPr>
          <a:xfrm>
            <a:off x="6331761" y="1270715"/>
            <a:ext cx="478257" cy="572787"/>
          </a:xfrm>
          <a:custGeom>
            <a:avLst/>
            <a:gdLst/>
            <a:ahLst/>
            <a:cxnLst/>
            <a:rect l="l" t="t" r="r" b="b"/>
            <a:pathLst>
              <a:path w="8955" h="10725" extrusionOk="0">
                <a:moveTo>
                  <a:pt x="4477" y="0"/>
                </a:moveTo>
                <a:cubicBezTo>
                  <a:pt x="2013" y="0"/>
                  <a:pt x="1" y="2000"/>
                  <a:pt x="1" y="4477"/>
                </a:cubicBezTo>
                <a:cubicBezTo>
                  <a:pt x="1" y="7418"/>
                  <a:pt x="3299" y="9978"/>
                  <a:pt x="4227" y="10644"/>
                </a:cubicBezTo>
                <a:cubicBezTo>
                  <a:pt x="4305" y="10698"/>
                  <a:pt x="4391" y="10725"/>
                  <a:pt x="4477" y="10725"/>
                </a:cubicBezTo>
                <a:cubicBezTo>
                  <a:pt x="4564" y="10725"/>
                  <a:pt x="4650" y="10698"/>
                  <a:pt x="4727" y="10644"/>
                </a:cubicBezTo>
                <a:cubicBezTo>
                  <a:pt x="5668" y="9978"/>
                  <a:pt x="8954" y="7418"/>
                  <a:pt x="8954" y="4477"/>
                </a:cubicBezTo>
                <a:cubicBezTo>
                  <a:pt x="8954" y="2000"/>
                  <a:pt x="6954" y="0"/>
                  <a:pt x="4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02</a:t>
            </a:r>
            <a:endParaRPr kumimoji="0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" name="Google Shape;200;p16">
            <a:extLst>
              <a:ext uri="{FF2B5EF4-FFF2-40B4-BE49-F238E27FC236}">
                <a16:creationId xmlns:a16="http://schemas.microsoft.com/office/drawing/2014/main" id="{217CE0D1-274C-2567-F714-6A55634EBFAC}"/>
              </a:ext>
            </a:extLst>
          </p:cNvPr>
          <p:cNvSpPr/>
          <p:nvPr/>
        </p:nvSpPr>
        <p:spPr>
          <a:xfrm>
            <a:off x="7570219" y="3648167"/>
            <a:ext cx="478257" cy="572787"/>
          </a:xfrm>
          <a:custGeom>
            <a:avLst/>
            <a:gdLst/>
            <a:ahLst/>
            <a:cxnLst/>
            <a:rect l="l" t="t" r="r" b="b"/>
            <a:pathLst>
              <a:path w="8955" h="10725" extrusionOk="0">
                <a:moveTo>
                  <a:pt x="4477" y="0"/>
                </a:moveTo>
                <a:cubicBezTo>
                  <a:pt x="2013" y="0"/>
                  <a:pt x="1" y="2000"/>
                  <a:pt x="1" y="4477"/>
                </a:cubicBezTo>
                <a:cubicBezTo>
                  <a:pt x="1" y="7418"/>
                  <a:pt x="3299" y="9978"/>
                  <a:pt x="4227" y="10644"/>
                </a:cubicBezTo>
                <a:cubicBezTo>
                  <a:pt x="4305" y="10698"/>
                  <a:pt x="4391" y="10725"/>
                  <a:pt x="4477" y="10725"/>
                </a:cubicBezTo>
                <a:cubicBezTo>
                  <a:pt x="4564" y="10725"/>
                  <a:pt x="4650" y="10698"/>
                  <a:pt x="4727" y="10644"/>
                </a:cubicBezTo>
                <a:cubicBezTo>
                  <a:pt x="5668" y="9978"/>
                  <a:pt x="8954" y="7418"/>
                  <a:pt x="8954" y="4477"/>
                </a:cubicBezTo>
                <a:cubicBezTo>
                  <a:pt x="8954" y="2000"/>
                  <a:pt x="6954" y="0"/>
                  <a:pt x="4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03</a:t>
            </a:r>
            <a:endParaRPr kumimoji="0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" name="Google Shape;208;p16">
            <a:extLst>
              <a:ext uri="{FF2B5EF4-FFF2-40B4-BE49-F238E27FC236}">
                <a16:creationId xmlns:a16="http://schemas.microsoft.com/office/drawing/2014/main" id="{4E892D81-CC73-BE51-7589-1519E85F302D}"/>
              </a:ext>
            </a:extLst>
          </p:cNvPr>
          <p:cNvSpPr/>
          <p:nvPr/>
        </p:nvSpPr>
        <p:spPr>
          <a:xfrm>
            <a:off x="2479565" y="5748700"/>
            <a:ext cx="478257" cy="572787"/>
          </a:xfrm>
          <a:custGeom>
            <a:avLst/>
            <a:gdLst/>
            <a:ahLst/>
            <a:cxnLst/>
            <a:rect l="l" t="t" r="r" b="b"/>
            <a:pathLst>
              <a:path w="8955" h="10725" extrusionOk="0">
                <a:moveTo>
                  <a:pt x="4477" y="0"/>
                </a:moveTo>
                <a:cubicBezTo>
                  <a:pt x="2013" y="0"/>
                  <a:pt x="1" y="2000"/>
                  <a:pt x="1" y="4477"/>
                </a:cubicBezTo>
                <a:cubicBezTo>
                  <a:pt x="1" y="7418"/>
                  <a:pt x="3299" y="9978"/>
                  <a:pt x="4227" y="10644"/>
                </a:cubicBezTo>
                <a:cubicBezTo>
                  <a:pt x="4305" y="10698"/>
                  <a:pt x="4391" y="10725"/>
                  <a:pt x="4477" y="10725"/>
                </a:cubicBezTo>
                <a:cubicBezTo>
                  <a:pt x="4564" y="10725"/>
                  <a:pt x="4650" y="10698"/>
                  <a:pt x="4727" y="10644"/>
                </a:cubicBezTo>
                <a:cubicBezTo>
                  <a:pt x="5668" y="9978"/>
                  <a:pt x="8954" y="7418"/>
                  <a:pt x="8954" y="4477"/>
                </a:cubicBezTo>
                <a:cubicBezTo>
                  <a:pt x="8954" y="2000"/>
                  <a:pt x="6954" y="0"/>
                  <a:pt x="4477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07</a:t>
            </a:r>
            <a:endParaRPr kumimoji="0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" name="Google Shape;199;p16">
            <a:extLst>
              <a:ext uri="{FF2B5EF4-FFF2-40B4-BE49-F238E27FC236}">
                <a16:creationId xmlns:a16="http://schemas.microsoft.com/office/drawing/2014/main" id="{213A5CB8-4284-C548-614D-25D22120403A}"/>
              </a:ext>
            </a:extLst>
          </p:cNvPr>
          <p:cNvSpPr txBox="1"/>
          <p:nvPr/>
        </p:nvSpPr>
        <p:spPr>
          <a:xfrm>
            <a:off x="7735615" y="3788983"/>
            <a:ext cx="2828674" cy="7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Provision in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state budget for screening and management of sickle cell patients.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206;p16">
            <a:extLst>
              <a:ext uri="{FF2B5EF4-FFF2-40B4-BE49-F238E27FC236}">
                <a16:creationId xmlns:a16="http://schemas.microsoft.com/office/drawing/2014/main" id="{FA32DED9-0CAA-68CE-FBFC-A81B346AE536}"/>
              </a:ext>
            </a:extLst>
          </p:cNvPr>
          <p:cNvSpPr txBox="1"/>
          <p:nvPr/>
        </p:nvSpPr>
        <p:spPr>
          <a:xfrm>
            <a:off x="-54184" y="5529732"/>
            <a:ext cx="2512800" cy="7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Under the second phase, screening and management work will continue in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89 tribal dominated development blocks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Google Shape;191;p16">
            <a:extLst>
              <a:ext uri="{FF2B5EF4-FFF2-40B4-BE49-F238E27FC236}">
                <a16:creationId xmlns:a16="http://schemas.microsoft.com/office/drawing/2014/main" id="{7D6E7744-81B1-1B56-8862-A0A34CE95BF2}"/>
              </a:ext>
            </a:extLst>
          </p:cNvPr>
          <p:cNvSpPr txBox="1"/>
          <p:nvPr/>
        </p:nvSpPr>
        <p:spPr>
          <a:xfrm>
            <a:off x="4128557" y="526923"/>
            <a:ext cx="2748005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267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Pilot Intervention</a:t>
            </a:r>
            <a:endParaRPr kumimoji="0" sz="2267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" name="Google Shape;207;p16">
            <a:extLst>
              <a:ext uri="{FF2B5EF4-FFF2-40B4-BE49-F238E27FC236}">
                <a16:creationId xmlns:a16="http://schemas.microsoft.com/office/drawing/2014/main" id="{4EE0F6B8-FABC-82F9-29B4-E86E247FAC10}"/>
              </a:ext>
            </a:extLst>
          </p:cNvPr>
          <p:cNvSpPr txBox="1"/>
          <p:nvPr/>
        </p:nvSpPr>
        <p:spPr>
          <a:xfrm>
            <a:off x="795753" y="4050203"/>
            <a:ext cx="3464837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67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Pilot Completion</a:t>
            </a:r>
            <a:endParaRPr kumimoji="0" sz="2267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ADD2EC-7693-3284-405F-AA5C1B727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2FA2-1699-4BD9-A424-E3A9234B2477}" type="slidenum">
              <a:rPr lang="en-IN" smtClean="0"/>
              <a:t>4</a:t>
            </a:fld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9D4FE8-2582-87B8-8EE5-C695F62689B5}"/>
              </a:ext>
            </a:extLst>
          </p:cNvPr>
          <p:cNvSpPr/>
          <p:nvPr/>
        </p:nvSpPr>
        <p:spPr>
          <a:xfrm>
            <a:off x="-13940" y="-52940"/>
            <a:ext cx="12205940" cy="637355"/>
          </a:xfrm>
          <a:prstGeom prst="rect">
            <a:avLst/>
          </a:prstGeom>
          <a:solidFill>
            <a:srgbClr val="5B9BD5">
              <a:lumMod val="5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Roadmap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State Hemoglobinopathy Mission Prioritizing SCD Screening and Management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1C5FD3-B518-9C11-D14F-0C9662D17C3F}"/>
              </a:ext>
            </a:extLst>
          </p:cNvPr>
          <p:cNvSpPr/>
          <p:nvPr/>
        </p:nvSpPr>
        <p:spPr>
          <a:xfrm>
            <a:off x="298510" y="4495023"/>
            <a:ext cx="2661920" cy="1442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pilot project launched </a:t>
            </a:r>
            <a:r>
              <a:rPr lang="en-US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 the Hon’ble Prime Minister for screening in </a:t>
            </a:r>
            <a:r>
              <a:rPr lang="en-US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Jhabua</a:t>
            </a:r>
            <a:r>
              <a:rPr lang="en-US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Alirajpur</a:t>
            </a:r>
            <a:r>
              <a:rPr lang="en-US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district of M.P 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77B990-F89E-CE3A-531C-D91D1B1BE528}"/>
              </a:ext>
            </a:extLst>
          </p:cNvPr>
          <p:cNvSpPr/>
          <p:nvPr/>
        </p:nvSpPr>
        <p:spPr>
          <a:xfrm>
            <a:off x="3265230" y="4495023"/>
            <a:ext cx="2661920" cy="1846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World Sickle Cell Day, the Hon’ble Union Minister of Health and Family Welfare, inaugurated the </a:t>
            </a:r>
            <a:r>
              <a:rPr lang="en-IN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Workshop on “Holistic Management of Sickle Cell Disease </a:t>
            </a:r>
            <a:r>
              <a:rPr lang="en-IN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(SCD)” at ICMR-NIRTH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AD0396-186F-5F2B-E355-94ACDD4F7C86}"/>
              </a:ext>
            </a:extLst>
          </p:cNvPr>
          <p:cNvSpPr/>
          <p:nvPr/>
        </p:nvSpPr>
        <p:spPr>
          <a:xfrm>
            <a:off x="6231950" y="4530583"/>
            <a:ext cx="2661920" cy="13705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National Sickle Cell </a:t>
            </a:r>
            <a:r>
              <a:rPr lang="en-US" sz="1600" b="1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Anaemia</a:t>
            </a:r>
            <a:r>
              <a:rPr lang="en-US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Elimination Mission </a:t>
            </a:r>
            <a:r>
              <a:rPr lang="en-US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 launched by Hon'ble Prime Minister at </a:t>
            </a:r>
            <a:r>
              <a:rPr lang="en-US" sz="16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Shahdol</a:t>
            </a:r>
            <a:r>
              <a:rPr lang="en-US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Madhya Pradesh</a:t>
            </a:r>
            <a:endParaRPr lang="en-IN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6CC9C7-7484-4ED9-092C-3973E01ADE90}"/>
              </a:ext>
            </a:extLst>
          </p:cNvPr>
          <p:cNvSpPr/>
          <p:nvPr/>
        </p:nvSpPr>
        <p:spPr>
          <a:xfrm>
            <a:off x="9198670" y="4530583"/>
            <a:ext cx="2661920" cy="137058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Hon’ble Vice President addressed the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State-level World Sickle Cell Day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Dindori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district of MP</a:t>
            </a:r>
            <a:endParaRPr lang="en-I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1D283AB-F785-B376-6CFE-246218F74FCA}"/>
              </a:ext>
            </a:extLst>
          </p:cNvPr>
          <p:cNvSpPr/>
          <p:nvPr/>
        </p:nvSpPr>
        <p:spPr>
          <a:xfrm rot="5400000">
            <a:off x="2950270" y="5171679"/>
            <a:ext cx="325120" cy="304800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14454344-0EF4-D4BE-39B7-8D2128CF4B69}"/>
              </a:ext>
            </a:extLst>
          </p:cNvPr>
          <p:cNvSpPr/>
          <p:nvPr/>
        </p:nvSpPr>
        <p:spPr>
          <a:xfrm rot="5400000">
            <a:off x="5916990" y="5171679"/>
            <a:ext cx="325120" cy="304800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D92E3285-AD3F-5537-CF1E-084037E57CDB}"/>
              </a:ext>
            </a:extLst>
          </p:cNvPr>
          <p:cNvSpPr/>
          <p:nvPr/>
        </p:nvSpPr>
        <p:spPr>
          <a:xfrm rot="5400000">
            <a:off x="8886760" y="5171679"/>
            <a:ext cx="325120" cy="304800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8" name="Picture 4" descr="PM launches National Sickle Cell ...">
            <a:extLst>
              <a:ext uri="{FF2B5EF4-FFF2-40B4-BE49-F238E27FC236}">
                <a16:creationId xmlns:a16="http://schemas.microsoft.com/office/drawing/2014/main" id="{4064BAF6-AC3C-0632-82DC-E96E3C974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544" y="1244270"/>
            <a:ext cx="2495169" cy="227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8BC9CB0-17F5-56E6-3DCC-B5D05B92F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3" y="1295400"/>
            <a:ext cx="3057275" cy="208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A2A23B0B-CAA2-F0E9-45FF-512EDA9686B5}"/>
              </a:ext>
            </a:extLst>
          </p:cNvPr>
          <p:cNvSpPr/>
          <p:nvPr/>
        </p:nvSpPr>
        <p:spPr>
          <a:xfrm>
            <a:off x="670758" y="4195542"/>
            <a:ext cx="2075042" cy="228600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IN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 Nov 2021</a:t>
            </a: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E7E20E00-5EE0-7180-5276-7CF165BFD1FD}"/>
              </a:ext>
            </a:extLst>
          </p:cNvPr>
          <p:cNvSpPr/>
          <p:nvPr/>
        </p:nvSpPr>
        <p:spPr>
          <a:xfrm>
            <a:off x="3577788" y="4169993"/>
            <a:ext cx="2075042" cy="2286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n-IN" sz="1800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Jun 2022</a:t>
            </a:r>
            <a:endParaRPr lang="en-IN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0D2A4302-D166-4BF1-E594-D586127B5D4D}"/>
              </a:ext>
            </a:extLst>
          </p:cNvPr>
          <p:cNvSpPr/>
          <p:nvPr/>
        </p:nvSpPr>
        <p:spPr>
          <a:xfrm>
            <a:off x="6484818" y="4192255"/>
            <a:ext cx="2075042" cy="22860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800" b="0" i="0" baseline="300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July 2023</a:t>
            </a:r>
            <a:endParaRPr lang="en-IN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DA15F608-DCCC-D635-E812-1BFAB6EC0314}"/>
              </a:ext>
            </a:extLst>
          </p:cNvPr>
          <p:cNvSpPr/>
          <p:nvPr/>
        </p:nvSpPr>
        <p:spPr>
          <a:xfrm>
            <a:off x="9391848" y="4197425"/>
            <a:ext cx="2075042" cy="22860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n-US" sz="1800" b="0" i="0" baseline="300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June 2024</a:t>
            </a:r>
            <a:endParaRPr lang="en-IN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A person receiving a flower from another person&#10;&#10;Description automatically generated">
            <a:extLst>
              <a:ext uri="{FF2B5EF4-FFF2-40B4-BE49-F238E27FC236}">
                <a16:creationId xmlns:a16="http://schemas.microsoft.com/office/drawing/2014/main" id="{C2F43D2D-C058-BDA7-C333-4100E5E089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262" y="1283985"/>
            <a:ext cx="2507158" cy="22721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3EB6DE-B288-BAC7-9088-FDA6CA7B0D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810" y="1244270"/>
            <a:ext cx="3069327" cy="227219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E60EB-E61B-CEEF-6788-673A47B6A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2FA2-1699-4BD9-A424-E3A9234B2477}" type="slidenum">
              <a:rPr lang="en-IN" smtClean="0"/>
              <a:t>5</a:t>
            </a:fld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60367D-08C2-6DD2-538B-7663902FC48D}"/>
              </a:ext>
            </a:extLst>
          </p:cNvPr>
          <p:cNvSpPr/>
          <p:nvPr/>
        </p:nvSpPr>
        <p:spPr>
          <a:xfrm>
            <a:off x="0" y="-19866"/>
            <a:ext cx="12205940" cy="637355"/>
          </a:xfrm>
          <a:prstGeom prst="rect">
            <a:avLst/>
          </a:prstGeom>
          <a:solidFill>
            <a:srgbClr val="5B9BD5">
              <a:lumMod val="5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prstClr val="white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GOI focused State in addressing Sickle Cell Disease through segmented approach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95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27"/>
          <p:cNvGrpSpPr/>
          <p:nvPr/>
        </p:nvGrpSpPr>
        <p:grpSpPr>
          <a:xfrm>
            <a:off x="4145647" y="2763451"/>
            <a:ext cx="1950353" cy="3596933"/>
            <a:chOff x="3098059" y="1415363"/>
            <a:chExt cx="1462765" cy="2697700"/>
          </a:xfrm>
        </p:grpSpPr>
        <p:sp>
          <p:nvSpPr>
            <p:cNvPr id="578" name="Google Shape;578;p27"/>
            <p:cNvSpPr/>
            <p:nvPr/>
          </p:nvSpPr>
          <p:spPr>
            <a:xfrm>
              <a:off x="3098059" y="1848613"/>
              <a:ext cx="1456750" cy="2190091"/>
            </a:xfrm>
            <a:custGeom>
              <a:avLst/>
              <a:gdLst/>
              <a:ahLst/>
              <a:cxnLst/>
              <a:rect l="l" t="t" r="r" b="b"/>
              <a:pathLst>
                <a:path w="58270" h="94953" extrusionOk="0">
                  <a:moveTo>
                    <a:pt x="1" y="0"/>
                  </a:moveTo>
                  <a:lnTo>
                    <a:pt x="1" y="94952"/>
                  </a:lnTo>
                  <a:lnTo>
                    <a:pt x="58270" y="94952"/>
                  </a:lnTo>
                  <a:lnTo>
                    <a:pt x="5827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7"/>
            <p:cNvSpPr/>
            <p:nvPr/>
          </p:nvSpPr>
          <p:spPr>
            <a:xfrm>
              <a:off x="3458038" y="1415363"/>
              <a:ext cx="725400" cy="802225"/>
            </a:xfrm>
            <a:custGeom>
              <a:avLst/>
              <a:gdLst/>
              <a:ahLst/>
              <a:cxnLst/>
              <a:rect l="l" t="t" r="r" b="b"/>
              <a:pathLst>
                <a:path w="29016" h="32089" extrusionOk="0">
                  <a:moveTo>
                    <a:pt x="14508" y="1"/>
                  </a:moveTo>
                  <a:cubicBezTo>
                    <a:pt x="13708" y="1"/>
                    <a:pt x="12907" y="209"/>
                    <a:pt x="12192" y="626"/>
                  </a:cubicBezTo>
                  <a:lnTo>
                    <a:pt x="2310" y="6329"/>
                  </a:lnTo>
                  <a:cubicBezTo>
                    <a:pt x="882" y="7151"/>
                    <a:pt x="0" y="8686"/>
                    <a:pt x="0" y="10341"/>
                  </a:cubicBezTo>
                  <a:lnTo>
                    <a:pt x="0" y="21748"/>
                  </a:lnTo>
                  <a:cubicBezTo>
                    <a:pt x="0" y="23403"/>
                    <a:pt x="882" y="24938"/>
                    <a:pt x="2310" y="25760"/>
                  </a:cubicBezTo>
                  <a:lnTo>
                    <a:pt x="12192" y="31463"/>
                  </a:lnTo>
                  <a:cubicBezTo>
                    <a:pt x="12907" y="31880"/>
                    <a:pt x="13708" y="32088"/>
                    <a:pt x="14508" y="32088"/>
                  </a:cubicBezTo>
                  <a:cubicBezTo>
                    <a:pt x="15309" y="32088"/>
                    <a:pt x="16110" y="31880"/>
                    <a:pt x="16824" y="31463"/>
                  </a:cubicBezTo>
                  <a:lnTo>
                    <a:pt x="26706" y="25760"/>
                  </a:lnTo>
                  <a:cubicBezTo>
                    <a:pt x="28135" y="24938"/>
                    <a:pt x="29016" y="23403"/>
                    <a:pt x="29016" y="21748"/>
                  </a:cubicBezTo>
                  <a:lnTo>
                    <a:pt x="29016" y="10341"/>
                  </a:lnTo>
                  <a:cubicBezTo>
                    <a:pt x="29016" y="8686"/>
                    <a:pt x="28135" y="7151"/>
                    <a:pt x="26706" y="6329"/>
                  </a:cubicBezTo>
                  <a:lnTo>
                    <a:pt x="16824" y="626"/>
                  </a:lnTo>
                  <a:cubicBezTo>
                    <a:pt x="16110" y="209"/>
                    <a:pt x="15309" y="1"/>
                    <a:pt x="14508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720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7"/>
            <p:cNvSpPr txBox="1"/>
            <p:nvPr/>
          </p:nvSpPr>
          <p:spPr>
            <a:xfrm>
              <a:off x="3104024" y="2849632"/>
              <a:ext cx="1456800" cy="9286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1333" kern="0" dirty="0">
                  <a:solidFill>
                    <a:srgbClr val="000000"/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  <a:sym typeface="Arial"/>
                </a:rPr>
                <a:t>Screening of people of target age group and group
</a:t>
              </a:r>
            </a:p>
            <a:p>
              <a:pPr marL="228594" indent="-228594" defTabSz="1219170"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en-US" sz="1333" kern="0" dirty="0">
                  <a:solidFill>
                    <a:srgbClr val="000000"/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  <a:sym typeface="Arial"/>
                </a:rPr>
                <a:t>On-spot investigation 
Check-up at district hospital</a:t>
              </a:r>
            </a:p>
          </p:txBody>
        </p:sp>
        <p:sp>
          <p:nvSpPr>
            <p:cNvPr id="585" name="Google Shape;585;p27"/>
            <p:cNvSpPr txBox="1"/>
            <p:nvPr/>
          </p:nvSpPr>
          <p:spPr>
            <a:xfrm>
              <a:off x="3099425" y="2221341"/>
              <a:ext cx="1456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0000"/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  <a:sym typeface="Arial"/>
                </a:rPr>
                <a:t>Screening</a:t>
              </a:r>
            </a:p>
          </p:txBody>
        </p:sp>
        <p:sp>
          <p:nvSpPr>
            <p:cNvPr id="586" name="Google Shape;586;p27"/>
            <p:cNvSpPr/>
            <p:nvPr/>
          </p:nvSpPr>
          <p:spPr>
            <a:xfrm>
              <a:off x="3751625" y="3960663"/>
              <a:ext cx="152400" cy="152400"/>
            </a:xfrm>
            <a:prstGeom prst="ellipse">
              <a:avLst/>
            </a:prstGeom>
            <a:solidFill>
              <a:srgbClr val="69E781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7" name="Google Shape;587;p27"/>
          <p:cNvGrpSpPr/>
          <p:nvPr/>
        </p:nvGrpSpPr>
        <p:grpSpPr>
          <a:xfrm>
            <a:off x="8082960" y="2763451"/>
            <a:ext cx="2051639" cy="3596933"/>
            <a:chOff x="6051044" y="1415363"/>
            <a:chExt cx="1538729" cy="2697700"/>
          </a:xfrm>
        </p:grpSpPr>
        <p:sp>
          <p:nvSpPr>
            <p:cNvPr id="588" name="Google Shape;588;p27"/>
            <p:cNvSpPr/>
            <p:nvPr/>
          </p:nvSpPr>
          <p:spPr>
            <a:xfrm>
              <a:off x="6079678" y="1848613"/>
              <a:ext cx="1456750" cy="2190091"/>
            </a:xfrm>
            <a:custGeom>
              <a:avLst/>
              <a:gdLst/>
              <a:ahLst/>
              <a:cxnLst/>
              <a:rect l="l" t="t" r="r" b="b"/>
              <a:pathLst>
                <a:path w="58270" h="94953" extrusionOk="0">
                  <a:moveTo>
                    <a:pt x="1" y="0"/>
                  </a:moveTo>
                  <a:lnTo>
                    <a:pt x="1" y="94952"/>
                  </a:lnTo>
                  <a:lnTo>
                    <a:pt x="58270" y="94952"/>
                  </a:lnTo>
                  <a:lnTo>
                    <a:pt x="5827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7"/>
            <p:cNvSpPr/>
            <p:nvPr/>
          </p:nvSpPr>
          <p:spPr>
            <a:xfrm>
              <a:off x="6449488" y="1415363"/>
              <a:ext cx="725700" cy="802225"/>
            </a:xfrm>
            <a:custGeom>
              <a:avLst/>
              <a:gdLst/>
              <a:ahLst/>
              <a:cxnLst/>
              <a:rect l="l" t="t" r="r" b="b"/>
              <a:pathLst>
                <a:path w="29028" h="32089" extrusionOk="0">
                  <a:moveTo>
                    <a:pt x="14514" y="1"/>
                  </a:moveTo>
                  <a:cubicBezTo>
                    <a:pt x="13713" y="1"/>
                    <a:pt x="12913" y="209"/>
                    <a:pt x="12192" y="626"/>
                  </a:cubicBezTo>
                  <a:lnTo>
                    <a:pt x="2322" y="6329"/>
                  </a:lnTo>
                  <a:cubicBezTo>
                    <a:pt x="881" y="7151"/>
                    <a:pt x="0" y="8686"/>
                    <a:pt x="0" y="10341"/>
                  </a:cubicBezTo>
                  <a:lnTo>
                    <a:pt x="0" y="21748"/>
                  </a:lnTo>
                  <a:cubicBezTo>
                    <a:pt x="0" y="23403"/>
                    <a:pt x="881" y="24938"/>
                    <a:pt x="2322" y="25760"/>
                  </a:cubicBezTo>
                  <a:lnTo>
                    <a:pt x="12192" y="31463"/>
                  </a:lnTo>
                  <a:cubicBezTo>
                    <a:pt x="12913" y="31880"/>
                    <a:pt x="13713" y="32088"/>
                    <a:pt x="14514" y="32088"/>
                  </a:cubicBezTo>
                  <a:cubicBezTo>
                    <a:pt x="15315" y="32088"/>
                    <a:pt x="16115" y="31880"/>
                    <a:pt x="16836" y="31463"/>
                  </a:cubicBezTo>
                  <a:lnTo>
                    <a:pt x="26706" y="25760"/>
                  </a:lnTo>
                  <a:cubicBezTo>
                    <a:pt x="28147" y="24938"/>
                    <a:pt x="29028" y="23403"/>
                    <a:pt x="29028" y="21748"/>
                  </a:cubicBezTo>
                  <a:lnTo>
                    <a:pt x="29028" y="10341"/>
                  </a:lnTo>
                  <a:cubicBezTo>
                    <a:pt x="29028" y="8686"/>
                    <a:pt x="28147" y="7151"/>
                    <a:pt x="26706" y="6329"/>
                  </a:cubicBezTo>
                  <a:lnTo>
                    <a:pt x="16836" y="626"/>
                  </a:lnTo>
                  <a:cubicBezTo>
                    <a:pt x="16115" y="209"/>
                    <a:pt x="15315" y="1"/>
                    <a:pt x="14514" y="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720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7"/>
            <p:cNvSpPr txBox="1"/>
            <p:nvPr/>
          </p:nvSpPr>
          <p:spPr>
            <a:xfrm>
              <a:off x="6082775" y="2849633"/>
              <a:ext cx="1456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1333" kern="0" dirty="0">
                  <a:solidFill>
                    <a:schemeClr val="bg1"/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  <a:sym typeface="Arial"/>
                </a:rPr>
                <a:t>Disease treatment- Medicines, blood transfusion vaccination, bone marrow transplant and consultation
</a:t>
              </a:r>
            </a:p>
          </p:txBody>
        </p:sp>
        <p:sp>
          <p:nvSpPr>
            <p:cNvPr id="595" name="Google Shape;595;p27"/>
            <p:cNvSpPr txBox="1"/>
            <p:nvPr/>
          </p:nvSpPr>
          <p:spPr>
            <a:xfrm>
              <a:off x="6051044" y="2214422"/>
              <a:ext cx="1538729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2267" b="1" kern="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Management</a:t>
              </a:r>
              <a:endParaRPr sz="2267" b="1" kern="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6736138" y="3960663"/>
              <a:ext cx="152400" cy="152400"/>
            </a:xfrm>
            <a:prstGeom prst="ellipse">
              <a:avLst/>
            </a:prstGeom>
            <a:solidFill>
              <a:srgbClr val="4949E7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27"/>
          <p:cNvGrpSpPr/>
          <p:nvPr/>
        </p:nvGrpSpPr>
        <p:grpSpPr>
          <a:xfrm>
            <a:off x="2134566" y="2763451"/>
            <a:ext cx="1954000" cy="3596933"/>
            <a:chOff x="1604550" y="1415363"/>
            <a:chExt cx="1465500" cy="2697700"/>
          </a:xfrm>
          <a:solidFill>
            <a:schemeClr val="bg1">
              <a:lumMod val="85000"/>
            </a:schemeClr>
          </a:solidFill>
        </p:grpSpPr>
        <p:sp>
          <p:nvSpPr>
            <p:cNvPr id="598" name="Google Shape;598;p27"/>
            <p:cNvSpPr/>
            <p:nvPr/>
          </p:nvSpPr>
          <p:spPr>
            <a:xfrm>
              <a:off x="1604550" y="1848613"/>
              <a:ext cx="1465375" cy="2190091"/>
            </a:xfrm>
            <a:custGeom>
              <a:avLst/>
              <a:gdLst/>
              <a:ahLst/>
              <a:cxnLst/>
              <a:rect l="l" t="t" r="r" b="b"/>
              <a:pathLst>
                <a:path w="58615" h="94953" extrusionOk="0">
                  <a:moveTo>
                    <a:pt x="0" y="0"/>
                  </a:moveTo>
                  <a:lnTo>
                    <a:pt x="0" y="94952"/>
                  </a:lnTo>
                  <a:lnTo>
                    <a:pt x="58615" y="94952"/>
                  </a:lnTo>
                  <a:lnTo>
                    <a:pt x="586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1960238" y="1415363"/>
              <a:ext cx="725700" cy="802225"/>
            </a:xfrm>
            <a:custGeom>
              <a:avLst/>
              <a:gdLst/>
              <a:ahLst/>
              <a:cxnLst/>
              <a:rect l="l" t="t" r="r" b="b"/>
              <a:pathLst>
                <a:path w="29028" h="32089" extrusionOk="0">
                  <a:moveTo>
                    <a:pt x="14514" y="1"/>
                  </a:moveTo>
                  <a:cubicBezTo>
                    <a:pt x="13713" y="1"/>
                    <a:pt x="12913" y="209"/>
                    <a:pt x="12192" y="626"/>
                  </a:cubicBezTo>
                  <a:lnTo>
                    <a:pt x="2322" y="6329"/>
                  </a:lnTo>
                  <a:cubicBezTo>
                    <a:pt x="881" y="7151"/>
                    <a:pt x="0" y="8686"/>
                    <a:pt x="0" y="10341"/>
                  </a:cubicBezTo>
                  <a:lnTo>
                    <a:pt x="0" y="21748"/>
                  </a:lnTo>
                  <a:cubicBezTo>
                    <a:pt x="0" y="23403"/>
                    <a:pt x="881" y="24938"/>
                    <a:pt x="2322" y="25760"/>
                  </a:cubicBezTo>
                  <a:lnTo>
                    <a:pt x="12192" y="31463"/>
                  </a:lnTo>
                  <a:cubicBezTo>
                    <a:pt x="12913" y="31880"/>
                    <a:pt x="13713" y="32088"/>
                    <a:pt x="14514" y="32088"/>
                  </a:cubicBezTo>
                  <a:cubicBezTo>
                    <a:pt x="15315" y="32088"/>
                    <a:pt x="16115" y="31880"/>
                    <a:pt x="16836" y="31463"/>
                  </a:cubicBezTo>
                  <a:lnTo>
                    <a:pt x="26706" y="25760"/>
                  </a:lnTo>
                  <a:cubicBezTo>
                    <a:pt x="28147" y="24938"/>
                    <a:pt x="29028" y="23403"/>
                    <a:pt x="29028" y="21748"/>
                  </a:cubicBezTo>
                  <a:lnTo>
                    <a:pt x="29028" y="10341"/>
                  </a:lnTo>
                  <a:cubicBezTo>
                    <a:pt x="29028" y="8686"/>
                    <a:pt x="28147" y="7151"/>
                    <a:pt x="26706" y="6329"/>
                  </a:cubicBezTo>
                  <a:lnTo>
                    <a:pt x="16836" y="626"/>
                  </a:lnTo>
                  <a:cubicBezTo>
                    <a:pt x="16115" y="209"/>
                    <a:pt x="15315" y="1"/>
                    <a:pt x="14514" y="1"/>
                  </a:cubicBezTo>
                  <a:close/>
                </a:path>
              </a:pathLst>
            </a:custGeom>
            <a:grpFill/>
            <a:ln w="3720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7"/>
            <p:cNvSpPr txBox="1"/>
            <p:nvPr/>
          </p:nvSpPr>
          <p:spPr>
            <a:xfrm>
              <a:off x="1604550" y="2849632"/>
              <a:ext cx="1465500" cy="103606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kern="0" dirty="0">
                  <a:solidFill>
                    <a:srgbClr val="000000"/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  <a:sym typeface="Arial"/>
                </a:rPr>
                <a:t>Creating a conducive environment for public awareness
</a:t>
              </a:r>
            </a:p>
          </p:txBody>
        </p:sp>
        <p:sp>
          <p:nvSpPr>
            <p:cNvPr id="604" name="Google Shape;604;p27"/>
            <p:cNvSpPr txBox="1"/>
            <p:nvPr/>
          </p:nvSpPr>
          <p:spPr>
            <a:xfrm>
              <a:off x="1604550" y="2170953"/>
              <a:ext cx="1465500" cy="65888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000" b="1" kern="0" dirty="0">
                  <a:solidFill>
                    <a:srgbClr val="000000"/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  <a:sym typeface="Arial"/>
                </a:rPr>
                <a:t>Public Awareness</a:t>
              </a:r>
            </a:p>
          </p:txBody>
        </p:sp>
        <p:sp>
          <p:nvSpPr>
            <p:cNvPr id="605" name="Google Shape;605;p27"/>
            <p:cNvSpPr/>
            <p:nvPr/>
          </p:nvSpPr>
          <p:spPr>
            <a:xfrm>
              <a:off x="2261038" y="3960663"/>
              <a:ext cx="152400" cy="152400"/>
            </a:xfrm>
            <a:prstGeom prst="ellipse">
              <a:avLst/>
            </a:prstGeom>
            <a:grp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6" name="Google Shape;606;p27"/>
          <p:cNvGrpSpPr/>
          <p:nvPr/>
        </p:nvGrpSpPr>
        <p:grpSpPr>
          <a:xfrm>
            <a:off x="6129243" y="2763451"/>
            <a:ext cx="1946525" cy="3596933"/>
            <a:chOff x="4585756" y="1415363"/>
            <a:chExt cx="1459894" cy="2697700"/>
          </a:xfrm>
        </p:grpSpPr>
        <p:sp>
          <p:nvSpPr>
            <p:cNvPr id="607" name="Google Shape;607;p27"/>
            <p:cNvSpPr/>
            <p:nvPr/>
          </p:nvSpPr>
          <p:spPr>
            <a:xfrm>
              <a:off x="4585756" y="1848613"/>
              <a:ext cx="1456750" cy="2190091"/>
            </a:xfrm>
            <a:custGeom>
              <a:avLst/>
              <a:gdLst/>
              <a:ahLst/>
              <a:cxnLst/>
              <a:rect l="l" t="t" r="r" b="b"/>
              <a:pathLst>
                <a:path w="58270" h="94953" extrusionOk="0">
                  <a:moveTo>
                    <a:pt x="0" y="0"/>
                  </a:moveTo>
                  <a:lnTo>
                    <a:pt x="0" y="94952"/>
                  </a:lnTo>
                  <a:lnTo>
                    <a:pt x="58270" y="94952"/>
                  </a:lnTo>
                  <a:lnTo>
                    <a:pt x="58270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7"/>
            <p:cNvSpPr/>
            <p:nvPr/>
          </p:nvSpPr>
          <p:spPr>
            <a:xfrm>
              <a:off x="4955538" y="1415363"/>
              <a:ext cx="725725" cy="802225"/>
            </a:xfrm>
            <a:custGeom>
              <a:avLst/>
              <a:gdLst/>
              <a:ahLst/>
              <a:cxnLst/>
              <a:rect l="l" t="t" r="r" b="b"/>
              <a:pathLst>
                <a:path w="29029" h="32089" extrusionOk="0">
                  <a:moveTo>
                    <a:pt x="14515" y="1"/>
                  </a:moveTo>
                  <a:cubicBezTo>
                    <a:pt x="13714" y="1"/>
                    <a:pt x="12913" y="209"/>
                    <a:pt x="12193" y="626"/>
                  </a:cubicBezTo>
                  <a:lnTo>
                    <a:pt x="2323" y="6329"/>
                  </a:lnTo>
                  <a:cubicBezTo>
                    <a:pt x="882" y="7151"/>
                    <a:pt x="1" y="8686"/>
                    <a:pt x="1" y="10341"/>
                  </a:cubicBezTo>
                  <a:lnTo>
                    <a:pt x="1" y="21748"/>
                  </a:lnTo>
                  <a:cubicBezTo>
                    <a:pt x="1" y="23403"/>
                    <a:pt x="882" y="24938"/>
                    <a:pt x="2323" y="25760"/>
                  </a:cubicBezTo>
                  <a:lnTo>
                    <a:pt x="12193" y="31463"/>
                  </a:lnTo>
                  <a:cubicBezTo>
                    <a:pt x="12913" y="31880"/>
                    <a:pt x="13714" y="32088"/>
                    <a:pt x="14515" y="32088"/>
                  </a:cubicBezTo>
                  <a:cubicBezTo>
                    <a:pt x="15315" y="32088"/>
                    <a:pt x="16116" y="31880"/>
                    <a:pt x="16836" y="31463"/>
                  </a:cubicBezTo>
                  <a:lnTo>
                    <a:pt x="26707" y="25760"/>
                  </a:lnTo>
                  <a:cubicBezTo>
                    <a:pt x="28147" y="24938"/>
                    <a:pt x="29028" y="23403"/>
                    <a:pt x="29028" y="21748"/>
                  </a:cubicBezTo>
                  <a:lnTo>
                    <a:pt x="29028" y="10341"/>
                  </a:lnTo>
                  <a:cubicBezTo>
                    <a:pt x="29028" y="8686"/>
                    <a:pt x="28147" y="7151"/>
                    <a:pt x="26707" y="6329"/>
                  </a:cubicBezTo>
                  <a:lnTo>
                    <a:pt x="16836" y="626"/>
                  </a:lnTo>
                  <a:cubicBezTo>
                    <a:pt x="16116" y="209"/>
                    <a:pt x="15315" y="1"/>
                    <a:pt x="14515" y="1"/>
                  </a:cubicBezTo>
                  <a:close/>
                </a:path>
              </a:pathLst>
            </a:custGeom>
            <a:solidFill>
              <a:srgbClr val="FCBD24"/>
            </a:solidFill>
            <a:ln w="3720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7"/>
            <p:cNvSpPr txBox="1"/>
            <p:nvPr/>
          </p:nvSpPr>
          <p:spPr>
            <a:xfrm>
              <a:off x="4588850" y="2849633"/>
              <a:ext cx="1456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1333" kern="0" dirty="0">
                  <a:solidFill>
                    <a:srgbClr val="000000"/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  <a:sym typeface="Arial"/>
                </a:rPr>
                <a:t>Genetic counseling and distribution of cards of the respective group
</a:t>
              </a:r>
            </a:p>
          </p:txBody>
        </p:sp>
        <p:sp>
          <p:nvSpPr>
            <p:cNvPr id="616" name="Google Shape;616;p27"/>
            <p:cNvSpPr txBox="1"/>
            <p:nvPr/>
          </p:nvSpPr>
          <p:spPr>
            <a:xfrm>
              <a:off x="4587172" y="2232339"/>
              <a:ext cx="1456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400" b="1" kern="0" dirty="0">
                  <a:solidFill>
                    <a:srgbClr val="000000"/>
                  </a:solidFill>
                  <a:latin typeface="Nirmala UI" panose="020B0502040204020203" pitchFamily="34" charset="0"/>
                  <a:ea typeface="Nirmala UI" panose="020B0502040204020203" pitchFamily="34" charset="0"/>
                  <a:cs typeface="Nirmala UI" panose="020B0502040204020203" pitchFamily="34" charset="0"/>
                  <a:sym typeface="Arial"/>
                </a:rPr>
                <a:t>Counselling</a:t>
              </a:r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5241038" y="3960663"/>
              <a:ext cx="152400" cy="152400"/>
            </a:xfrm>
            <a:prstGeom prst="ellipse">
              <a:avLst/>
            </a:prstGeom>
            <a:solidFill>
              <a:srgbClr val="FCBD24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618" name="Google Shape;618;p27"/>
          <p:cNvCxnSpPr>
            <a:stCxn id="605" idx="4"/>
            <a:endCxn id="586" idx="4"/>
          </p:cNvCxnSpPr>
          <p:nvPr/>
        </p:nvCxnSpPr>
        <p:spPr>
          <a:xfrm rot="-5400000" flipH="1">
            <a:off x="4114682" y="5357184"/>
            <a:ext cx="800" cy="2007200"/>
          </a:xfrm>
          <a:prstGeom prst="bentConnector3">
            <a:avLst>
              <a:gd name="adj1" fmla="val 39687500"/>
            </a:avLst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619" name="Google Shape;619;p27"/>
          <p:cNvCxnSpPr/>
          <p:nvPr/>
        </p:nvCxnSpPr>
        <p:spPr>
          <a:xfrm rot="-5400000">
            <a:off x="6114333" y="1769251"/>
            <a:ext cx="800" cy="1987600"/>
          </a:xfrm>
          <a:prstGeom prst="bentConnector3">
            <a:avLst>
              <a:gd name="adj1" fmla="val 39687500"/>
            </a:avLst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620" name="Google Shape;620;p27"/>
          <p:cNvCxnSpPr/>
          <p:nvPr/>
        </p:nvCxnSpPr>
        <p:spPr>
          <a:xfrm rot="-5400000" flipH="1">
            <a:off x="8101918" y="5366984"/>
            <a:ext cx="800" cy="1987600"/>
          </a:xfrm>
          <a:prstGeom prst="bentConnector3">
            <a:avLst>
              <a:gd name="adj1" fmla="val 39687500"/>
            </a:avLst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2" name="Graphic 1" descr="Users">
            <a:extLst>
              <a:ext uri="{FF2B5EF4-FFF2-40B4-BE49-F238E27FC236}">
                <a16:creationId xmlns:a16="http://schemas.microsoft.com/office/drawing/2014/main" id="{6EA77123-7111-CD2E-1FDC-ED3EC42A59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73713" y="2929561"/>
            <a:ext cx="866449" cy="866449"/>
          </a:xfrm>
          <a:prstGeom prst="rect">
            <a:avLst/>
          </a:prstGeom>
        </p:spPr>
      </p:pic>
      <p:pic>
        <p:nvPicPr>
          <p:cNvPr id="3" name="Graphic 2" descr="DNA">
            <a:extLst>
              <a:ext uri="{FF2B5EF4-FFF2-40B4-BE49-F238E27FC236}">
                <a16:creationId xmlns:a16="http://schemas.microsoft.com/office/drawing/2014/main" id="{0A3259DF-06F3-B949-FFB6-80C24637110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39904" y="2947243"/>
            <a:ext cx="753819" cy="753819"/>
          </a:xfrm>
          <a:prstGeom prst="rect">
            <a:avLst/>
          </a:prstGeom>
        </p:spPr>
      </p:pic>
      <p:pic>
        <p:nvPicPr>
          <p:cNvPr id="4" name="Graphic 3" descr="Boardroom">
            <a:extLst>
              <a:ext uri="{FF2B5EF4-FFF2-40B4-BE49-F238E27FC236}">
                <a16:creationId xmlns:a16="http://schemas.microsoft.com/office/drawing/2014/main" id="{84581168-FFAD-3E5C-8838-C601CD65D8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54205" y="2859319"/>
            <a:ext cx="936691" cy="93669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1479634-CBEE-E16B-571B-77023ED155CE}"/>
              </a:ext>
            </a:extLst>
          </p:cNvPr>
          <p:cNvGrpSpPr/>
          <p:nvPr/>
        </p:nvGrpSpPr>
        <p:grpSpPr>
          <a:xfrm>
            <a:off x="8783616" y="3041984"/>
            <a:ext cx="679983" cy="641600"/>
            <a:chOff x="9947564" y="4321851"/>
            <a:chExt cx="998289" cy="914400"/>
          </a:xfrm>
          <a:solidFill>
            <a:schemeClr val="bg1">
              <a:lumMod val="95000"/>
            </a:schemeClr>
          </a:solidFill>
        </p:grpSpPr>
        <p:pic>
          <p:nvPicPr>
            <p:cNvPr id="6" name="Graphic 5" descr="Stethoscope">
              <a:extLst>
                <a:ext uri="{FF2B5EF4-FFF2-40B4-BE49-F238E27FC236}">
                  <a16:creationId xmlns:a16="http://schemas.microsoft.com/office/drawing/2014/main" id="{BA3A677D-2B97-75D6-4AD2-1BEE8145F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947564" y="4321851"/>
              <a:ext cx="998289" cy="914400"/>
            </a:xfrm>
            <a:prstGeom prst="rect">
              <a:avLst/>
            </a:prstGeom>
          </p:spPr>
        </p:pic>
        <p:pic>
          <p:nvPicPr>
            <p:cNvPr id="7" name="Graphic 6" descr="Medical">
              <a:extLst>
                <a:ext uri="{FF2B5EF4-FFF2-40B4-BE49-F238E27FC236}">
                  <a16:creationId xmlns:a16="http://schemas.microsoft.com/office/drawing/2014/main" id="{D861E329-35B4-C400-4BED-E52022BC0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131270" y="4425851"/>
              <a:ext cx="353200" cy="35320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A0175FE-7887-83BA-BD59-B33988CD4C46}"/>
              </a:ext>
            </a:extLst>
          </p:cNvPr>
          <p:cNvSpPr/>
          <p:nvPr/>
        </p:nvSpPr>
        <p:spPr>
          <a:xfrm>
            <a:off x="0" y="-19866"/>
            <a:ext cx="12205940" cy="63735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Comprehensive Sickle Cell Management under State Hemoglobinopathy Mission (SHM)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FE3141-3F7D-DF9B-D5C8-3221C0480894}"/>
              </a:ext>
            </a:extLst>
          </p:cNvPr>
          <p:cNvSpPr/>
          <p:nvPr/>
        </p:nvSpPr>
        <p:spPr>
          <a:xfrm>
            <a:off x="2134566" y="827633"/>
            <a:ext cx="9769642" cy="13533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chemeClr val="accent1">
                    <a:lumMod val="50000"/>
                  </a:schemeClr>
                </a:solidFill>
                <a:effectLst/>
              </a:rPr>
              <a:t>To carry out genetic counseling to </a:t>
            </a:r>
            <a:r>
              <a:rPr lang="en-US" sz="1600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prevent the spread of hemoglobinopathy </a:t>
            </a:r>
            <a:r>
              <a:rPr lang="en-US" sz="1600" i="0" dirty="0">
                <a:solidFill>
                  <a:schemeClr val="accent1">
                    <a:lumMod val="50000"/>
                  </a:schemeClr>
                </a:solidFill>
                <a:effectLst/>
              </a:rPr>
              <a:t>in the next generation.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To motivate for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a healthy lifestyle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by creating community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publicity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awareness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about hemoglobinopathy.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To reduce the cases of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morbidity and mortality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by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screening sickle cell anemia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at the community level and ensuring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early detection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treatment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after confirmatory tests at the institutional level.</a:t>
            </a:r>
            <a:endParaRPr lang="en-IN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29C02E18-DEFC-73D4-DFF6-122486131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3031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84C414D2-E796-2FE3-12E0-63767539E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3031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A5A791B-F5C1-74C3-E02E-B3AEB0EBCBFF}"/>
              </a:ext>
            </a:extLst>
          </p:cNvPr>
          <p:cNvSpPr/>
          <p:nvPr/>
        </p:nvSpPr>
        <p:spPr>
          <a:xfrm>
            <a:off x="137285" y="1135346"/>
            <a:ext cx="1524000" cy="73626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Missions Objective</a:t>
            </a:r>
            <a:endParaRPr lang="en-IN" b="1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7C2DD840-37FA-AD58-7F49-0204161454B9}"/>
              </a:ext>
            </a:extLst>
          </p:cNvPr>
          <p:cNvSpPr/>
          <p:nvPr/>
        </p:nvSpPr>
        <p:spPr>
          <a:xfrm rot="5400000">
            <a:off x="1717685" y="1324713"/>
            <a:ext cx="360479" cy="357532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0BF24A9-3E25-9176-4534-C1AC7D022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2600" y="6383859"/>
            <a:ext cx="2743200" cy="365125"/>
          </a:xfrm>
        </p:spPr>
        <p:txBody>
          <a:bodyPr/>
          <a:lstStyle/>
          <a:p>
            <a:fld id="{3074D66F-C485-4615-A292-FDD024103E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96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FA642C0-822D-E5EE-6255-15F42489AF9E}"/>
              </a:ext>
            </a:extLst>
          </p:cNvPr>
          <p:cNvGraphicFramePr/>
          <p:nvPr/>
        </p:nvGraphicFramePr>
        <p:xfrm>
          <a:off x="-599686" y="1125415"/>
          <a:ext cx="5956968" cy="4790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phic 3" descr="Gender">
            <a:extLst>
              <a:ext uri="{FF2B5EF4-FFF2-40B4-BE49-F238E27FC236}">
                <a16:creationId xmlns:a16="http://schemas.microsoft.com/office/drawing/2014/main" id="{6975A39C-A68F-9415-E790-DD634037808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7492" y="5118801"/>
            <a:ext cx="734283" cy="734283"/>
          </a:xfrm>
          <a:prstGeom prst="rect">
            <a:avLst/>
          </a:prstGeom>
        </p:spPr>
      </p:pic>
      <p:pic>
        <p:nvPicPr>
          <p:cNvPr id="5" name="Graphic 4" descr="Gender">
            <a:extLst>
              <a:ext uri="{FF2B5EF4-FFF2-40B4-BE49-F238E27FC236}">
                <a16:creationId xmlns:a16="http://schemas.microsoft.com/office/drawing/2014/main" id="{2784436C-1D67-B1D6-B0B2-1E9ED46F784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56362" y="5133603"/>
            <a:ext cx="734283" cy="7342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A1C7D4-008F-28E1-1A7F-6141D86A75E5}"/>
              </a:ext>
            </a:extLst>
          </p:cNvPr>
          <p:cNvSpPr/>
          <p:nvPr/>
        </p:nvSpPr>
        <p:spPr>
          <a:xfrm>
            <a:off x="973105" y="5134766"/>
            <a:ext cx="1794225" cy="73428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51D53C-AA29-8F23-CD4D-6161622EA55F}"/>
              </a:ext>
            </a:extLst>
          </p:cNvPr>
          <p:cNvSpPr/>
          <p:nvPr/>
        </p:nvSpPr>
        <p:spPr>
          <a:xfrm>
            <a:off x="2895046" y="5133604"/>
            <a:ext cx="1667271" cy="73428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AD578D-008E-416C-98A9-C3BCA6CB8F8D}"/>
              </a:ext>
            </a:extLst>
          </p:cNvPr>
          <p:cNvCxnSpPr>
            <a:cxnSpLocks/>
          </p:cNvCxnSpPr>
          <p:nvPr/>
        </p:nvCxnSpPr>
        <p:spPr>
          <a:xfrm>
            <a:off x="5961830" y="617489"/>
            <a:ext cx="0" cy="6149071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8668913-9D13-289A-43B4-BEC853A9B339}"/>
              </a:ext>
            </a:extLst>
          </p:cNvPr>
          <p:cNvSpPr/>
          <p:nvPr/>
        </p:nvSpPr>
        <p:spPr>
          <a:xfrm>
            <a:off x="0" y="-19866"/>
            <a:ext cx="12205940" cy="63735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Nirmala UI" panose="020B0502040204020203" pitchFamily="34" charset="0"/>
                <a:cs typeface="Nirmala UI" panose="020B0502040204020203" pitchFamily="34" charset="0"/>
              </a:rPr>
              <a:t>Screening Action Plan and Process Flow for comprehensive disease management</a:t>
            </a:r>
          </a:p>
        </p:txBody>
      </p:sp>
      <p:grpSp>
        <p:nvGrpSpPr>
          <p:cNvPr id="14" name="Google Shape;679;p29">
            <a:extLst>
              <a:ext uri="{FF2B5EF4-FFF2-40B4-BE49-F238E27FC236}">
                <a16:creationId xmlns:a16="http://schemas.microsoft.com/office/drawing/2014/main" id="{D4222081-C942-3F69-B201-D448A7020899}"/>
              </a:ext>
            </a:extLst>
          </p:cNvPr>
          <p:cNvGrpSpPr/>
          <p:nvPr/>
        </p:nvGrpSpPr>
        <p:grpSpPr>
          <a:xfrm>
            <a:off x="6096000" y="1033602"/>
            <a:ext cx="5890108" cy="1275133"/>
            <a:chOff x="2206725" y="826264"/>
            <a:chExt cx="5542083" cy="1275133"/>
          </a:xfrm>
        </p:grpSpPr>
        <p:sp>
          <p:nvSpPr>
            <p:cNvPr id="15" name="Google Shape;680;p29">
              <a:extLst>
                <a:ext uri="{FF2B5EF4-FFF2-40B4-BE49-F238E27FC236}">
                  <a16:creationId xmlns:a16="http://schemas.microsoft.com/office/drawing/2014/main" id="{4740CA7E-C5DA-DE80-67A2-A101E332CA03}"/>
                </a:ext>
              </a:extLst>
            </p:cNvPr>
            <p:cNvSpPr/>
            <p:nvPr/>
          </p:nvSpPr>
          <p:spPr>
            <a:xfrm>
              <a:off x="2820775" y="1614200"/>
              <a:ext cx="1440375" cy="25"/>
            </a:xfrm>
            <a:custGeom>
              <a:avLst/>
              <a:gdLst/>
              <a:ahLst/>
              <a:cxnLst/>
              <a:rect l="l" t="t" r="r" b="b"/>
              <a:pathLst>
                <a:path w="57615" h="1" fill="none" extrusionOk="0">
                  <a:moveTo>
                    <a:pt x="1" y="1"/>
                  </a:moveTo>
                  <a:lnTo>
                    <a:pt x="57615" y="1"/>
                  </a:lnTo>
                </a:path>
              </a:pathLst>
            </a:custGeom>
            <a:noFill/>
            <a:ln w="33625" cap="rnd" cmpd="sng">
              <a:solidFill>
                <a:schemeClr val="accent2">
                  <a:lumMod val="75000"/>
                </a:schemeClr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6" name="Google Shape;681;p29">
              <a:extLst>
                <a:ext uri="{FF2B5EF4-FFF2-40B4-BE49-F238E27FC236}">
                  <a16:creationId xmlns:a16="http://schemas.microsoft.com/office/drawing/2014/main" id="{7D0BB8A3-4A03-EDDB-E14A-39E2FA9105A8}"/>
                </a:ext>
              </a:extLst>
            </p:cNvPr>
            <p:cNvSpPr/>
            <p:nvPr/>
          </p:nvSpPr>
          <p:spPr>
            <a:xfrm>
              <a:off x="2206725" y="1254350"/>
              <a:ext cx="656350" cy="757850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33" y="0"/>
                  </a:moveTo>
                  <a:lnTo>
                    <a:pt x="0" y="7572"/>
                  </a:lnTo>
                  <a:lnTo>
                    <a:pt x="0" y="22729"/>
                  </a:lnTo>
                  <a:lnTo>
                    <a:pt x="13133" y="30313"/>
                  </a:lnTo>
                  <a:lnTo>
                    <a:pt x="26253" y="22729"/>
                  </a:lnTo>
                  <a:lnTo>
                    <a:pt x="26253" y="7572"/>
                  </a:lnTo>
                  <a:lnTo>
                    <a:pt x="1313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17" name="Google Shape;682;p29">
              <a:extLst>
                <a:ext uri="{FF2B5EF4-FFF2-40B4-BE49-F238E27FC236}">
                  <a16:creationId xmlns:a16="http://schemas.microsoft.com/office/drawing/2014/main" id="{93EA4DB1-8103-E302-8FEE-DEABE0F58C13}"/>
                </a:ext>
              </a:extLst>
            </p:cNvPr>
            <p:cNvSpPr/>
            <p:nvPr/>
          </p:nvSpPr>
          <p:spPr>
            <a:xfrm>
              <a:off x="2268325" y="1325175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9" y="1"/>
                  </a:moveTo>
                  <a:lnTo>
                    <a:pt x="1" y="6156"/>
                  </a:lnTo>
                  <a:lnTo>
                    <a:pt x="1" y="18479"/>
                  </a:lnTo>
                  <a:lnTo>
                    <a:pt x="10669" y="24635"/>
                  </a:lnTo>
                  <a:lnTo>
                    <a:pt x="21337" y="18479"/>
                  </a:lnTo>
                  <a:lnTo>
                    <a:pt x="21337" y="6156"/>
                  </a:lnTo>
                  <a:lnTo>
                    <a:pt x="10669" y="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dirty="0"/>
            </a:p>
          </p:txBody>
        </p:sp>
        <p:sp>
          <p:nvSpPr>
            <p:cNvPr id="19" name="Google Shape;684;p29">
              <a:extLst>
                <a:ext uri="{FF2B5EF4-FFF2-40B4-BE49-F238E27FC236}">
                  <a16:creationId xmlns:a16="http://schemas.microsoft.com/office/drawing/2014/main" id="{E4A7E1EB-108A-2BEC-5061-DB015E4E26E5}"/>
                </a:ext>
              </a:extLst>
            </p:cNvPr>
            <p:cNvSpPr txBox="1"/>
            <p:nvPr/>
          </p:nvSpPr>
          <p:spPr>
            <a:xfrm>
              <a:off x="4941557" y="826264"/>
              <a:ext cx="2807251" cy="1275133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450" b="1" dirty="0">
                  <a:solidFill>
                    <a:schemeClr val="accent2">
                      <a:lumMod val="50000"/>
                    </a:schemeClr>
                  </a:solidFill>
                  <a:ea typeface="Nirmala UI" panose="020B0502040204020203" pitchFamily="34" charset="0"/>
                  <a:cs typeface="Nirmala UI" panose="020B0502040204020203" pitchFamily="34" charset="0"/>
                </a:rPr>
                <a:t>Sample Collection (03ml Blood)
Store samples in cold boxes and transport them to the district hospital for confirmatory checks   
Entry in the sickle cell portal </a:t>
              </a:r>
              <a:endParaRPr lang="hi-IN" sz="1450" b="1" dirty="0">
                <a:solidFill>
                  <a:schemeClr val="accent2">
                    <a:lumMod val="50000"/>
                  </a:schemeClr>
                </a:solidFill>
                <a:ea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  <p:sp>
          <p:nvSpPr>
            <p:cNvPr id="20" name="Google Shape;685;p29">
              <a:extLst>
                <a:ext uri="{FF2B5EF4-FFF2-40B4-BE49-F238E27FC236}">
                  <a16:creationId xmlns:a16="http://schemas.microsoft.com/office/drawing/2014/main" id="{D39A48D5-408F-D6A1-EA8C-E06AD46E0F3C}"/>
                </a:ext>
              </a:extLst>
            </p:cNvPr>
            <p:cNvSpPr/>
            <p:nvPr/>
          </p:nvSpPr>
          <p:spPr>
            <a:xfrm>
              <a:off x="3543482" y="1478593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500" b="1" dirty="0">
                  <a:solidFill>
                    <a:srgbClr val="FFFFFF"/>
                  </a:solidFill>
                  <a:sym typeface="Fira Sans Extra Condensed Medium"/>
                </a:rPr>
                <a:t>Sampling</a:t>
              </a:r>
              <a:endParaRPr sz="15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1" name="Google Shape;686;p29">
            <a:extLst>
              <a:ext uri="{FF2B5EF4-FFF2-40B4-BE49-F238E27FC236}">
                <a16:creationId xmlns:a16="http://schemas.microsoft.com/office/drawing/2014/main" id="{DEB7F86A-1B1D-47D9-198B-E9BDCF044D07}"/>
              </a:ext>
            </a:extLst>
          </p:cNvPr>
          <p:cNvGrpSpPr/>
          <p:nvPr/>
        </p:nvGrpSpPr>
        <p:grpSpPr>
          <a:xfrm>
            <a:off x="6804880" y="2263771"/>
            <a:ext cx="5181227" cy="860912"/>
            <a:chOff x="2922575" y="1798150"/>
            <a:chExt cx="5027895" cy="860912"/>
          </a:xfrm>
        </p:grpSpPr>
        <p:sp>
          <p:nvSpPr>
            <p:cNvPr id="22" name="Google Shape;687;p29">
              <a:extLst>
                <a:ext uri="{FF2B5EF4-FFF2-40B4-BE49-F238E27FC236}">
                  <a16:creationId xmlns:a16="http://schemas.microsoft.com/office/drawing/2014/main" id="{730D8B58-679F-E9F6-56A3-70149D857845}"/>
                </a:ext>
              </a:extLst>
            </p:cNvPr>
            <p:cNvSpPr/>
            <p:nvPr/>
          </p:nvSpPr>
          <p:spPr>
            <a:xfrm>
              <a:off x="3523550" y="2181525"/>
              <a:ext cx="737600" cy="25"/>
            </a:xfrm>
            <a:custGeom>
              <a:avLst/>
              <a:gdLst/>
              <a:ahLst/>
              <a:cxnLst/>
              <a:rect l="l" t="t" r="r" b="b"/>
              <a:pathLst>
                <a:path w="29504" h="1" fill="none" extrusionOk="0">
                  <a:moveTo>
                    <a:pt x="0" y="1"/>
                  </a:moveTo>
                  <a:lnTo>
                    <a:pt x="29504" y="1"/>
                  </a:lnTo>
                </a:path>
              </a:pathLst>
            </a:custGeom>
            <a:noFill/>
            <a:ln w="33625" cap="rnd" cmpd="sng">
              <a:solidFill>
                <a:schemeClr val="accent1">
                  <a:lumMod val="50000"/>
                </a:schemeClr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23" name="Google Shape;688;p29">
              <a:extLst>
                <a:ext uri="{FF2B5EF4-FFF2-40B4-BE49-F238E27FC236}">
                  <a16:creationId xmlns:a16="http://schemas.microsoft.com/office/drawing/2014/main" id="{B14E4795-5F65-6D0B-94EB-F8BB58CC9E5C}"/>
                </a:ext>
              </a:extLst>
            </p:cNvPr>
            <p:cNvSpPr/>
            <p:nvPr/>
          </p:nvSpPr>
          <p:spPr>
            <a:xfrm>
              <a:off x="2922575" y="1798150"/>
              <a:ext cx="656350" cy="757850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33" y="1"/>
                  </a:moveTo>
                  <a:lnTo>
                    <a:pt x="1" y="7585"/>
                  </a:lnTo>
                  <a:lnTo>
                    <a:pt x="1" y="22742"/>
                  </a:lnTo>
                  <a:lnTo>
                    <a:pt x="13133" y="30314"/>
                  </a:lnTo>
                  <a:lnTo>
                    <a:pt x="26254" y="22742"/>
                  </a:lnTo>
                  <a:lnTo>
                    <a:pt x="26254" y="7585"/>
                  </a:lnTo>
                  <a:lnTo>
                    <a:pt x="131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24" name="Google Shape;689;p29">
              <a:extLst>
                <a:ext uri="{FF2B5EF4-FFF2-40B4-BE49-F238E27FC236}">
                  <a16:creationId xmlns:a16="http://schemas.microsoft.com/office/drawing/2014/main" id="{A796B4A9-D8A8-8127-5F44-4E499B27FDAD}"/>
                </a:ext>
              </a:extLst>
            </p:cNvPr>
            <p:cNvSpPr/>
            <p:nvPr/>
          </p:nvSpPr>
          <p:spPr>
            <a:xfrm>
              <a:off x="2984200" y="1869300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8" y="0"/>
                  </a:moveTo>
                  <a:lnTo>
                    <a:pt x="0" y="6156"/>
                  </a:lnTo>
                  <a:lnTo>
                    <a:pt x="0" y="18467"/>
                  </a:lnTo>
                  <a:lnTo>
                    <a:pt x="10668" y="24634"/>
                  </a:lnTo>
                  <a:lnTo>
                    <a:pt x="21336" y="18467"/>
                  </a:lnTo>
                  <a:lnTo>
                    <a:pt x="21336" y="6156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dirty="0"/>
            </a:p>
          </p:txBody>
        </p:sp>
        <p:sp>
          <p:nvSpPr>
            <p:cNvPr id="27" name="Google Shape;692;p29">
              <a:extLst>
                <a:ext uri="{FF2B5EF4-FFF2-40B4-BE49-F238E27FC236}">
                  <a16:creationId xmlns:a16="http://schemas.microsoft.com/office/drawing/2014/main" id="{CF5F719D-3379-E1CB-BCB1-D2CDB60B1C38}"/>
                </a:ext>
              </a:extLst>
            </p:cNvPr>
            <p:cNvSpPr/>
            <p:nvPr/>
          </p:nvSpPr>
          <p:spPr>
            <a:xfrm>
              <a:off x="4261150" y="2045938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500" b="1" dirty="0">
                  <a:solidFill>
                    <a:schemeClr val="bg1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Data Entry</a:t>
              </a:r>
              <a:endParaRPr sz="15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Google Shape;693;p29">
              <a:extLst>
                <a:ext uri="{FF2B5EF4-FFF2-40B4-BE49-F238E27FC236}">
                  <a16:creationId xmlns:a16="http://schemas.microsoft.com/office/drawing/2014/main" id="{0796676D-A20E-A2EA-AB8F-5A033F99F95C}"/>
                </a:ext>
              </a:extLst>
            </p:cNvPr>
            <p:cNvSpPr txBox="1"/>
            <p:nvPr/>
          </p:nvSpPr>
          <p:spPr>
            <a:xfrm>
              <a:off x="5621870" y="1960568"/>
              <a:ext cx="2328600" cy="698494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 sz="1450" b="1" dirty="0">
                <a:solidFill>
                  <a:schemeClr val="accent5">
                    <a:lumMod val="50000"/>
                  </a:schemeClr>
                </a:solidFill>
                <a:ea typeface="Nirmala UI" panose="020B0502040204020203" pitchFamily="34" charset="0"/>
                <a:cs typeface="Nirmala UI" panose="020B0502040204020203" pitchFamily="34" charset="0"/>
              </a:endParaRPr>
            </a:p>
            <a:p>
              <a:r>
                <a:rPr lang="en-US" sz="1450" b="1" dirty="0">
                  <a:solidFill>
                    <a:schemeClr val="accent5">
                      <a:lumMod val="50000"/>
                    </a:schemeClr>
                  </a:solidFill>
                  <a:ea typeface="Nirmala UI" panose="020B0502040204020203" pitchFamily="34" charset="0"/>
                  <a:cs typeface="Nirmala UI" panose="020B0502040204020203" pitchFamily="34" charset="0"/>
                </a:rPr>
                <a:t>Screening negative/positive reports and entries in the portal  
</a:t>
              </a:r>
              <a:endParaRPr lang="hi-IN" sz="1450" b="1" dirty="0">
                <a:solidFill>
                  <a:schemeClr val="accent5">
                    <a:lumMod val="50000"/>
                  </a:schemeClr>
                </a:solidFill>
                <a:ea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</p:grpSp>
      <p:grpSp>
        <p:nvGrpSpPr>
          <p:cNvPr id="29" name="Google Shape;694;p29">
            <a:extLst>
              <a:ext uri="{FF2B5EF4-FFF2-40B4-BE49-F238E27FC236}">
                <a16:creationId xmlns:a16="http://schemas.microsoft.com/office/drawing/2014/main" id="{827A94B2-0474-1D70-C777-2271C8C1EE92}"/>
              </a:ext>
            </a:extLst>
          </p:cNvPr>
          <p:cNvGrpSpPr/>
          <p:nvPr/>
        </p:nvGrpSpPr>
        <p:grpSpPr>
          <a:xfrm>
            <a:off x="7334129" y="3124683"/>
            <a:ext cx="4651971" cy="757850"/>
            <a:chOff x="3451825" y="2525325"/>
            <a:chExt cx="4490700" cy="757850"/>
          </a:xfrm>
        </p:grpSpPr>
        <p:sp>
          <p:nvSpPr>
            <p:cNvPr id="30" name="Google Shape;695;p29">
              <a:extLst>
                <a:ext uri="{FF2B5EF4-FFF2-40B4-BE49-F238E27FC236}">
                  <a16:creationId xmlns:a16="http://schemas.microsoft.com/office/drawing/2014/main" id="{4B583BA5-DB18-BE9A-CFB8-875470CB2626}"/>
                </a:ext>
              </a:extLst>
            </p:cNvPr>
            <p:cNvSpPr/>
            <p:nvPr/>
          </p:nvSpPr>
          <p:spPr>
            <a:xfrm>
              <a:off x="3989675" y="2914375"/>
              <a:ext cx="271475" cy="0"/>
            </a:xfrm>
            <a:custGeom>
              <a:avLst/>
              <a:gdLst/>
              <a:ahLst/>
              <a:cxnLst/>
              <a:rect l="l" t="t" r="r" b="b"/>
              <a:pathLst>
                <a:path w="10859" fill="none" extrusionOk="0">
                  <a:moveTo>
                    <a:pt x="1" y="0"/>
                  </a:moveTo>
                  <a:lnTo>
                    <a:pt x="10859" y="0"/>
                  </a:lnTo>
                </a:path>
              </a:pathLst>
            </a:custGeom>
            <a:noFill/>
            <a:ln w="33625" cap="rnd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31" name="Google Shape;696;p29">
              <a:extLst>
                <a:ext uri="{FF2B5EF4-FFF2-40B4-BE49-F238E27FC236}">
                  <a16:creationId xmlns:a16="http://schemas.microsoft.com/office/drawing/2014/main" id="{0F0F39D0-233D-6656-7EA1-7D251910B4BE}"/>
                </a:ext>
              </a:extLst>
            </p:cNvPr>
            <p:cNvSpPr/>
            <p:nvPr/>
          </p:nvSpPr>
          <p:spPr>
            <a:xfrm>
              <a:off x="3451825" y="2525325"/>
              <a:ext cx="656350" cy="757850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21" y="1"/>
                  </a:moveTo>
                  <a:lnTo>
                    <a:pt x="0" y="7585"/>
                  </a:lnTo>
                  <a:lnTo>
                    <a:pt x="0" y="22741"/>
                  </a:lnTo>
                  <a:lnTo>
                    <a:pt x="13121" y="30314"/>
                  </a:lnTo>
                  <a:lnTo>
                    <a:pt x="26253" y="22741"/>
                  </a:lnTo>
                  <a:lnTo>
                    <a:pt x="26253" y="7585"/>
                  </a:lnTo>
                  <a:lnTo>
                    <a:pt x="1312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32" name="Google Shape;697;p29">
              <a:extLst>
                <a:ext uri="{FF2B5EF4-FFF2-40B4-BE49-F238E27FC236}">
                  <a16:creationId xmlns:a16="http://schemas.microsoft.com/office/drawing/2014/main" id="{1F97824E-3480-CC0A-BBBE-6305460E4185}"/>
                </a:ext>
              </a:extLst>
            </p:cNvPr>
            <p:cNvSpPr/>
            <p:nvPr/>
          </p:nvSpPr>
          <p:spPr>
            <a:xfrm>
              <a:off x="3513125" y="2596475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9" y="0"/>
                  </a:moveTo>
                  <a:lnTo>
                    <a:pt x="1" y="6156"/>
                  </a:lnTo>
                  <a:lnTo>
                    <a:pt x="1" y="18479"/>
                  </a:lnTo>
                  <a:lnTo>
                    <a:pt x="10669" y="24634"/>
                  </a:lnTo>
                  <a:lnTo>
                    <a:pt x="21337" y="18479"/>
                  </a:lnTo>
                  <a:lnTo>
                    <a:pt x="21337" y="6156"/>
                  </a:lnTo>
                  <a:lnTo>
                    <a:pt x="10669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34" name="Google Shape;699;p29">
              <a:extLst>
                <a:ext uri="{FF2B5EF4-FFF2-40B4-BE49-F238E27FC236}">
                  <a16:creationId xmlns:a16="http://schemas.microsoft.com/office/drawing/2014/main" id="{8FDE0D6F-F3E4-E22E-B952-5EE03B0CC8A3}"/>
                </a:ext>
              </a:extLst>
            </p:cNvPr>
            <p:cNvSpPr/>
            <p:nvPr/>
          </p:nvSpPr>
          <p:spPr>
            <a:xfrm>
              <a:off x="4261150" y="2785463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Genetic Card</a:t>
              </a:r>
              <a:endParaRPr sz="1200" b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5" name="Google Shape;700;p29">
              <a:extLst>
                <a:ext uri="{FF2B5EF4-FFF2-40B4-BE49-F238E27FC236}">
                  <a16:creationId xmlns:a16="http://schemas.microsoft.com/office/drawing/2014/main" id="{032C2BF8-7167-8057-EBC2-6B5FF7681B5A}"/>
                </a:ext>
              </a:extLst>
            </p:cNvPr>
            <p:cNvSpPr txBox="1"/>
            <p:nvPr/>
          </p:nvSpPr>
          <p:spPr>
            <a:xfrm>
              <a:off x="5613925" y="2764218"/>
              <a:ext cx="2328600" cy="300300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50" b="1" dirty="0">
                  <a:solidFill>
                    <a:schemeClr val="accent6">
                      <a:lumMod val="50000"/>
                    </a:schemeClr>
                  </a:solidFill>
                  <a:ea typeface="Roboto"/>
                  <a:cs typeface="Roboto"/>
                  <a:sym typeface="Roboto"/>
                </a:rPr>
                <a:t>Printing of Genetic Card</a:t>
              </a:r>
              <a:endParaRPr sz="1450" b="1" dirty="0">
                <a:solidFill>
                  <a:schemeClr val="accent6">
                    <a:lumMod val="50000"/>
                  </a:schemeClr>
                </a:solidFill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" name="Google Shape;701;p29">
            <a:extLst>
              <a:ext uri="{FF2B5EF4-FFF2-40B4-BE49-F238E27FC236}">
                <a16:creationId xmlns:a16="http://schemas.microsoft.com/office/drawing/2014/main" id="{2E75B959-C689-A4D5-D955-63711B1F758B}"/>
              </a:ext>
            </a:extLst>
          </p:cNvPr>
          <p:cNvGrpSpPr/>
          <p:nvPr/>
        </p:nvGrpSpPr>
        <p:grpSpPr>
          <a:xfrm>
            <a:off x="6769602" y="3966254"/>
            <a:ext cx="5216497" cy="757850"/>
            <a:chOff x="2946146" y="3259950"/>
            <a:chExt cx="5216497" cy="757850"/>
          </a:xfrm>
        </p:grpSpPr>
        <p:sp>
          <p:nvSpPr>
            <p:cNvPr id="37" name="Google Shape;702;p29">
              <a:extLst>
                <a:ext uri="{FF2B5EF4-FFF2-40B4-BE49-F238E27FC236}">
                  <a16:creationId xmlns:a16="http://schemas.microsoft.com/office/drawing/2014/main" id="{0EE81168-5C46-F9A2-41C9-23B18F92802A}"/>
                </a:ext>
              </a:extLst>
            </p:cNvPr>
            <p:cNvSpPr/>
            <p:nvPr/>
          </p:nvSpPr>
          <p:spPr>
            <a:xfrm flipV="1">
              <a:off x="3523549" y="3593131"/>
              <a:ext cx="886717" cy="45719"/>
            </a:xfrm>
            <a:custGeom>
              <a:avLst/>
              <a:gdLst/>
              <a:ahLst/>
              <a:cxnLst/>
              <a:rect l="l" t="t" r="r" b="b"/>
              <a:pathLst>
                <a:path w="29504" h="1" fill="none" extrusionOk="0">
                  <a:moveTo>
                    <a:pt x="0" y="1"/>
                  </a:moveTo>
                  <a:lnTo>
                    <a:pt x="29504" y="1"/>
                  </a:ln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33625" cap="rnd" cmpd="sng">
              <a:solidFill>
                <a:schemeClr val="bg2">
                  <a:lumMod val="50000"/>
                </a:schemeClr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dirty="0"/>
            </a:p>
          </p:txBody>
        </p:sp>
        <p:sp>
          <p:nvSpPr>
            <p:cNvPr id="38" name="Google Shape;703;p29">
              <a:extLst>
                <a:ext uri="{FF2B5EF4-FFF2-40B4-BE49-F238E27FC236}">
                  <a16:creationId xmlns:a16="http://schemas.microsoft.com/office/drawing/2014/main" id="{9A7E9971-A4BA-0927-DB68-93611D67FE60}"/>
                </a:ext>
              </a:extLst>
            </p:cNvPr>
            <p:cNvSpPr/>
            <p:nvPr/>
          </p:nvSpPr>
          <p:spPr>
            <a:xfrm>
              <a:off x="2946146" y="3259950"/>
              <a:ext cx="656350" cy="757850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33" y="0"/>
                  </a:moveTo>
                  <a:lnTo>
                    <a:pt x="1" y="7573"/>
                  </a:lnTo>
                  <a:lnTo>
                    <a:pt x="1" y="22729"/>
                  </a:lnTo>
                  <a:lnTo>
                    <a:pt x="13133" y="30313"/>
                  </a:lnTo>
                  <a:lnTo>
                    <a:pt x="26254" y="22729"/>
                  </a:lnTo>
                  <a:lnTo>
                    <a:pt x="26254" y="7573"/>
                  </a:lnTo>
                  <a:lnTo>
                    <a:pt x="13133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39" name="Google Shape;704;p29">
              <a:extLst>
                <a:ext uri="{FF2B5EF4-FFF2-40B4-BE49-F238E27FC236}">
                  <a16:creationId xmlns:a16="http://schemas.microsoft.com/office/drawing/2014/main" id="{271F0B68-6F02-7EC2-F8FA-0DB1D07DE460}"/>
                </a:ext>
              </a:extLst>
            </p:cNvPr>
            <p:cNvSpPr/>
            <p:nvPr/>
          </p:nvSpPr>
          <p:spPr>
            <a:xfrm>
              <a:off x="2984200" y="3330775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8" y="1"/>
                  </a:moveTo>
                  <a:lnTo>
                    <a:pt x="0" y="6156"/>
                  </a:lnTo>
                  <a:lnTo>
                    <a:pt x="0" y="18479"/>
                  </a:lnTo>
                  <a:lnTo>
                    <a:pt x="10668" y="24635"/>
                  </a:lnTo>
                  <a:lnTo>
                    <a:pt x="21336" y="18479"/>
                  </a:lnTo>
                  <a:lnTo>
                    <a:pt x="21336" y="6156"/>
                  </a:lnTo>
                  <a:lnTo>
                    <a:pt x="10668" y="1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dirty="0"/>
            </a:p>
          </p:txBody>
        </p:sp>
        <p:sp>
          <p:nvSpPr>
            <p:cNvPr id="41" name="Google Shape;706;p29">
              <a:extLst>
                <a:ext uri="{FF2B5EF4-FFF2-40B4-BE49-F238E27FC236}">
                  <a16:creationId xmlns:a16="http://schemas.microsoft.com/office/drawing/2014/main" id="{C57D1197-C0F6-DBB5-CEB6-EC7AE1D7B1F2}"/>
                </a:ext>
              </a:extLst>
            </p:cNvPr>
            <p:cNvSpPr/>
            <p:nvPr/>
          </p:nvSpPr>
          <p:spPr>
            <a:xfrm>
              <a:off x="4319453" y="3453183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400" b="1" dirty="0">
                  <a:solidFill>
                    <a:schemeClr val="bg2">
                      <a:lumMod val="90000"/>
                    </a:schemeClr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Counseling</a:t>
              </a:r>
              <a:endParaRPr sz="1400" b="1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42" name="Google Shape;707;p29">
              <a:extLst>
                <a:ext uri="{FF2B5EF4-FFF2-40B4-BE49-F238E27FC236}">
                  <a16:creationId xmlns:a16="http://schemas.microsoft.com/office/drawing/2014/main" id="{AD180F1C-6E90-92C3-0331-79F9A30511C6}"/>
                </a:ext>
              </a:extLst>
            </p:cNvPr>
            <p:cNvSpPr txBox="1"/>
            <p:nvPr/>
          </p:nvSpPr>
          <p:spPr>
            <a:xfrm>
              <a:off x="5750418" y="3431085"/>
              <a:ext cx="2412225" cy="458095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lang="en-US" sz="1450" b="1" dirty="0">
                <a:solidFill>
                  <a:schemeClr val="bg2">
                    <a:lumMod val="50000"/>
                  </a:schemeClr>
                </a:solidFill>
                <a:ea typeface="Nirmala UI" panose="020B0502040204020203" pitchFamily="34" charset="0"/>
                <a:cs typeface="Nirmala UI" panose="020B0502040204020203" pitchFamily="34" charset="0"/>
              </a:endParaRPr>
            </a:p>
            <a:p>
              <a:pPr algn="ctr"/>
              <a:r>
                <a:rPr lang="en-US" sz="1450" b="1" dirty="0">
                  <a:solidFill>
                    <a:schemeClr val="bg2">
                      <a:lumMod val="50000"/>
                    </a:schemeClr>
                  </a:solidFill>
                  <a:ea typeface="Nirmala UI" panose="020B0502040204020203" pitchFamily="34" charset="0"/>
                  <a:cs typeface="Nirmala UI" panose="020B0502040204020203" pitchFamily="34" charset="0"/>
                </a:rPr>
                <a:t>Card Distribution and Genetic Counselling  
</a:t>
              </a:r>
              <a:endParaRPr lang="hi-IN" sz="1450" b="1" dirty="0">
                <a:solidFill>
                  <a:schemeClr val="bg2">
                    <a:lumMod val="50000"/>
                  </a:schemeClr>
                </a:solidFill>
                <a:ea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</p:grpSp>
      <p:grpSp>
        <p:nvGrpSpPr>
          <p:cNvPr id="43" name="Google Shape;708;p29">
            <a:extLst>
              <a:ext uri="{FF2B5EF4-FFF2-40B4-BE49-F238E27FC236}">
                <a16:creationId xmlns:a16="http://schemas.microsoft.com/office/drawing/2014/main" id="{33ECC26D-1B06-7151-041B-68343370E8BD}"/>
              </a:ext>
            </a:extLst>
          </p:cNvPr>
          <p:cNvGrpSpPr/>
          <p:nvPr/>
        </p:nvGrpSpPr>
        <p:grpSpPr>
          <a:xfrm>
            <a:off x="6134671" y="4706709"/>
            <a:ext cx="5851427" cy="1678949"/>
            <a:chOff x="2206725" y="3564777"/>
            <a:chExt cx="5851427" cy="1678949"/>
          </a:xfrm>
        </p:grpSpPr>
        <p:sp>
          <p:nvSpPr>
            <p:cNvPr id="44" name="Google Shape;709;p29">
              <a:extLst>
                <a:ext uri="{FF2B5EF4-FFF2-40B4-BE49-F238E27FC236}">
                  <a16:creationId xmlns:a16="http://schemas.microsoft.com/office/drawing/2014/main" id="{214AEDE8-3C24-38AB-2FB9-3637AFD1016F}"/>
                </a:ext>
              </a:extLst>
            </p:cNvPr>
            <p:cNvSpPr/>
            <p:nvPr/>
          </p:nvSpPr>
          <p:spPr>
            <a:xfrm>
              <a:off x="2820775" y="4227925"/>
              <a:ext cx="1440375" cy="25"/>
            </a:xfrm>
            <a:custGeom>
              <a:avLst/>
              <a:gdLst/>
              <a:ahLst/>
              <a:cxnLst/>
              <a:rect l="l" t="t" r="r" b="b"/>
              <a:pathLst>
                <a:path w="57615" h="1" fill="none" extrusionOk="0">
                  <a:moveTo>
                    <a:pt x="1" y="0"/>
                  </a:moveTo>
                  <a:lnTo>
                    <a:pt x="57615" y="0"/>
                  </a:lnTo>
                </a:path>
              </a:pathLst>
            </a:custGeom>
            <a:solidFill>
              <a:schemeClr val="accent5">
                <a:lumMod val="50000"/>
              </a:schemeClr>
            </a:solidFill>
            <a:ln w="33625" cap="rnd" cmpd="sng">
              <a:solidFill>
                <a:schemeClr val="accent5">
                  <a:lumMod val="50000"/>
                </a:schemeClr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45" name="Google Shape;710;p29">
              <a:extLst>
                <a:ext uri="{FF2B5EF4-FFF2-40B4-BE49-F238E27FC236}">
                  <a16:creationId xmlns:a16="http://schemas.microsoft.com/office/drawing/2014/main" id="{AC8072E1-2CD6-DAA6-A0D9-3A974EE25B68}"/>
                </a:ext>
              </a:extLst>
            </p:cNvPr>
            <p:cNvSpPr/>
            <p:nvPr/>
          </p:nvSpPr>
          <p:spPr>
            <a:xfrm>
              <a:off x="2206725" y="3849300"/>
              <a:ext cx="656350" cy="757550"/>
            </a:xfrm>
            <a:custGeom>
              <a:avLst/>
              <a:gdLst/>
              <a:ahLst/>
              <a:cxnLst/>
              <a:rect l="l" t="t" r="r" b="b"/>
              <a:pathLst>
                <a:path w="26254" h="30302" extrusionOk="0">
                  <a:moveTo>
                    <a:pt x="13133" y="0"/>
                  </a:moveTo>
                  <a:lnTo>
                    <a:pt x="0" y="7573"/>
                  </a:lnTo>
                  <a:lnTo>
                    <a:pt x="0" y="22729"/>
                  </a:lnTo>
                  <a:lnTo>
                    <a:pt x="13133" y="30302"/>
                  </a:lnTo>
                  <a:lnTo>
                    <a:pt x="26253" y="22729"/>
                  </a:lnTo>
                  <a:lnTo>
                    <a:pt x="26253" y="7573"/>
                  </a:lnTo>
                  <a:lnTo>
                    <a:pt x="1313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46" name="Google Shape;711;p29">
              <a:extLst>
                <a:ext uri="{FF2B5EF4-FFF2-40B4-BE49-F238E27FC236}">
                  <a16:creationId xmlns:a16="http://schemas.microsoft.com/office/drawing/2014/main" id="{57D8FE1C-0CD1-69B0-B699-9CF78AA51B84}"/>
                </a:ext>
              </a:extLst>
            </p:cNvPr>
            <p:cNvSpPr/>
            <p:nvPr/>
          </p:nvSpPr>
          <p:spPr>
            <a:xfrm>
              <a:off x="2268325" y="3920150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9" y="0"/>
                  </a:moveTo>
                  <a:lnTo>
                    <a:pt x="1" y="6156"/>
                  </a:lnTo>
                  <a:lnTo>
                    <a:pt x="1" y="18479"/>
                  </a:lnTo>
                  <a:lnTo>
                    <a:pt x="10669" y="24634"/>
                  </a:lnTo>
                  <a:lnTo>
                    <a:pt x="21337" y="18479"/>
                  </a:lnTo>
                  <a:lnTo>
                    <a:pt x="21337" y="6156"/>
                  </a:lnTo>
                  <a:lnTo>
                    <a:pt x="10669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48" name="Google Shape;713;p29">
              <a:extLst>
                <a:ext uri="{FF2B5EF4-FFF2-40B4-BE49-F238E27FC236}">
                  <a16:creationId xmlns:a16="http://schemas.microsoft.com/office/drawing/2014/main" id="{91C1CDB8-F3DA-513C-F274-333C6932D1A6}"/>
                </a:ext>
              </a:extLst>
            </p:cNvPr>
            <p:cNvSpPr/>
            <p:nvPr/>
          </p:nvSpPr>
          <p:spPr>
            <a:xfrm>
              <a:off x="3615105" y="4092325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 b="1" dirty="0">
                  <a:solidFill>
                    <a:srgbClr val="FFFFFF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Management</a:t>
              </a:r>
              <a:endParaRPr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9" name="Google Shape;714;p29">
              <a:extLst>
                <a:ext uri="{FF2B5EF4-FFF2-40B4-BE49-F238E27FC236}">
                  <a16:creationId xmlns:a16="http://schemas.microsoft.com/office/drawing/2014/main" id="{943ADF65-DC95-6491-734E-52C7B67F3298}"/>
                </a:ext>
              </a:extLst>
            </p:cNvPr>
            <p:cNvSpPr txBox="1"/>
            <p:nvPr/>
          </p:nvSpPr>
          <p:spPr>
            <a:xfrm>
              <a:off x="5074626" y="3564777"/>
              <a:ext cx="2983526" cy="1678949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lang="en-US" sz="1450" b="1" dirty="0">
                <a:solidFill>
                  <a:schemeClr val="accent5">
                    <a:lumMod val="50000"/>
                  </a:schemeClr>
                </a:solidFill>
                <a:ea typeface="Nirmala UI" panose="020B0502040204020203" pitchFamily="34" charset="0"/>
                <a:cs typeface="Nirmala UI" panose="020B0502040204020203" pitchFamily="34" charset="0"/>
              </a:endParaRPr>
            </a:p>
            <a:p>
              <a:pPr algn="ctr"/>
              <a:r>
                <a:rPr lang="en-US" sz="1450" b="1" dirty="0">
                  <a:solidFill>
                    <a:schemeClr val="accent5">
                      <a:lumMod val="50000"/>
                    </a:schemeClr>
                  </a:solidFill>
                  <a:ea typeface="Nirmala UI" panose="020B0502040204020203" pitchFamily="34" charset="0"/>
                  <a:cs typeface="Nirmala UI" panose="020B0502040204020203" pitchFamily="34" charset="0"/>
                </a:rPr>
                <a:t>Free treatment, management and blood transfusion, high risk pregnancies in Integrated Treatment Center / Day Care Center 
(RCH Portal Entry)
</a:t>
              </a:r>
              <a:endParaRPr lang="hi-IN" sz="1450" b="1" dirty="0">
                <a:solidFill>
                  <a:schemeClr val="accent5">
                    <a:lumMod val="50000"/>
                  </a:schemeClr>
                </a:solidFill>
                <a:ea typeface="Nirmala UI" panose="020B0502040204020203" pitchFamily="34" charset="0"/>
                <a:cs typeface="Nirmala UI" panose="020B0502040204020203" pitchFamily="34" charset="0"/>
              </a:endParaRPr>
            </a:p>
          </p:txBody>
        </p:sp>
      </p:grpSp>
      <p:pic>
        <p:nvPicPr>
          <p:cNvPr id="51" name="Picture 5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0858DBD-0C49-D642-0573-64D8E5D739DE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343" y="1625806"/>
            <a:ext cx="474688" cy="474688"/>
          </a:xfrm>
          <a:prstGeom prst="rect">
            <a:avLst/>
          </a:prstGeom>
        </p:spPr>
      </p:pic>
      <p:pic>
        <p:nvPicPr>
          <p:cNvPr id="53" name="Graphic 52" descr="Programmer male with solid fill">
            <a:extLst>
              <a:ext uri="{FF2B5EF4-FFF2-40B4-BE49-F238E27FC236}">
                <a16:creationId xmlns:a16="http://schemas.microsoft.com/office/drawing/2014/main" id="{2F453230-310A-BED8-169E-AACD51654C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54388" y="2325545"/>
            <a:ext cx="543134" cy="543134"/>
          </a:xfrm>
          <a:prstGeom prst="rect">
            <a:avLst/>
          </a:prstGeom>
        </p:spPr>
      </p:pic>
      <p:pic>
        <p:nvPicPr>
          <p:cNvPr id="55" name="Graphic 54" descr="Credit card with solid fill">
            <a:extLst>
              <a:ext uri="{FF2B5EF4-FFF2-40B4-BE49-F238E27FC236}">
                <a16:creationId xmlns:a16="http://schemas.microsoft.com/office/drawing/2014/main" id="{86AE96F4-8C7B-5F2C-E385-9EFBD406DB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18084" y="3268361"/>
            <a:ext cx="488115" cy="488115"/>
          </a:xfrm>
          <a:prstGeom prst="rect">
            <a:avLst/>
          </a:prstGeom>
        </p:spPr>
      </p:pic>
      <p:pic>
        <p:nvPicPr>
          <p:cNvPr id="56" name="Graphic 55" descr="Boardroom">
            <a:extLst>
              <a:ext uri="{FF2B5EF4-FFF2-40B4-BE49-F238E27FC236}">
                <a16:creationId xmlns:a16="http://schemas.microsoft.com/office/drawing/2014/main" id="{F4BE3A8F-A86C-FA8E-B1C0-4DEE113C90A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746031" y="4026166"/>
            <a:ext cx="680543" cy="680543"/>
          </a:xfrm>
          <a:prstGeom prst="rect">
            <a:avLst/>
          </a:prstGeom>
        </p:spPr>
      </p:pic>
      <p:pic>
        <p:nvPicPr>
          <p:cNvPr id="9" name="Graphic 8" descr="Hierarchy with solid fill">
            <a:extLst>
              <a:ext uri="{FF2B5EF4-FFF2-40B4-BE49-F238E27FC236}">
                <a16:creationId xmlns:a16="http://schemas.microsoft.com/office/drawing/2014/main" id="{0F3588E2-CE9A-F21F-4EE3-30392826E38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196271" y="5062082"/>
            <a:ext cx="535037" cy="535037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9569C37-EBC4-FDB6-D116-9095C3444A83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90" y="3033140"/>
            <a:ext cx="471620" cy="471620"/>
          </a:xfrm>
          <a:prstGeom prst="rect">
            <a:avLst/>
          </a:prstGeom>
          <a:ln>
            <a:noFill/>
          </a:ln>
        </p:spPr>
      </p:pic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13467B99-5454-457B-7C64-D5A619DD1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8909" y="6424138"/>
            <a:ext cx="2743200" cy="365125"/>
          </a:xfrm>
        </p:spPr>
        <p:txBody>
          <a:bodyPr/>
          <a:lstStyle/>
          <a:p>
            <a:fld id="{3074D66F-C485-4615-A292-FDD024103E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71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>
          <a:extLst>
            <a:ext uri="{FF2B5EF4-FFF2-40B4-BE49-F238E27FC236}">
              <a16:creationId xmlns:a16="http://schemas.microsoft.com/office/drawing/2014/main" id="{C3420DBD-23B3-E531-40DD-3F3A6840A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C6A2B2-CFAD-1592-5F57-5B298DA86B4F}"/>
              </a:ext>
            </a:extLst>
          </p:cNvPr>
          <p:cNvSpPr/>
          <p:nvPr/>
        </p:nvSpPr>
        <p:spPr>
          <a:xfrm>
            <a:off x="0" y="-19866"/>
            <a:ext cx="12205940" cy="6373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Key achievements of SHM in 2024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F3965F8D-0270-2C75-FD5D-358F74956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4D66F-C485-4615-A292-FDD024103E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Google Shape;627;p28">
            <a:extLst>
              <a:ext uri="{FF2B5EF4-FFF2-40B4-BE49-F238E27FC236}">
                <a16:creationId xmlns:a16="http://schemas.microsoft.com/office/drawing/2014/main" id="{36C23E2F-4E7E-DCE7-A9EF-A5E060C75EFC}"/>
              </a:ext>
            </a:extLst>
          </p:cNvPr>
          <p:cNvGrpSpPr/>
          <p:nvPr/>
        </p:nvGrpSpPr>
        <p:grpSpPr>
          <a:xfrm>
            <a:off x="308739" y="4485350"/>
            <a:ext cx="3644855" cy="876381"/>
            <a:chOff x="1278288" y="3532950"/>
            <a:chExt cx="3126959" cy="810048"/>
          </a:xfrm>
        </p:grpSpPr>
        <p:sp>
          <p:nvSpPr>
            <p:cNvPr id="608" name="Google Shape;628;p28">
              <a:extLst>
                <a:ext uri="{FF2B5EF4-FFF2-40B4-BE49-F238E27FC236}">
                  <a16:creationId xmlns:a16="http://schemas.microsoft.com/office/drawing/2014/main" id="{D6267F69-8F8D-09C9-8906-B57356F6B8C6}"/>
                </a:ext>
              </a:extLst>
            </p:cNvPr>
            <p:cNvSpPr/>
            <p:nvPr/>
          </p:nvSpPr>
          <p:spPr>
            <a:xfrm>
              <a:off x="1278288" y="3532950"/>
              <a:ext cx="839100" cy="698525"/>
            </a:xfrm>
            <a:custGeom>
              <a:avLst/>
              <a:gdLst/>
              <a:ahLst/>
              <a:cxnLst/>
              <a:rect l="l" t="t" r="r" b="b"/>
              <a:pathLst>
                <a:path w="33564" h="27941" extrusionOk="0">
                  <a:moveTo>
                    <a:pt x="6111" y="1"/>
                  </a:moveTo>
                  <a:cubicBezTo>
                    <a:pt x="3455" y="1"/>
                    <a:pt x="0" y="301"/>
                    <a:pt x="0" y="4593"/>
                  </a:cubicBezTo>
                  <a:lnTo>
                    <a:pt x="0" y="6200"/>
                  </a:lnTo>
                  <a:lnTo>
                    <a:pt x="0" y="27941"/>
                  </a:lnTo>
                  <a:cubicBezTo>
                    <a:pt x="0" y="23649"/>
                    <a:pt x="3455" y="23349"/>
                    <a:pt x="6111" y="23349"/>
                  </a:cubicBezTo>
                  <a:cubicBezTo>
                    <a:pt x="6542" y="23349"/>
                    <a:pt x="6952" y="23357"/>
                    <a:pt x="7323" y="23357"/>
                  </a:cubicBezTo>
                  <a:lnTo>
                    <a:pt x="7323" y="23345"/>
                  </a:lnTo>
                  <a:lnTo>
                    <a:pt x="21896" y="23345"/>
                  </a:lnTo>
                  <a:cubicBezTo>
                    <a:pt x="28337" y="23345"/>
                    <a:pt x="33564" y="18118"/>
                    <a:pt x="33564" y="11677"/>
                  </a:cubicBezTo>
                  <a:cubicBezTo>
                    <a:pt x="33564" y="5236"/>
                    <a:pt x="28337" y="9"/>
                    <a:pt x="21896" y="9"/>
                  </a:cubicBezTo>
                  <a:lnTo>
                    <a:pt x="7323" y="9"/>
                  </a:lnTo>
                  <a:cubicBezTo>
                    <a:pt x="6952" y="9"/>
                    <a:pt x="6542" y="1"/>
                    <a:pt x="6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09" name="Google Shape;629;p28">
              <a:extLst>
                <a:ext uri="{FF2B5EF4-FFF2-40B4-BE49-F238E27FC236}">
                  <a16:creationId xmlns:a16="http://schemas.microsoft.com/office/drawing/2014/main" id="{9E911F90-608B-4708-880F-034123329AF1}"/>
                </a:ext>
              </a:extLst>
            </p:cNvPr>
            <p:cNvSpPr/>
            <p:nvPr/>
          </p:nvSpPr>
          <p:spPr>
            <a:xfrm>
              <a:off x="1278300" y="3644173"/>
              <a:ext cx="3126947" cy="698825"/>
            </a:xfrm>
            <a:custGeom>
              <a:avLst/>
              <a:gdLst/>
              <a:ahLst/>
              <a:cxnLst/>
              <a:rect l="l" t="t" r="r" b="b"/>
              <a:pathLst>
                <a:path w="116265" h="27953" extrusionOk="0">
                  <a:moveTo>
                    <a:pt x="0" y="1"/>
                  </a:moveTo>
                  <a:lnTo>
                    <a:pt x="0" y="21742"/>
                  </a:lnTo>
                  <a:lnTo>
                    <a:pt x="0" y="23349"/>
                  </a:lnTo>
                  <a:cubicBezTo>
                    <a:pt x="0" y="27653"/>
                    <a:pt x="3457" y="27953"/>
                    <a:pt x="6114" y="27953"/>
                  </a:cubicBezTo>
                  <a:cubicBezTo>
                    <a:pt x="6544" y="27953"/>
                    <a:pt x="6953" y="27945"/>
                    <a:pt x="7323" y="27945"/>
                  </a:cubicBezTo>
                  <a:lnTo>
                    <a:pt x="104597" y="27945"/>
                  </a:lnTo>
                  <a:cubicBezTo>
                    <a:pt x="111038" y="27945"/>
                    <a:pt x="116265" y="22730"/>
                    <a:pt x="116265" y="16277"/>
                  </a:cubicBezTo>
                  <a:cubicBezTo>
                    <a:pt x="116265" y="9835"/>
                    <a:pt x="111038" y="4609"/>
                    <a:pt x="104597" y="4609"/>
                  </a:cubicBezTo>
                  <a:lnTo>
                    <a:pt x="7323" y="4609"/>
                  </a:lnTo>
                  <a:lnTo>
                    <a:pt x="7323" y="4585"/>
                  </a:lnTo>
                  <a:cubicBezTo>
                    <a:pt x="6952" y="4585"/>
                    <a:pt x="6542" y="4593"/>
                    <a:pt x="6111" y="4593"/>
                  </a:cubicBezTo>
                  <a:cubicBezTo>
                    <a:pt x="3455" y="4593"/>
                    <a:pt x="0" y="4293"/>
                    <a:pt x="0" y="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10" name="Google Shape;630;p28">
              <a:extLst>
                <a:ext uri="{FF2B5EF4-FFF2-40B4-BE49-F238E27FC236}">
                  <a16:creationId xmlns:a16="http://schemas.microsoft.com/office/drawing/2014/main" id="{EA96494B-3D47-9736-B329-BCA41A51D68E}"/>
                </a:ext>
              </a:extLst>
            </p:cNvPr>
            <p:cNvSpPr/>
            <p:nvPr/>
          </p:nvSpPr>
          <p:spPr>
            <a:xfrm>
              <a:off x="1278288" y="3682575"/>
              <a:ext cx="863225" cy="583725"/>
            </a:xfrm>
            <a:custGeom>
              <a:avLst/>
              <a:gdLst/>
              <a:ahLst/>
              <a:cxnLst/>
              <a:rect l="l" t="t" r="r" b="b"/>
              <a:pathLst>
                <a:path w="34529" h="23349" extrusionOk="0">
                  <a:moveTo>
                    <a:pt x="179" y="1"/>
                  </a:moveTo>
                  <a:cubicBezTo>
                    <a:pt x="60" y="441"/>
                    <a:pt x="0" y="929"/>
                    <a:pt x="0" y="1501"/>
                  </a:cubicBezTo>
                  <a:lnTo>
                    <a:pt x="0" y="3120"/>
                  </a:lnTo>
                  <a:lnTo>
                    <a:pt x="0" y="20206"/>
                  </a:lnTo>
                  <a:lnTo>
                    <a:pt x="0" y="21813"/>
                  </a:lnTo>
                  <a:cubicBezTo>
                    <a:pt x="0" y="22396"/>
                    <a:pt x="60" y="22908"/>
                    <a:pt x="179" y="23349"/>
                  </a:cubicBezTo>
                  <a:cubicBezTo>
                    <a:pt x="934" y="20479"/>
                    <a:pt x="3946" y="20258"/>
                    <a:pt x="6319" y="20258"/>
                  </a:cubicBezTo>
                  <a:cubicBezTo>
                    <a:pt x="6752" y="20258"/>
                    <a:pt x="7164" y="20265"/>
                    <a:pt x="7537" y="20265"/>
                  </a:cubicBezTo>
                  <a:lnTo>
                    <a:pt x="22527" y="20265"/>
                  </a:lnTo>
                  <a:cubicBezTo>
                    <a:pt x="29159" y="20265"/>
                    <a:pt x="34528" y="15038"/>
                    <a:pt x="34528" y="8585"/>
                  </a:cubicBezTo>
                  <a:cubicBezTo>
                    <a:pt x="34528" y="6597"/>
                    <a:pt x="34016" y="4716"/>
                    <a:pt x="33112" y="3073"/>
                  </a:cubicBezTo>
                  <a:lnTo>
                    <a:pt x="7323" y="3073"/>
                  </a:lnTo>
                  <a:lnTo>
                    <a:pt x="7323" y="3049"/>
                  </a:lnTo>
                  <a:cubicBezTo>
                    <a:pt x="6947" y="3049"/>
                    <a:pt x="6531" y="3057"/>
                    <a:pt x="6093" y="3057"/>
                  </a:cubicBezTo>
                  <a:cubicBezTo>
                    <a:pt x="3800" y="3057"/>
                    <a:pt x="919" y="2830"/>
                    <a:pt x="179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11" name="Google Shape;631;p28">
              <a:extLst>
                <a:ext uri="{FF2B5EF4-FFF2-40B4-BE49-F238E27FC236}">
                  <a16:creationId xmlns:a16="http://schemas.microsoft.com/office/drawing/2014/main" id="{28440EA3-5AA3-5AA2-E419-FADC0AF8B17F}"/>
                </a:ext>
              </a:extLst>
            </p:cNvPr>
            <p:cNvSpPr/>
            <p:nvPr/>
          </p:nvSpPr>
          <p:spPr>
            <a:xfrm>
              <a:off x="1278288" y="3544875"/>
              <a:ext cx="839100" cy="698800"/>
            </a:xfrm>
            <a:custGeom>
              <a:avLst/>
              <a:gdLst/>
              <a:ahLst/>
              <a:cxnLst/>
              <a:rect l="l" t="t" r="r" b="b"/>
              <a:pathLst>
                <a:path w="33564" h="27952" extrusionOk="0">
                  <a:moveTo>
                    <a:pt x="6114" y="0"/>
                  </a:moveTo>
                  <a:cubicBezTo>
                    <a:pt x="3457" y="0"/>
                    <a:pt x="0" y="300"/>
                    <a:pt x="0" y="4604"/>
                  </a:cubicBezTo>
                  <a:lnTo>
                    <a:pt x="0" y="6211"/>
                  </a:lnTo>
                  <a:lnTo>
                    <a:pt x="0" y="27952"/>
                  </a:lnTo>
                  <a:cubicBezTo>
                    <a:pt x="0" y="23660"/>
                    <a:pt x="3455" y="23360"/>
                    <a:pt x="6111" y="23360"/>
                  </a:cubicBezTo>
                  <a:cubicBezTo>
                    <a:pt x="6542" y="23360"/>
                    <a:pt x="6952" y="23368"/>
                    <a:pt x="7323" y="23368"/>
                  </a:cubicBezTo>
                  <a:lnTo>
                    <a:pt x="7323" y="23356"/>
                  </a:lnTo>
                  <a:lnTo>
                    <a:pt x="21896" y="23356"/>
                  </a:lnTo>
                  <a:cubicBezTo>
                    <a:pt x="28337" y="23356"/>
                    <a:pt x="33564" y="18129"/>
                    <a:pt x="33564" y="11688"/>
                  </a:cubicBezTo>
                  <a:cubicBezTo>
                    <a:pt x="33564" y="5235"/>
                    <a:pt x="28337" y="8"/>
                    <a:pt x="21896" y="8"/>
                  </a:cubicBezTo>
                  <a:lnTo>
                    <a:pt x="7323" y="8"/>
                  </a:lnTo>
                  <a:cubicBezTo>
                    <a:pt x="6953" y="8"/>
                    <a:pt x="6544" y="0"/>
                    <a:pt x="611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12" name="Google Shape;632;p28">
              <a:extLst>
                <a:ext uri="{FF2B5EF4-FFF2-40B4-BE49-F238E27FC236}">
                  <a16:creationId xmlns:a16="http://schemas.microsoft.com/office/drawing/2014/main" id="{17053659-4112-88BD-861C-0B5655A0EE91}"/>
                </a:ext>
              </a:extLst>
            </p:cNvPr>
            <p:cNvSpPr/>
            <p:nvPr/>
          </p:nvSpPr>
          <p:spPr>
            <a:xfrm>
              <a:off x="3872250" y="3834450"/>
              <a:ext cx="434700" cy="434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kumimoji="0" sz="2933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13" name="Google Shape;633;p28">
              <a:extLst>
                <a:ext uri="{FF2B5EF4-FFF2-40B4-BE49-F238E27FC236}">
                  <a16:creationId xmlns:a16="http://schemas.microsoft.com/office/drawing/2014/main" id="{B6B7FF26-FBA5-FF7D-9F15-379AF83A57F1}"/>
                </a:ext>
              </a:extLst>
            </p:cNvPr>
            <p:cNvSpPr/>
            <p:nvPr/>
          </p:nvSpPr>
          <p:spPr>
            <a:xfrm>
              <a:off x="2009289" y="3831256"/>
              <a:ext cx="1995184" cy="365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Pre-Natal Screening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4" name="Google Shape;638;p28">
            <a:extLst>
              <a:ext uri="{FF2B5EF4-FFF2-40B4-BE49-F238E27FC236}">
                <a16:creationId xmlns:a16="http://schemas.microsoft.com/office/drawing/2014/main" id="{CD49A7AB-AFA0-885E-38DB-415EC812DEB2}"/>
              </a:ext>
            </a:extLst>
          </p:cNvPr>
          <p:cNvGrpSpPr/>
          <p:nvPr/>
        </p:nvGrpSpPr>
        <p:grpSpPr>
          <a:xfrm>
            <a:off x="308739" y="3423381"/>
            <a:ext cx="3644855" cy="876383"/>
            <a:chOff x="1278288" y="2622125"/>
            <a:chExt cx="3126959" cy="810050"/>
          </a:xfrm>
        </p:grpSpPr>
        <p:sp>
          <p:nvSpPr>
            <p:cNvPr id="615" name="Google Shape;639;p28">
              <a:extLst>
                <a:ext uri="{FF2B5EF4-FFF2-40B4-BE49-F238E27FC236}">
                  <a16:creationId xmlns:a16="http://schemas.microsoft.com/office/drawing/2014/main" id="{3AC79C16-90BD-E6B4-2E00-F63C89A65A61}"/>
                </a:ext>
              </a:extLst>
            </p:cNvPr>
            <p:cNvSpPr/>
            <p:nvPr/>
          </p:nvSpPr>
          <p:spPr>
            <a:xfrm>
              <a:off x="1278288" y="2622125"/>
              <a:ext cx="839100" cy="698525"/>
            </a:xfrm>
            <a:custGeom>
              <a:avLst/>
              <a:gdLst/>
              <a:ahLst/>
              <a:cxnLst/>
              <a:rect l="l" t="t" r="r" b="b"/>
              <a:pathLst>
                <a:path w="33564" h="27941" extrusionOk="0">
                  <a:moveTo>
                    <a:pt x="6111" y="1"/>
                  </a:moveTo>
                  <a:cubicBezTo>
                    <a:pt x="3455" y="1"/>
                    <a:pt x="0" y="300"/>
                    <a:pt x="0" y="4593"/>
                  </a:cubicBezTo>
                  <a:lnTo>
                    <a:pt x="0" y="6200"/>
                  </a:lnTo>
                  <a:lnTo>
                    <a:pt x="0" y="27941"/>
                  </a:lnTo>
                  <a:cubicBezTo>
                    <a:pt x="0" y="23649"/>
                    <a:pt x="3455" y="23349"/>
                    <a:pt x="6111" y="23349"/>
                  </a:cubicBezTo>
                  <a:cubicBezTo>
                    <a:pt x="6542" y="23349"/>
                    <a:pt x="6952" y="23357"/>
                    <a:pt x="7323" y="23357"/>
                  </a:cubicBezTo>
                  <a:lnTo>
                    <a:pt x="7323" y="23345"/>
                  </a:lnTo>
                  <a:lnTo>
                    <a:pt x="21896" y="23345"/>
                  </a:lnTo>
                  <a:cubicBezTo>
                    <a:pt x="28337" y="23345"/>
                    <a:pt x="33564" y="18118"/>
                    <a:pt x="33564" y="11677"/>
                  </a:cubicBezTo>
                  <a:cubicBezTo>
                    <a:pt x="33564" y="5236"/>
                    <a:pt x="28337" y="9"/>
                    <a:pt x="21896" y="9"/>
                  </a:cubicBezTo>
                  <a:lnTo>
                    <a:pt x="7323" y="9"/>
                  </a:lnTo>
                  <a:cubicBezTo>
                    <a:pt x="6952" y="9"/>
                    <a:pt x="6542" y="1"/>
                    <a:pt x="6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16" name="Google Shape;640;p28">
              <a:extLst>
                <a:ext uri="{FF2B5EF4-FFF2-40B4-BE49-F238E27FC236}">
                  <a16:creationId xmlns:a16="http://schemas.microsoft.com/office/drawing/2014/main" id="{AB163169-9FBA-6F15-4D49-468FFCF7BEAB}"/>
                </a:ext>
              </a:extLst>
            </p:cNvPr>
            <p:cNvSpPr/>
            <p:nvPr/>
          </p:nvSpPr>
          <p:spPr>
            <a:xfrm>
              <a:off x="1278300" y="2733350"/>
              <a:ext cx="3126947" cy="698825"/>
            </a:xfrm>
            <a:custGeom>
              <a:avLst/>
              <a:gdLst/>
              <a:ahLst/>
              <a:cxnLst/>
              <a:rect l="l" t="t" r="r" b="b"/>
              <a:pathLst>
                <a:path w="116265" h="27953" extrusionOk="0">
                  <a:moveTo>
                    <a:pt x="0" y="1"/>
                  </a:moveTo>
                  <a:lnTo>
                    <a:pt x="0" y="21742"/>
                  </a:lnTo>
                  <a:lnTo>
                    <a:pt x="0" y="23349"/>
                  </a:lnTo>
                  <a:cubicBezTo>
                    <a:pt x="0" y="27653"/>
                    <a:pt x="3457" y="27953"/>
                    <a:pt x="6114" y="27953"/>
                  </a:cubicBezTo>
                  <a:cubicBezTo>
                    <a:pt x="6544" y="27953"/>
                    <a:pt x="6953" y="27945"/>
                    <a:pt x="7323" y="27945"/>
                  </a:cubicBezTo>
                  <a:lnTo>
                    <a:pt x="104597" y="27945"/>
                  </a:lnTo>
                  <a:cubicBezTo>
                    <a:pt x="111038" y="27945"/>
                    <a:pt x="116265" y="22730"/>
                    <a:pt x="116265" y="16277"/>
                  </a:cubicBezTo>
                  <a:cubicBezTo>
                    <a:pt x="116265" y="9835"/>
                    <a:pt x="111038" y="4608"/>
                    <a:pt x="104597" y="4608"/>
                  </a:cubicBezTo>
                  <a:lnTo>
                    <a:pt x="7323" y="4608"/>
                  </a:lnTo>
                  <a:lnTo>
                    <a:pt x="7323" y="4597"/>
                  </a:lnTo>
                  <a:cubicBezTo>
                    <a:pt x="6961" y="4597"/>
                    <a:pt x="6563" y="4604"/>
                    <a:pt x="6144" y="4604"/>
                  </a:cubicBezTo>
                  <a:cubicBezTo>
                    <a:pt x="3484" y="4604"/>
                    <a:pt x="0" y="4311"/>
                    <a:pt x="0" y="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17" name="Google Shape;641;p28">
              <a:extLst>
                <a:ext uri="{FF2B5EF4-FFF2-40B4-BE49-F238E27FC236}">
                  <a16:creationId xmlns:a16="http://schemas.microsoft.com/office/drawing/2014/main" id="{B9D742D9-041D-D40D-08AB-9AFADB92B97B}"/>
                </a:ext>
              </a:extLst>
            </p:cNvPr>
            <p:cNvSpPr/>
            <p:nvPr/>
          </p:nvSpPr>
          <p:spPr>
            <a:xfrm>
              <a:off x="1278288" y="2771750"/>
              <a:ext cx="863225" cy="583725"/>
            </a:xfrm>
            <a:custGeom>
              <a:avLst/>
              <a:gdLst/>
              <a:ahLst/>
              <a:cxnLst/>
              <a:rect l="l" t="t" r="r" b="b"/>
              <a:pathLst>
                <a:path w="34529" h="23349" extrusionOk="0">
                  <a:moveTo>
                    <a:pt x="179" y="1"/>
                  </a:moveTo>
                  <a:cubicBezTo>
                    <a:pt x="60" y="441"/>
                    <a:pt x="0" y="929"/>
                    <a:pt x="0" y="1501"/>
                  </a:cubicBezTo>
                  <a:lnTo>
                    <a:pt x="0" y="3120"/>
                  </a:lnTo>
                  <a:lnTo>
                    <a:pt x="0" y="20206"/>
                  </a:lnTo>
                  <a:lnTo>
                    <a:pt x="0" y="21813"/>
                  </a:lnTo>
                  <a:cubicBezTo>
                    <a:pt x="0" y="22396"/>
                    <a:pt x="60" y="22908"/>
                    <a:pt x="179" y="23349"/>
                  </a:cubicBezTo>
                  <a:cubicBezTo>
                    <a:pt x="934" y="20479"/>
                    <a:pt x="3946" y="20258"/>
                    <a:pt x="6319" y="20258"/>
                  </a:cubicBezTo>
                  <a:cubicBezTo>
                    <a:pt x="6752" y="20258"/>
                    <a:pt x="7164" y="20265"/>
                    <a:pt x="7537" y="20265"/>
                  </a:cubicBezTo>
                  <a:lnTo>
                    <a:pt x="22527" y="20265"/>
                  </a:lnTo>
                  <a:cubicBezTo>
                    <a:pt x="29159" y="20265"/>
                    <a:pt x="34528" y="15038"/>
                    <a:pt x="34528" y="8585"/>
                  </a:cubicBezTo>
                  <a:cubicBezTo>
                    <a:pt x="34528" y="6597"/>
                    <a:pt x="34016" y="4716"/>
                    <a:pt x="33112" y="3072"/>
                  </a:cubicBezTo>
                  <a:lnTo>
                    <a:pt x="7323" y="3072"/>
                  </a:lnTo>
                  <a:lnTo>
                    <a:pt x="7323" y="3061"/>
                  </a:lnTo>
                  <a:cubicBezTo>
                    <a:pt x="6959" y="3061"/>
                    <a:pt x="6557" y="3068"/>
                    <a:pt x="6134" y="3068"/>
                  </a:cubicBezTo>
                  <a:cubicBezTo>
                    <a:pt x="3834" y="3068"/>
                    <a:pt x="923" y="2847"/>
                    <a:pt x="179" y="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18" name="Google Shape;642;p28">
              <a:extLst>
                <a:ext uri="{FF2B5EF4-FFF2-40B4-BE49-F238E27FC236}">
                  <a16:creationId xmlns:a16="http://schemas.microsoft.com/office/drawing/2014/main" id="{79B1DB7B-2DA6-A2B4-DFEE-532747F14F16}"/>
                </a:ext>
              </a:extLst>
            </p:cNvPr>
            <p:cNvSpPr/>
            <p:nvPr/>
          </p:nvSpPr>
          <p:spPr>
            <a:xfrm>
              <a:off x="1278288" y="2634050"/>
              <a:ext cx="839100" cy="698800"/>
            </a:xfrm>
            <a:custGeom>
              <a:avLst/>
              <a:gdLst/>
              <a:ahLst/>
              <a:cxnLst/>
              <a:rect l="l" t="t" r="r" b="b"/>
              <a:pathLst>
                <a:path w="33564" h="27952" extrusionOk="0">
                  <a:moveTo>
                    <a:pt x="6114" y="0"/>
                  </a:moveTo>
                  <a:cubicBezTo>
                    <a:pt x="3457" y="0"/>
                    <a:pt x="0" y="300"/>
                    <a:pt x="0" y="4604"/>
                  </a:cubicBezTo>
                  <a:lnTo>
                    <a:pt x="0" y="6211"/>
                  </a:lnTo>
                  <a:lnTo>
                    <a:pt x="0" y="27952"/>
                  </a:lnTo>
                  <a:cubicBezTo>
                    <a:pt x="0" y="23660"/>
                    <a:pt x="3455" y="23360"/>
                    <a:pt x="6111" y="23360"/>
                  </a:cubicBezTo>
                  <a:cubicBezTo>
                    <a:pt x="6542" y="23360"/>
                    <a:pt x="6952" y="23368"/>
                    <a:pt x="7323" y="23368"/>
                  </a:cubicBezTo>
                  <a:lnTo>
                    <a:pt x="7323" y="23356"/>
                  </a:lnTo>
                  <a:lnTo>
                    <a:pt x="21896" y="23356"/>
                  </a:lnTo>
                  <a:cubicBezTo>
                    <a:pt x="28337" y="23356"/>
                    <a:pt x="33564" y="18129"/>
                    <a:pt x="33564" y="11688"/>
                  </a:cubicBezTo>
                  <a:cubicBezTo>
                    <a:pt x="33564" y="5235"/>
                    <a:pt x="28337" y="8"/>
                    <a:pt x="21896" y="8"/>
                  </a:cubicBezTo>
                  <a:lnTo>
                    <a:pt x="7323" y="8"/>
                  </a:lnTo>
                  <a:cubicBezTo>
                    <a:pt x="6953" y="8"/>
                    <a:pt x="6544" y="0"/>
                    <a:pt x="611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19" name="Google Shape;643;p28">
              <a:extLst>
                <a:ext uri="{FF2B5EF4-FFF2-40B4-BE49-F238E27FC236}">
                  <a16:creationId xmlns:a16="http://schemas.microsoft.com/office/drawing/2014/main" id="{BAE78A56-5425-87AE-0F0C-644AF7CEEE07}"/>
                </a:ext>
              </a:extLst>
            </p:cNvPr>
            <p:cNvSpPr/>
            <p:nvPr/>
          </p:nvSpPr>
          <p:spPr>
            <a:xfrm>
              <a:off x="3872250" y="2923650"/>
              <a:ext cx="434700" cy="434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kumimoji="0" sz="2933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20" name="Google Shape;644;p28">
              <a:extLst>
                <a:ext uri="{FF2B5EF4-FFF2-40B4-BE49-F238E27FC236}">
                  <a16:creationId xmlns:a16="http://schemas.microsoft.com/office/drawing/2014/main" id="{6BD38B9D-0883-5E1A-3883-4D10753CD8C9}"/>
                </a:ext>
              </a:extLst>
            </p:cNvPr>
            <p:cNvSpPr/>
            <p:nvPr/>
          </p:nvSpPr>
          <p:spPr>
            <a:xfrm>
              <a:off x="1943191" y="3004007"/>
              <a:ext cx="2146409" cy="315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r>
                <a:rPr kumimoji="0" lang="en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Fira Sans Extra Condensed Medium"/>
                  <a:ea typeface="+mn-ea"/>
                  <a:cs typeface="+mn-cs"/>
                  <a:sym typeface="Fira Sans Extra Condensed Medium"/>
                </a:rPr>
                <a:t>Newborn Screening</a:t>
              </a:r>
              <a:endParaRPr kumimoji="0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35" name="Google Shape;659;p28">
            <a:extLst>
              <a:ext uri="{FF2B5EF4-FFF2-40B4-BE49-F238E27FC236}">
                <a16:creationId xmlns:a16="http://schemas.microsoft.com/office/drawing/2014/main" id="{EA41999E-8896-CBD9-D583-10CEFCBD3BD6}"/>
              </a:ext>
            </a:extLst>
          </p:cNvPr>
          <p:cNvGrpSpPr/>
          <p:nvPr/>
        </p:nvGrpSpPr>
        <p:grpSpPr>
          <a:xfrm>
            <a:off x="308739" y="1215229"/>
            <a:ext cx="3644855" cy="876490"/>
            <a:chOff x="1278288" y="800475"/>
            <a:chExt cx="3126959" cy="810150"/>
          </a:xfrm>
        </p:grpSpPr>
        <p:sp>
          <p:nvSpPr>
            <p:cNvPr id="636" name="Google Shape;660;p28">
              <a:extLst>
                <a:ext uri="{FF2B5EF4-FFF2-40B4-BE49-F238E27FC236}">
                  <a16:creationId xmlns:a16="http://schemas.microsoft.com/office/drawing/2014/main" id="{E6D0B417-2BA6-4135-608E-827341BFE7DA}"/>
                </a:ext>
              </a:extLst>
            </p:cNvPr>
            <p:cNvSpPr/>
            <p:nvPr/>
          </p:nvSpPr>
          <p:spPr>
            <a:xfrm>
              <a:off x="1278288" y="800475"/>
              <a:ext cx="839100" cy="698525"/>
            </a:xfrm>
            <a:custGeom>
              <a:avLst/>
              <a:gdLst/>
              <a:ahLst/>
              <a:cxnLst/>
              <a:rect l="l" t="t" r="r" b="b"/>
              <a:pathLst>
                <a:path w="33564" h="27941" extrusionOk="0">
                  <a:moveTo>
                    <a:pt x="6111" y="1"/>
                  </a:moveTo>
                  <a:cubicBezTo>
                    <a:pt x="3455" y="1"/>
                    <a:pt x="0" y="300"/>
                    <a:pt x="0" y="4593"/>
                  </a:cubicBezTo>
                  <a:lnTo>
                    <a:pt x="0" y="6200"/>
                  </a:lnTo>
                  <a:lnTo>
                    <a:pt x="0" y="27941"/>
                  </a:lnTo>
                  <a:cubicBezTo>
                    <a:pt x="0" y="23649"/>
                    <a:pt x="3455" y="23349"/>
                    <a:pt x="6111" y="23349"/>
                  </a:cubicBezTo>
                  <a:cubicBezTo>
                    <a:pt x="6542" y="23349"/>
                    <a:pt x="6952" y="23357"/>
                    <a:pt x="7323" y="23357"/>
                  </a:cubicBezTo>
                  <a:lnTo>
                    <a:pt x="7323" y="23345"/>
                  </a:lnTo>
                  <a:lnTo>
                    <a:pt x="21896" y="23345"/>
                  </a:lnTo>
                  <a:cubicBezTo>
                    <a:pt x="28337" y="23345"/>
                    <a:pt x="33564" y="18130"/>
                    <a:pt x="33564" y="11677"/>
                  </a:cubicBezTo>
                  <a:cubicBezTo>
                    <a:pt x="33564" y="5235"/>
                    <a:pt x="28337" y="9"/>
                    <a:pt x="21896" y="9"/>
                  </a:cubicBezTo>
                  <a:lnTo>
                    <a:pt x="7323" y="9"/>
                  </a:lnTo>
                  <a:cubicBezTo>
                    <a:pt x="6952" y="9"/>
                    <a:pt x="6542" y="1"/>
                    <a:pt x="6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37" name="Google Shape;661;p28">
              <a:extLst>
                <a:ext uri="{FF2B5EF4-FFF2-40B4-BE49-F238E27FC236}">
                  <a16:creationId xmlns:a16="http://schemas.microsoft.com/office/drawing/2014/main" id="{EDD4DB44-57BA-3FE0-7998-EEDA93EF65F8}"/>
                </a:ext>
              </a:extLst>
            </p:cNvPr>
            <p:cNvSpPr/>
            <p:nvPr/>
          </p:nvSpPr>
          <p:spPr>
            <a:xfrm>
              <a:off x="1278300" y="911700"/>
              <a:ext cx="3126947" cy="698925"/>
            </a:xfrm>
            <a:custGeom>
              <a:avLst/>
              <a:gdLst/>
              <a:ahLst/>
              <a:cxnLst/>
              <a:rect l="l" t="t" r="r" b="b"/>
              <a:pathLst>
                <a:path w="116265" h="27957" extrusionOk="0">
                  <a:moveTo>
                    <a:pt x="0" y="1"/>
                  </a:moveTo>
                  <a:lnTo>
                    <a:pt x="0" y="21741"/>
                  </a:lnTo>
                  <a:lnTo>
                    <a:pt x="0" y="23361"/>
                  </a:lnTo>
                  <a:cubicBezTo>
                    <a:pt x="0" y="27653"/>
                    <a:pt x="3455" y="27952"/>
                    <a:pt x="6111" y="27952"/>
                  </a:cubicBezTo>
                  <a:cubicBezTo>
                    <a:pt x="6542" y="27952"/>
                    <a:pt x="6952" y="27945"/>
                    <a:pt x="7323" y="27945"/>
                  </a:cubicBezTo>
                  <a:lnTo>
                    <a:pt x="7323" y="27956"/>
                  </a:lnTo>
                  <a:lnTo>
                    <a:pt x="104597" y="27956"/>
                  </a:lnTo>
                  <a:cubicBezTo>
                    <a:pt x="111038" y="27956"/>
                    <a:pt x="116265" y="22730"/>
                    <a:pt x="116265" y="16276"/>
                  </a:cubicBezTo>
                  <a:cubicBezTo>
                    <a:pt x="116265" y="9835"/>
                    <a:pt x="111038" y="4608"/>
                    <a:pt x="104597" y="4608"/>
                  </a:cubicBezTo>
                  <a:lnTo>
                    <a:pt x="7323" y="4608"/>
                  </a:lnTo>
                  <a:lnTo>
                    <a:pt x="7323" y="4596"/>
                  </a:lnTo>
                  <a:cubicBezTo>
                    <a:pt x="6961" y="4596"/>
                    <a:pt x="6563" y="4604"/>
                    <a:pt x="6144" y="4604"/>
                  </a:cubicBezTo>
                  <a:cubicBezTo>
                    <a:pt x="3484" y="4604"/>
                    <a:pt x="0" y="4310"/>
                    <a:pt x="0" y="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45" name="Google Shape;662;p28">
              <a:extLst>
                <a:ext uri="{FF2B5EF4-FFF2-40B4-BE49-F238E27FC236}">
                  <a16:creationId xmlns:a16="http://schemas.microsoft.com/office/drawing/2014/main" id="{AE488A44-638E-A48E-6F48-776ACF8A62C2}"/>
                </a:ext>
              </a:extLst>
            </p:cNvPr>
            <p:cNvSpPr/>
            <p:nvPr/>
          </p:nvSpPr>
          <p:spPr>
            <a:xfrm>
              <a:off x="1278288" y="950100"/>
              <a:ext cx="863225" cy="583725"/>
            </a:xfrm>
            <a:custGeom>
              <a:avLst/>
              <a:gdLst/>
              <a:ahLst/>
              <a:cxnLst/>
              <a:rect l="l" t="t" r="r" b="b"/>
              <a:pathLst>
                <a:path w="34529" h="23349" extrusionOk="0">
                  <a:moveTo>
                    <a:pt x="179" y="1"/>
                  </a:moveTo>
                  <a:cubicBezTo>
                    <a:pt x="60" y="441"/>
                    <a:pt x="0" y="929"/>
                    <a:pt x="0" y="1513"/>
                  </a:cubicBezTo>
                  <a:lnTo>
                    <a:pt x="0" y="3120"/>
                  </a:lnTo>
                  <a:lnTo>
                    <a:pt x="0" y="20205"/>
                  </a:lnTo>
                  <a:lnTo>
                    <a:pt x="0" y="21825"/>
                  </a:lnTo>
                  <a:cubicBezTo>
                    <a:pt x="0" y="22396"/>
                    <a:pt x="60" y="22908"/>
                    <a:pt x="179" y="23349"/>
                  </a:cubicBezTo>
                  <a:cubicBezTo>
                    <a:pt x="934" y="20479"/>
                    <a:pt x="3946" y="20258"/>
                    <a:pt x="6319" y="20258"/>
                  </a:cubicBezTo>
                  <a:cubicBezTo>
                    <a:pt x="6752" y="20258"/>
                    <a:pt x="7164" y="20265"/>
                    <a:pt x="7537" y="20265"/>
                  </a:cubicBezTo>
                  <a:lnTo>
                    <a:pt x="22527" y="20265"/>
                  </a:lnTo>
                  <a:cubicBezTo>
                    <a:pt x="29159" y="20265"/>
                    <a:pt x="34528" y="15038"/>
                    <a:pt x="34528" y="8597"/>
                  </a:cubicBezTo>
                  <a:cubicBezTo>
                    <a:pt x="34528" y="6597"/>
                    <a:pt x="34016" y="4715"/>
                    <a:pt x="33112" y="3072"/>
                  </a:cubicBezTo>
                  <a:lnTo>
                    <a:pt x="7323" y="3072"/>
                  </a:lnTo>
                  <a:lnTo>
                    <a:pt x="7323" y="3060"/>
                  </a:lnTo>
                  <a:cubicBezTo>
                    <a:pt x="6959" y="3060"/>
                    <a:pt x="6557" y="3068"/>
                    <a:pt x="6134" y="3068"/>
                  </a:cubicBezTo>
                  <a:cubicBezTo>
                    <a:pt x="3834" y="3068"/>
                    <a:pt x="923" y="2847"/>
                    <a:pt x="179" y="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46" name="Google Shape;663;p28">
              <a:extLst>
                <a:ext uri="{FF2B5EF4-FFF2-40B4-BE49-F238E27FC236}">
                  <a16:creationId xmlns:a16="http://schemas.microsoft.com/office/drawing/2014/main" id="{B276A391-A852-DC85-91F4-0033A071D160}"/>
                </a:ext>
              </a:extLst>
            </p:cNvPr>
            <p:cNvSpPr/>
            <p:nvPr/>
          </p:nvSpPr>
          <p:spPr>
            <a:xfrm>
              <a:off x="1278288" y="812400"/>
              <a:ext cx="839100" cy="698800"/>
            </a:xfrm>
            <a:custGeom>
              <a:avLst/>
              <a:gdLst/>
              <a:ahLst/>
              <a:cxnLst/>
              <a:rect l="l" t="t" r="r" b="b"/>
              <a:pathLst>
                <a:path w="33564" h="27952" extrusionOk="0">
                  <a:moveTo>
                    <a:pt x="6144" y="1"/>
                  </a:moveTo>
                  <a:cubicBezTo>
                    <a:pt x="3484" y="1"/>
                    <a:pt x="0" y="294"/>
                    <a:pt x="0" y="4604"/>
                  </a:cubicBezTo>
                  <a:lnTo>
                    <a:pt x="0" y="6211"/>
                  </a:lnTo>
                  <a:lnTo>
                    <a:pt x="0" y="27952"/>
                  </a:lnTo>
                  <a:cubicBezTo>
                    <a:pt x="0" y="23660"/>
                    <a:pt x="3455" y="23360"/>
                    <a:pt x="6111" y="23360"/>
                  </a:cubicBezTo>
                  <a:cubicBezTo>
                    <a:pt x="6542" y="23360"/>
                    <a:pt x="6952" y="23368"/>
                    <a:pt x="7323" y="23368"/>
                  </a:cubicBezTo>
                  <a:lnTo>
                    <a:pt x="7323" y="23356"/>
                  </a:lnTo>
                  <a:lnTo>
                    <a:pt x="21896" y="23356"/>
                  </a:lnTo>
                  <a:cubicBezTo>
                    <a:pt x="28337" y="23356"/>
                    <a:pt x="33564" y="18129"/>
                    <a:pt x="33564" y="11688"/>
                  </a:cubicBezTo>
                  <a:cubicBezTo>
                    <a:pt x="33564" y="5235"/>
                    <a:pt x="28337" y="8"/>
                    <a:pt x="21896" y="8"/>
                  </a:cubicBezTo>
                  <a:lnTo>
                    <a:pt x="7323" y="8"/>
                  </a:lnTo>
                  <a:cubicBezTo>
                    <a:pt x="6961" y="8"/>
                    <a:pt x="6563" y="1"/>
                    <a:pt x="614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47" name="Google Shape;664;p28">
              <a:extLst>
                <a:ext uri="{FF2B5EF4-FFF2-40B4-BE49-F238E27FC236}">
                  <a16:creationId xmlns:a16="http://schemas.microsoft.com/office/drawing/2014/main" id="{5CDA3EBA-6980-06E6-4258-EACDEB219B75}"/>
                </a:ext>
              </a:extLst>
            </p:cNvPr>
            <p:cNvSpPr/>
            <p:nvPr/>
          </p:nvSpPr>
          <p:spPr>
            <a:xfrm>
              <a:off x="3872250" y="1102000"/>
              <a:ext cx="434700" cy="434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kumimoji="0" sz="2933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55" name="Google Shape;665;p28">
              <a:extLst>
                <a:ext uri="{FF2B5EF4-FFF2-40B4-BE49-F238E27FC236}">
                  <a16:creationId xmlns:a16="http://schemas.microsoft.com/office/drawing/2014/main" id="{EAF57BEA-B7B0-0D43-A51F-13934AA9363C}"/>
                </a:ext>
              </a:extLst>
            </p:cNvPr>
            <p:cNvSpPr/>
            <p:nvPr/>
          </p:nvSpPr>
          <p:spPr>
            <a:xfrm>
              <a:off x="2258838" y="1183750"/>
              <a:ext cx="1453167" cy="315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r>
                <a:rPr kumimoji="0" lang="e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Diagnostics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56" name="Picture 65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E1D2D01-59B9-36E2-41D2-376176630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31" y="1274897"/>
            <a:ext cx="533095" cy="533095"/>
          </a:xfrm>
          <a:prstGeom prst="rect">
            <a:avLst/>
          </a:prstGeom>
        </p:spPr>
      </p:pic>
      <p:sp>
        <p:nvSpPr>
          <p:cNvPr id="657" name="Rectangle 656">
            <a:extLst>
              <a:ext uri="{FF2B5EF4-FFF2-40B4-BE49-F238E27FC236}">
                <a16:creationId xmlns:a16="http://schemas.microsoft.com/office/drawing/2014/main" id="{0675653E-41C7-FBA8-2CBC-E99526CB80E0}"/>
              </a:ext>
            </a:extLst>
          </p:cNvPr>
          <p:cNvSpPr/>
          <p:nvPr/>
        </p:nvSpPr>
        <p:spPr>
          <a:xfrm>
            <a:off x="4096170" y="1506347"/>
            <a:ext cx="5740911" cy="5168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Provisioning of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POCTs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across the </a:t>
            </a:r>
            <a:r>
              <a:rPr lang="en-US" sz="15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the State.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State has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allocated budget in 2024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the districts for POCT procurement</a:t>
            </a:r>
            <a:endParaRPr kumimoji="0" lang="en-IN" sz="15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6" name="Rectangle 665">
            <a:extLst>
              <a:ext uri="{FF2B5EF4-FFF2-40B4-BE49-F238E27FC236}">
                <a16:creationId xmlns:a16="http://schemas.microsoft.com/office/drawing/2014/main" id="{4A2EF561-2FF6-E0A2-5744-9FF70E3DA367}"/>
              </a:ext>
            </a:extLst>
          </p:cNvPr>
          <p:cNvSpPr/>
          <p:nvPr/>
        </p:nvSpPr>
        <p:spPr>
          <a:xfrm>
            <a:off x="4096170" y="3690023"/>
            <a:ext cx="5740911" cy="516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SHM has prioritized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newborn screening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focused districts with aligned infrastructure and trained staff</a:t>
            </a:r>
            <a:endParaRPr kumimoji="0" lang="en-IN" sz="15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7" name="Rectangle 666">
            <a:extLst>
              <a:ext uri="{FF2B5EF4-FFF2-40B4-BE49-F238E27FC236}">
                <a16:creationId xmlns:a16="http://schemas.microsoft.com/office/drawing/2014/main" id="{0175E8A3-19F1-275F-20EC-51BD1A51B960}"/>
              </a:ext>
            </a:extLst>
          </p:cNvPr>
          <p:cNvSpPr/>
          <p:nvPr/>
        </p:nvSpPr>
        <p:spPr>
          <a:xfrm>
            <a:off x="4096169" y="4747505"/>
            <a:ext cx="5740911" cy="516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appropriate logistics and prepared infrastructure, prenatal screening has been initiated in the State</a:t>
            </a:r>
            <a:endParaRPr kumimoji="0" lang="en-IN" sz="15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9" name="Picture 66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7794AFA-38FC-0733-1DAD-604271FD77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77" y="3436146"/>
            <a:ext cx="649622" cy="649622"/>
          </a:xfrm>
          <a:prstGeom prst="rect">
            <a:avLst/>
          </a:prstGeom>
        </p:spPr>
      </p:pic>
      <p:pic>
        <p:nvPicPr>
          <p:cNvPr id="670" name="Picture 66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D73394E-54B8-7D2E-BBF8-FDCD391035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31" y="4564245"/>
            <a:ext cx="516887" cy="516887"/>
          </a:xfrm>
          <a:prstGeom prst="rect">
            <a:avLst/>
          </a:prstGeom>
        </p:spPr>
      </p:pic>
      <p:grpSp>
        <p:nvGrpSpPr>
          <p:cNvPr id="671" name="Google Shape;627;p28">
            <a:extLst>
              <a:ext uri="{FF2B5EF4-FFF2-40B4-BE49-F238E27FC236}">
                <a16:creationId xmlns:a16="http://schemas.microsoft.com/office/drawing/2014/main" id="{E03680BF-D758-A6CB-3045-292BD4004F9F}"/>
              </a:ext>
            </a:extLst>
          </p:cNvPr>
          <p:cNvGrpSpPr/>
          <p:nvPr/>
        </p:nvGrpSpPr>
        <p:grpSpPr>
          <a:xfrm>
            <a:off x="272881" y="2272595"/>
            <a:ext cx="3644855" cy="876381"/>
            <a:chOff x="1278288" y="3532950"/>
            <a:chExt cx="3126959" cy="810048"/>
          </a:xfrm>
        </p:grpSpPr>
        <p:sp>
          <p:nvSpPr>
            <p:cNvPr id="672" name="Google Shape;628;p28">
              <a:extLst>
                <a:ext uri="{FF2B5EF4-FFF2-40B4-BE49-F238E27FC236}">
                  <a16:creationId xmlns:a16="http://schemas.microsoft.com/office/drawing/2014/main" id="{9E4FE21B-F2D0-2429-B3FE-A6D728CB2F6F}"/>
                </a:ext>
              </a:extLst>
            </p:cNvPr>
            <p:cNvSpPr/>
            <p:nvPr/>
          </p:nvSpPr>
          <p:spPr>
            <a:xfrm>
              <a:off x="1278288" y="3532950"/>
              <a:ext cx="839100" cy="698525"/>
            </a:xfrm>
            <a:custGeom>
              <a:avLst/>
              <a:gdLst/>
              <a:ahLst/>
              <a:cxnLst/>
              <a:rect l="l" t="t" r="r" b="b"/>
              <a:pathLst>
                <a:path w="33564" h="27941" extrusionOk="0">
                  <a:moveTo>
                    <a:pt x="6111" y="1"/>
                  </a:moveTo>
                  <a:cubicBezTo>
                    <a:pt x="3455" y="1"/>
                    <a:pt x="0" y="301"/>
                    <a:pt x="0" y="4593"/>
                  </a:cubicBezTo>
                  <a:lnTo>
                    <a:pt x="0" y="6200"/>
                  </a:lnTo>
                  <a:lnTo>
                    <a:pt x="0" y="27941"/>
                  </a:lnTo>
                  <a:cubicBezTo>
                    <a:pt x="0" y="23649"/>
                    <a:pt x="3455" y="23349"/>
                    <a:pt x="6111" y="23349"/>
                  </a:cubicBezTo>
                  <a:cubicBezTo>
                    <a:pt x="6542" y="23349"/>
                    <a:pt x="6952" y="23357"/>
                    <a:pt x="7323" y="23357"/>
                  </a:cubicBezTo>
                  <a:lnTo>
                    <a:pt x="7323" y="23345"/>
                  </a:lnTo>
                  <a:lnTo>
                    <a:pt x="21896" y="23345"/>
                  </a:lnTo>
                  <a:cubicBezTo>
                    <a:pt x="28337" y="23345"/>
                    <a:pt x="33564" y="18118"/>
                    <a:pt x="33564" y="11677"/>
                  </a:cubicBezTo>
                  <a:cubicBezTo>
                    <a:pt x="33564" y="5236"/>
                    <a:pt x="28337" y="9"/>
                    <a:pt x="21896" y="9"/>
                  </a:cubicBezTo>
                  <a:lnTo>
                    <a:pt x="7323" y="9"/>
                  </a:lnTo>
                  <a:cubicBezTo>
                    <a:pt x="6952" y="9"/>
                    <a:pt x="6542" y="1"/>
                    <a:pt x="6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73" name="Google Shape;629;p28">
              <a:extLst>
                <a:ext uri="{FF2B5EF4-FFF2-40B4-BE49-F238E27FC236}">
                  <a16:creationId xmlns:a16="http://schemas.microsoft.com/office/drawing/2014/main" id="{3781FBD0-35AA-A212-8599-D75A5A5FFC4B}"/>
                </a:ext>
              </a:extLst>
            </p:cNvPr>
            <p:cNvSpPr/>
            <p:nvPr/>
          </p:nvSpPr>
          <p:spPr>
            <a:xfrm>
              <a:off x="1278300" y="3644173"/>
              <a:ext cx="3126947" cy="698825"/>
            </a:xfrm>
            <a:custGeom>
              <a:avLst/>
              <a:gdLst/>
              <a:ahLst/>
              <a:cxnLst/>
              <a:rect l="l" t="t" r="r" b="b"/>
              <a:pathLst>
                <a:path w="116265" h="27953" extrusionOk="0">
                  <a:moveTo>
                    <a:pt x="0" y="1"/>
                  </a:moveTo>
                  <a:lnTo>
                    <a:pt x="0" y="21742"/>
                  </a:lnTo>
                  <a:lnTo>
                    <a:pt x="0" y="23349"/>
                  </a:lnTo>
                  <a:cubicBezTo>
                    <a:pt x="0" y="27653"/>
                    <a:pt x="3457" y="27953"/>
                    <a:pt x="6114" y="27953"/>
                  </a:cubicBezTo>
                  <a:cubicBezTo>
                    <a:pt x="6544" y="27953"/>
                    <a:pt x="6953" y="27945"/>
                    <a:pt x="7323" y="27945"/>
                  </a:cubicBezTo>
                  <a:lnTo>
                    <a:pt x="104597" y="27945"/>
                  </a:lnTo>
                  <a:cubicBezTo>
                    <a:pt x="111038" y="27945"/>
                    <a:pt x="116265" y="22730"/>
                    <a:pt x="116265" y="16277"/>
                  </a:cubicBezTo>
                  <a:cubicBezTo>
                    <a:pt x="116265" y="9835"/>
                    <a:pt x="111038" y="4609"/>
                    <a:pt x="104597" y="4609"/>
                  </a:cubicBezTo>
                  <a:lnTo>
                    <a:pt x="7323" y="4609"/>
                  </a:lnTo>
                  <a:lnTo>
                    <a:pt x="7323" y="4585"/>
                  </a:lnTo>
                  <a:cubicBezTo>
                    <a:pt x="6952" y="4585"/>
                    <a:pt x="6542" y="4593"/>
                    <a:pt x="6111" y="4593"/>
                  </a:cubicBezTo>
                  <a:cubicBezTo>
                    <a:pt x="3455" y="4593"/>
                    <a:pt x="0" y="4293"/>
                    <a:pt x="0" y="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74" name="Google Shape;630;p28">
              <a:extLst>
                <a:ext uri="{FF2B5EF4-FFF2-40B4-BE49-F238E27FC236}">
                  <a16:creationId xmlns:a16="http://schemas.microsoft.com/office/drawing/2014/main" id="{D28EB75D-6ABF-379B-66E6-0681C6CFE72F}"/>
                </a:ext>
              </a:extLst>
            </p:cNvPr>
            <p:cNvSpPr/>
            <p:nvPr/>
          </p:nvSpPr>
          <p:spPr>
            <a:xfrm>
              <a:off x="1278288" y="3682575"/>
              <a:ext cx="863225" cy="583725"/>
            </a:xfrm>
            <a:custGeom>
              <a:avLst/>
              <a:gdLst/>
              <a:ahLst/>
              <a:cxnLst/>
              <a:rect l="l" t="t" r="r" b="b"/>
              <a:pathLst>
                <a:path w="34529" h="23349" extrusionOk="0">
                  <a:moveTo>
                    <a:pt x="179" y="1"/>
                  </a:moveTo>
                  <a:cubicBezTo>
                    <a:pt x="60" y="441"/>
                    <a:pt x="0" y="929"/>
                    <a:pt x="0" y="1501"/>
                  </a:cubicBezTo>
                  <a:lnTo>
                    <a:pt x="0" y="3120"/>
                  </a:lnTo>
                  <a:lnTo>
                    <a:pt x="0" y="20206"/>
                  </a:lnTo>
                  <a:lnTo>
                    <a:pt x="0" y="21813"/>
                  </a:lnTo>
                  <a:cubicBezTo>
                    <a:pt x="0" y="22396"/>
                    <a:pt x="60" y="22908"/>
                    <a:pt x="179" y="23349"/>
                  </a:cubicBezTo>
                  <a:cubicBezTo>
                    <a:pt x="934" y="20479"/>
                    <a:pt x="3946" y="20258"/>
                    <a:pt x="6319" y="20258"/>
                  </a:cubicBezTo>
                  <a:cubicBezTo>
                    <a:pt x="6752" y="20258"/>
                    <a:pt x="7164" y="20265"/>
                    <a:pt x="7537" y="20265"/>
                  </a:cubicBezTo>
                  <a:lnTo>
                    <a:pt x="22527" y="20265"/>
                  </a:lnTo>
                  <a:cubicBezTo>
                    <a:pt x="29159" y="20265"/>
                    <a:pt x="34528" y="15038"/>
                    <a:pt x="34528" y="8585"/>
                  </a:cubicBezTo>
                  <a:cubicBezTo>
                    <a:pt x="34528" y="6597"/>
                    <a:pt x="34016" y="4716"/>
                    <a:pt x="33112" y="3073"/>
                  </a:cubicBezTo>
                  <a:lnTo>
                    <a:pt x="7323" y="3073"/>
                  </a:lnTo>
                  <a:lnTo>
                    <a:pt x="7323" y="3049"/>
                  </a:lnTo>
                  <a:cubicBezTo>
                    <a:pt x="6947" y="3049"/>
                    <a:pt x="6531" y="3057"/>
                    <a:pt x="6093" y="3057"/>
                  </a:cubicBezTo>
                  <a:cubicBezTo>
                    <a:pt x="3800" y="3057"/>
                    <a:pt x="919" y="2830"/>
                    <a:pt x="179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75" name="Google Shape;631;p28">
              <a:extLst>
                <a:ext uri="{FF2B5EF4-FFF2-40B4-BE49-F238E27FC236}">
                  <a16:creationId xmlns:a16="http://schemas.microsoft.com/office/drawing/2014/main" id="{80D75107-082C-FAF5-59CB-56CF5A1D19D9}"/>
                </a:ext>
              </a:extLst>
            </p:cNvPr>
            <p:cNvSpPr/>
            <p:nvPr/>
          </p:nvSpPr>
          <p:spPr>
            <a:xfrm>
              <a:off x="1278288" y="3544875"/>
              <a:ext cx="839100" cy="698800"/>
            </a:xfrm>
            <a:custGeom>
              <a:avLst/>
              <a:gdLst/>
              <a:ahLst/>
              <a:cxnLst/>
              <a:rect l="l" t="t" r="r" b="b"/>
              <a:pathLst>
                <a:path w="33564" h="27952" extrusionOk="0">
                  <a:moveTo>
                    <a:pt x="6114" y="0"/>
                  </a:moveTo>
                  <a:cubicBezTo>
                    <a:pt x="3457" y="0"/>
                    <a:pt x="0" y="300"/>
                    <a:pt x="0" y="4604"/>
                  </a:cubicBezTo>
                  <a:lnTo>
                    <a:pt x="0" y="6211"/>
                  </a:lnTo>
                  <a:lnTo>
                    <a:pt x="0" y="27952"/>
                  </a:lnTo>
                  <a:cubicBezTo>
                    <a:pt x="0" y="23660"/>
                    <a:pt x="3455" y="23360"/>
                    <a:pt x="6111" y="23360"/>
                  </a:cubicBezTo>
                  <a:cubicBezTo>
                    <a:pt x="6542" y="23360"/>
                    <a:pt x="6952" y="23368"/>
                    <a:pt x="7323" y="23368"/>
                  </a:cubicBezTo>
                  <a:lnTo>
                    <a:pt x="7323" y="23356"/>
                  </a:lnTo>
                  <a:lnTo>
                    <a:pt x="21896" y="23356"/>
                  </a:lnTo>
                  <a:cubicBezTo>
                    <a:pt x="28337" y="23356"/>
                    <a:pt x="33564" y="18129"/>
                    <a:pt x="33564" y="11688"/>
                  </a:cubicBezTo>
                  <a:cubicBezTo>
                    <a:pt x="33564" y="5235"/>
                    <a:pt x="28337" y="8"/>
                    <a:pt x="21896" y="8"/>
                  </a:cubicBezTo>
                  <a:lnTo>
                    <a:pt x="7323" y="8"/>
                  </a:lnTo>
                  <a:cubicBezTo>
                    <a:pt x="6953" y="8"/>
                    <a:pt x="6544" y="0"/>
                    <a:pt x="611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76" name="Google Shape;632;p28">
              <a:extLst>
                <a:ext uri="{FF2B5EF4-FFF2-40B4-BE49-F238E27FC236}">
                  <a16:creationId xmlns:a16="http://schemas.microsoft.com/office/drawing/2014/main" id="{4B2D94A9-9E65-DAC8-70D8-FC1FA4003F1B}"/>
                </a:ext>
              </a:extLst>
            </p:cNvPr>
            <p:cNvSpPr/>
            <p:nvPr/>
          </p:nvSpPr>
          <p:spPr>
            <a:xfrm>
              <a:off x="3872250" y="3834450"/>
              <a:ext cx="434700" cy="434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kumimoji="0" sz="2933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77" name="Google Shape;633;p28">
              <a:extLst>
                <a:ext uri="{FF2B5EF4-FFF2-40B4-BE49-F238E27FC236}">
                  <a16:creationId xmlns:a16="http://schemas.microsoft.com/office/drawing/2014/main" id="{C3EBAF65-3413-A2CC-2AD7-1C9D9BF61E39}"/>
                </a:ext>
              </a:extLst>
            </p:cNvPr>
            <p:cNvSpPr/>
            <p:nvPr/>
          </p:nvSpPr>
          <p:spPr>
            <a:xfrm>
              <a:off x="2009289" y="3831256"/>
              <a:ext cx="1995184" cy="365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8" name="Rectangle 677">
            <a:extLst>
              <a:ext uri="{FF2B5EF4-FFF2-40B4-BE49-F238E27FC236}">
                <a16:creationId xmlns:a16="http://schemas.microsoft.com/office/drawing/2014/main" id="{4D5DB2AD-4C28-43B9-4BB9-B61D0675742D}"/>
              </a:ext>
            </a:extLst>
          </p:cNvPr>
          <p:cNvSpPr/>
          <p:nvPr/>
        </p:nvSpPr>
        <p:spPr>
          <a:xfrm>
            <a:off x="4060311" y="2534750"/>
            <a:ext cx="5740911" cy="516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End-to-end approach for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patients with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appropriate counseling,  treatment services and follow up care</a:t>
            </a:r>
            <a:endParaRPr kumimoji="0" lang="en-IN" sz="15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79" name="Picture 67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E6CF0-0919-87CB-2B48-A32B2E76F4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328" y="2297771"/>
            <a:ext cx="634349" cy="634349"/>
          </a:xfrm>
          <a:prstGeom prst="rect">
            <a:avLst/>
          </a:prstGeom>
        </p:spPr>
      </p:pic>
      <p:sp>
        <p:nvSpPr>
          <p:cNvPr id="680" name="Rectangle 679">
            <a:extLst>
              <a:ext uri="{FF2B5EF4-FFF2-40B4-BE49-F238E27FC236}">
                <a16:creationId xmlns:a16="http://schemas.microsoft.com/office/drawing/2014/main" id="{EDDF7C1B-24F5-2983-9F48-D31D52D9285B}"/>
              </a:ext>
            </a:extLst>
          </p:cNvPr>
          <p:cNvSpPr/>
          <p:nvPr/>
        </p:nvSpPr>
        <p:spPr>
          <a:xfrm>
            <a:off x="9979658" y="1506347"/>
            <a:ext cx="1989838" cy="50228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The state allocated 40 Cr for POCTs</a:t>
            </a:r>
            <a:endParaRPr lang="en-IN" sz="1500" dirty="0"/>
          </a:p>
        </p:txBody>
      </p:sp>
      <p:sp>
        <p:nvSpPr>
          <p:cNvPr id="682" name="Rectangle 681">
            <a:extLst>
              <a:ext uri="{FF2B5EF4-FFF2-40B4-BE49-F238E27FC236}">
                <a16:creationId xmlns:a16="http://schemas.microsoft.com/office/drawing/2014/main" id="{391B346F-1CD1-B6A3-37BE-F412FFDDA221}"/>
              </a:ext>
            </a:extLst>
          </p:cNvPr>
          <p:cNvSpPr/>
          <p:nvPr/>
        </p:nvSpPr>
        <p:spPr>
          <a:xfrm>
            <a:off x="9979657" y="3703370"/>
            <a:ext cx="2004235" cy="50228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~5000 screenings done till date</a:t>
            </a:r>
            <a:endParaRPr lang="en-IN" sz="1500" dirty="0"/>
          </a:p>
        </p:txBody>
      </p:sp>
      <p:sp>
        <p:nvSpPr>
          <p:cNvPr id="683" name="Rectangle 682">
            <a:extLst>
              <a:ext uri="{FF2B5EF4-FFF2-40B4-BE49-F238E27FC236}">
                <a16:creationId xmlns:a16="http://schemas.microsoft.com/office/drawing/2014/main" id="{305CD1D0-06AD-00F2-ECAD-50BF10A1F425}"/>
              </a:ext>
            </a:extLst>
          </p:cNvPr>
          <p:cNvSpPr/>
          <p:nvPr/>
        </p:nvSpPr>
        <p:spPr>
          <a:xfrm>
            <a:off x="9979655" y="4751992"/>
            <a:ext cx="2004237" cy="50228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~18000 Nos of prenatal screening (PND) done </a:t>
            </a:r>
            <a:endParaRPr lang="en-IN" sz="1500" dirty="0"/>
          </a:p>
        </p:txBody>
      </p:sp>
      <p:sp>
        <p:nvSpPr>
          <p:cNvPr id="684" name="Rectangle 683">
            <a:extLst>
              <a:ext uri="{FF2B5EF4-FFF2-40B4-BE49-F238E27FC236}">
                <a16:creationId xmlns:a16="http://schemas.microsoft.com/office/drawing/2014/main" id="{96863708-2354-3414-EFEE-CB5F01910B44}"/>
              </a:ext>
            </a:extLst>
          </p:cNvPr>
          <p:cNvSpPr/>
          <p:nvPr/>
        </p:nvSpPr>
        <p:spPr>
          <a:xfrm>
            <a:off x="9943797" y="2515994"/>
            <a:ext cx="2004237" cy="50228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SCD services extended till HWC level</a:t>
            </a:r>
            <a:endParaRPr lang="en-IN" sz="1500" dirty="0"/>
          </a:p>
        </p:txBody>
      </p:sp>
      <p:sp>
        <p:nvSpPr>
          <p:cNvPr id="685" name="Google Shape;633;p28">
            <a:extLst>
              <a:ext uri="{FF2B5EF4-FFF2-40B4-BE49-F238E27FC236}">
                <a16:creationId xmlns:a16="http://schemas.microsoft.com/office/drawing/2014/main" id="{E20120B8-54BE-C184-A361-2C7B69D2113E}"/>
              </a:ext>
            </a:extLst>
          </p:cNvPr>
          <p:cNvSpPr/>
          <p:nvPr/>
        </p:nvSpPr>
        <p:spPr>
          <a:xfrm>
            <a:off x="1083841" y="2592850"/>
            <a:ext cx="2325632" cy="39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Comprehensive Care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6" name="Isosceles Triangle 685">
            <a:extLst>
              <a:ext uri="{FF2B5EF4-FFF2-40B4-BE49-F238E27FC236}">
                <a16:creationId xmlns:a16="http://schemas.microsoft.com/office/drawing/2014/main" id="{395CFFA8-4DAE-C816-758A-F5991BA232B3}"/>
              </a:ext>
            </a:extLst>
          </p:cNvPr>
          <p:cNvSpPr/>
          <p:nvPr/>
        </p:nvSpPr>
        <p:spPr>
          <a:xfrm rot="5400000">
            <a:off x="9765073" y="1704179"/>
            <a:ext cx="250439" cy="178137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8" name="Isosceles Triangle 687">
            <a:extLst>
              <a:ext uri="{FF2B5EF4-FFF2-40B4-BE49-F238E27FC236}">
                <a16:creationId xmlns:a16="http://schemas.microsoft.com/office/drawing/2014/main" id="{719BEB8B-ADAC-B12B-DA0F-4FCF3DDD0977}"/>
              </a:ext>
            </a:extLst>
          </p:cNvPr>
          <p:cNvSpPr/>
          <p:nvPr/>
        </p:nvSpPr>
        <p:spPr>
          <a:xfrm rot="5400000">
            <a:off x="9765072" y="3887437"/>
            <a:ext cx="250439" cy="178137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9" name="Isosceles Triangle 688">
            <a:extLst>
              <a:ext uri="{FF2B5EF4-FFF2-40B4-BE49-F238E27FC236}">
                <a16:creationId xmlns:a16="http://schemas.microsoft.com/office/drawing/2014/main" id="{E0E9227D-D80C-6D6D-EB8E-DB926EB212B9}"/>
              </a:ext>
            </a:extLst>
          </p:cNvPr>
          <p:cNvSpPr/>
          <p:nvPr/>
        </p:nvSpPr>
        <p:spPr>
          <a:xfrm rot="5400000">
            <a:off x="9765071" y="4928351"/>
            <a:ext cx="250439" cy="178137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90" name="Isosceles Triangle 689">
            <a:extLst>
              <a:ext uri="{FF2B5EF4-FFF2-40B4-BE49-F238E27FC236}">
                <a16:creationId xmlns:a16="http://schemas.microsoft.com/office/drawing/2014/main" id="{EEA112AE-5F5A-6AF3-5FAE-C9A977D82F42}"/>
              </a:ext>
            </a:extLst>
          </p:cNvPr>
          <p:cNvSpPr/>
          <p:nvPr/>
        </p:nvSpPr>
        <p:spPr>
          <a:xfrm rot="5400000">
            <a:off x="9729212" y="2702041"/>
            <a:ext cx="250439" cy="178137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92" name="Rectangle: Rounded Corners 691">
            <a:extLst>
              <a:ext uri="{FF2B5EF4-FFF2-40B4-BE49-F238E27FC236}">
                <a16:creationId xmlns:a16="http://schemas.microsoft.com/office/drawing/2014/main" id="{CF732638-87EE-C73D-2DC2-EBF411757AF3}"/>
              </a:ext>
            </a:extLst>
          </p:cNvPr>
          <p:cNvSpPr/>
          <p:nvPr/>
        </p:nvSpPr>
        <p:spPr>
          <a:xfrm>
            <a:off x="1360417" y="767942"/>
            <a:ext cx="1541512" cy="26170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Services</a:t>
            </a:r>
            <a:endParaRPr lang="en-IN" b="1" dirty="0"/>
          </a:p>
        </p:txBody>
      </p:sp>
      <p:sp>
        <p:nvSpPr>
          <p:cNvPr id="693" name="Rectangle: Rounded Corners 692">
            <a:extLst>
              <a:ext uri="{FF2B5EF4-FFF2-40B4-BE49-F238E27FC236}">
                <a16:creationId xmlns:a16="http://schemas.microsoft.com/office/drawing/2014/main" id="{6E307D14-AFC9-ACFB-42C8-3E4BFCCE153E}"/>
              </a:ext>
            </a:extLst>
          </p:cNvPr>
          <p:cNvSpPr/>
          <p:nvPr/>
        </p:nvSpPr>
        <p:spPr>
          <a:xfrm>
            <a:off x="6195868" y="735594"/>
            <a:ext cx="1541512" cy="26170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Interventions</a:t>
            </a:r>
            <a:endParaRPr lang="en-IN" b="1" dirty="0"/>
          </a:p>
        </p:txBody>
      </p:sp>
      <p:sp>
        <p:nvSpPr>
          <p:cNvPr id="694" name="Rectangle: Rounded Corners 693">
            <a:extLst>
              <a:ext uri="{FF2B5EF4-FFF2-40B4-BE49-F238E27FC236}">
                <a16:creationId xmlns:a16="http://schemas.microsoft.com/office/drawing/2014/main" id="{C9200974-13FA-D041-BF30-5E9FD7B8C672}"/>
              </a:ext>
            </a:extLst>
          </p:cNvPr>
          <p:cNvSpPr/>
          <p:nvPr/>
        </p:nvSpPr>
        <p:spPr>
          <a:xfrm>
            <a:off x="10203821" y="759807"/>
            <a:ext cx="1541512" cy="26170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Impact</a:t>
            </a:r>
            <a:endParaRPr lang="en-IN" b="1" dirty="0"/>
          </a:p>
        </p:txBody>
      </p:sp>
      <p:cxnSp>
        <p:nvCxnSpPr>
          <p:cNvPr id="697" name="Straight Arrow Connector 696">
            <a:extLst>
              <a:ext uri="{FF2B5EF4-FFF2-40B4-BE49-F238E27FC236}">
                <a16:creationId xmlns:a16="http://schemas.microsoft.com/office/drawing/2014/main" id="{C1820E08-5E56-A84F-BBCD-80E80B2ED04B}"/>
              </a:ext>
            </a:extLst>
          </p:cNvPr>
          <p:cNvCxnSpPr>
            <a:cxnSpLocks/>
            <a:stCxn id="693" idx="3"/>
            <a:endCxn id="694" idx="1"/>
          </p:cNvCxnSpPr>
          <p:nvPr/>
        </p:nvCxnSpPr>
        <p:spPr>
          <a:xfrm>
            <a:off x="7737380" y="866446"/>
            <a:ext cx="2466441" cy="24213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1" name="Straight Arrow Connector 700">
            <a:extLst>
              <a:ext uri="{FF2B5EF4-FFF2-40B4-BE49-F238E27FC236}">
                <a16:creationId xmlns:a16="http://schemas.microsoft.com/office/drawing/2014/main" id="{5AB4A5E9-51C6-69D2-8CD7-97D93DE0DE6F}"/>
              </a:ext>
            </a:extLst>
          </p:cNvPr>
          <p:cNvCxnSpPr>
            <a:cxnSpLocks/>
            <a:endCxn id="693" idx="1"/>
          </p:cNvCxnSpPr>
          <p:nvPr/>
        </p:nvCxnSpPr>
        <p:spPr>
          <a:xfrm flipV="1">
            <a:off x="2901929" y="866446"/>
            <a:ext cx="3293939" cy="17327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oogle Shape;648;p28">
            <a:extLst>
              <a:ext uri="{FF2B5EF4-FFF2-40B4-BE49-F238E27FC236}">
                <a16:creationId xmlns:a16="http://schemas.microsoft.com/office/drawing/2014/main" id="{88FEC090-2563-BF90-7837-BDDD3C0A9A61}"/>
              </a:ext>
            </a:extLst>
          </p:cNvPr>
          <p:cNvGrpSpPr/>
          <p:nvPr/>
        </p:nvGrpSpPr>
        <p:grpSpPr>
          <a:xfrm>
            <a:off x="308739" y="5541548"/>
            <a:ext cx="3644855" cy="876490"/>
            <a:chOff x="1278288" y="1711300"/>
            <a:chExt cx="3126959" cy="810150"/>
          </a:xfrm>
        </p:grpSpPr>
        <p:sp>
          <p:nvSpPr>
            <p:cNvPr id="4" name="Google Shape;649;p28">
              <a:extLst>
                <a:ext uri="{FF2B5EF4-FFF2-40B4-BE49-F238E27FC236}">
                  <a16:creationId xmlns:a16="http://schemas.microsoft.com/office/drawing/2014/main" id="{7C7C005C-DD8F-06D6-9831-4A585EA1FB5B}"/>
                </a:ext>
              </a:extLst>
            </p:cNvPr>
            <p:cNvSpPr/>
            <p:nvPr/>
          </p:nvSpPr>
          <p:spPr>
            <a:xfrm>
              <a:off x="1278288" y="1711300"/>
              <a:ext cx="839100" cy="698525"/>
            </a:xfrm>
            <a:custGeom>
              <a:avLst/>
              <a:gdLst/>
              <a:ahLst/>
              <a:cxnLst/>
              <a:rect l="l" t="t" r="r" b="b"/>
              <a:pathLst>
                <a:path w="33564" h="27941" extrusionOk="0">
                  <a:moveTo>
                    <a:pt x="6111" y="1"/>
                  </a:moveTo>
                  <a:cubicBezTo>
                    <a:pt x="3455" y="1"/>
                    <a:pt x="0" y="300"/>
                    <a:pt x="0" y="4593"/>
                  </a:cubicBezTo>
                  <a:lnTo>
                    <a:pt x="0" y="6200"/>
                  </a:lnTo>
                  <a:lnTo>
                    <a:pt x="0" y="27941"/>
                  </a:lnTo>
                  <a:cubicBezTo>
                    <a:pt x="0" y="23649"/>
                    <a:pt x="3455" y="23349"/>
                    <a:pt x="6111" y="23349"/>
                  </a:cubicBezTo>
                  <a:cubicBezTo>
                    <a:pt x="6542" y="23349"/>
                    <a:pt x="6952" y="23357"/>
                    <a:pt x="7323" y="23357"/>
                  </a:cubicBezTo>
                  <a:lnTo>
                    <a:pt x="7323" y="23345"/>
                  </a:lnTo>
                  <a:lnTo>
                    <a:pt x="21896" y="23345"/>
                  </a:lnTo>
                  <a:cubicBezTo>
                    <a:pt x="28337" y="23345"/>
                    <a:pt x="33564" y="18118"/>
                    <a:pt x="33564" y="11677"/>
                  </a:cubicBezTo>
                  <a:cubicBezTo>
                    <a:pt x="33564" y="5236"/>
                    <a:pt x="28337" y="9"/>
                    <a:pt x="21896" y="9"/>
                  </a:cubicBezTo>
                  <a:lnTo>
                    <a:pt x="7323" y="9"/>
                  </a:lnTo>
                  <a:cubicBezTo>
                    <a:pt x="6952" y="9"/>
                    <a:pt x="6542" y="1"/>
                    <a:pt x="6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" name="Google Shape;650;p28">
              <a:extLst>
                <a:ext uri="{FF2B5EF4-FFF2-40B4-BE49-F238E27FC236}">
                  <a16:creationId xmlns:a16="http://schemas.microsoft.com/office/drawing/2014/main" id="{28E489D7-46BD-677A-8FCC-AC64ECBEBE2F}"/>
                </a:ext>
              </a:extLst>
            </p:cNvPr>
            <p:cNvSpPr/>
            <p:nvPr/>
          </p:nvSpPr>
          <p:spPr>
            <a:xfrm>
              <a:off x="1278300" y="1822525"/>
              <a:ext cx="3126947" cy="698925"/>
            </a:xfrm>
            <a:custGeom>
              <a:avLst/>
              <a:gdLst/>
              <a:ahLst/>
              <a:cxnLst/>
              <a:rect l="l" t="t" r="r" b="b"/>
              <a:pathLst>
                <a:path w="116265" h="27957" extrusionOk="0">
                  <a:moveTo>
                    <a:pt x="0" y="1"/>
                  </a:moveTo>
                  <a:lnTo>
                    <a:pt x="0" y="21741"/>
                  </a:lnTo>
                  <a:lnTo>
                    <a:pt x="0" y="23349"/>
                  </a:lnTo>
                  <a:cubicBezTo>
                    <a:pt x="0" y="27653"/>
                    <a:pt x="3457" y="27952"/>
                    <a:pt x="6114" y="27952"/>
                  </a:cubicBezTo>
                  <a:cubicBezTo>
                    <a:pt x="6544" y="27952"/>
                    <a:pt x="6953" y="27945"/>
                    <a:pt x="7323" y="27945"/>
                  </a:cubicBezTo>
                  <a:lnTo>
                    <a:pt x="7323" y="27957"/>
                  </a:lnTo>
                  <a:lnTo>
                    <a:pt x="104597" y="27957"/>
                  </a:lnTo>
                  <a:cubicBezTo>
                    <a:pt x="111038" y="27957"/>
                    <a:pt x="116265" y="22730"/>
                    <a:pt x="116265" y="16277"/>
                  </a:cubicBezTo>
                  <a:cubicBezTo>
                    <a:pt x="116265" y="9835"/>
                    <a:pt x="111038" y="4608"/>
                    <a:pt x="104597" y="4608"/>
                  </a:cubicBezTo>
                  <a:lnTo>
                    <a:pt x="7323" y="4608"/>
                  </a:lnTo>
                  <a:lnTo>
                    <a:pt x="7323" y="4597"/>
                  </a:lnTo>
                  <a:cubicBezTo>
                    <a:pt x="6961" y="4597"/>
                    <a:pt x="6563" y="4604"/>
                    <a:pt x="6144" y="4604"/>
                  </a:cubicBezTo>
                  <a:cubicBezTo>
                    <a:pt x="3484" y="4604"/>
                    <a:pt x="0" y="4311"/>
                    <a:pt x="0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" name="Google Shape;651;p28">
              <a:extLst>
                <a:ext uri="{FF2B5EF4-FFF2-40B4-BE49-F238E27FC236}">
                  <a16:creationId xmlns:a16="http://schemas.microsoft.com/office/drawing/2014/main" id="{2BB6C1EB-62F8-2F8D-AC74-F9D3AD85F32C}"/>
                </a:ext>
              </a:extLst>
            </p:cNvPr>
            <p:cNvSpPr/>
            <p:nvPr/>
          </p:nvSpPr>
          <p:spPr>
            <a:xfrm>
              <a:off x="1278288" y="1860925"/>
              <a:ext cx="863225" cy="583725"/>
            </a:xfrm>
            <a:custGeom>
              <a:avLst/>
              <a:gdLst/>
              <a:ahLst/>
              <a:cxnLst/>
              <a:rect l="l" t="t" r="r" b="b"/>
              <a:pathLst>
                <a:path w="34529" h="23349" extrusionOk="0">
                  <a:moveTo>
                    <a:pt x="179" y="1"/>
                  </a:moveTo>
                  <a:cubicBezTo>
                    <a:pt x="60" y="441"/>
                    <a:pt x="0" y="929"/>
                    <a:pt x="0" y="1513"/>
                  </a:cubicBezTo>
                  <a:lnTo>
                    <a:pt x="0" y="3120"/>
                  </a:lnTo>
                  <a:lnTo>
                    <a:pt x="0" y="20205"/>
                  </a:lnTo>
                  <a:lnTo>
                    <a:pt x="0" y="21825"/>
                  </a:lnTo>
                  <a:cubicBezTo>
                    <a:pt x="0" y="22396"/>
                    <a:pt x="60" y="22908"/>
                    <a:pt x="179" y="23349"/>
                  </a:cubicBezTo>
                  <a:cubicBezTo>
                    <a:pt x="934" y="20479"/>
                    <a:pt x="3946" y="20258"/>
                    <a:pt x="6319" y="20258"/>
                  </a:cubicBezTo>
                  <a:cubicBezTo>
                    <a:pt x="6752" y="20258"/>
                    <a:pt x="7164" y="20265"/>
                    <a:pt x="7537" y="20265"/>
                  </a:cubicBezTo>
                  <a:lnTo>
                    <a:pt x="22527" y="20265"/>
                  </a:lnTo>
                  <a:cubicBezTo>
                    <a:pt x="29159" y="20265"/>
                    <a:pt x="34528" y="15038"/>
                    <a:pt x="34528" y="8585"/>
                  </a:cubicBezTo>
                  <a:cubicBezTo>
                    <a:pt x="34528" y="6597"/>
                    <a:pt x="34016" y="4715"/>
                    <a:pt x="33112" y="3072"/>
                  </a:cubicBezTo>
                  <a:lnTo>
                    <a:pt x="7323" y="3072"/>
                  </a:lnTo>
                  <a:lnTo>
                    <a:pt x="7323" y="3061"/>
                  </a:lnTo>
                  <a:cubicBezTo>
                    <a:pt x="6959" y="3061"/>
                    <a:pt x="6557" y="3068"/>
                    <a:pt x="6134" y="3068"/>
                  </a:cubicBezTo>
                  <a:cubicBezTo>
                    <a:pt x="3834" y="3068"/>
                    <a:pt x="923" y="2847"/>
                    <a:pt x="179" y="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" name="Google Shape;652;p28">
              <a:extLst>
                <a:ext uri="{FF2B5EF4-FFF2-40B4-BE49-F238E27FC236}">
                  <a16:creationId xmlns:a16="http://schemas.microsoft.com/office/drawing/2014/main" id="{1A34DF9C-3A5E-91D8-D8B9-70E98A656FC2}"/>
                </a:ext>
              </a:extLst>
            </p:cNvPr>
            <p:cNvSpPr/>
            <p:nvPr/>
          </p:nvSpPr>
          <p:spPr>
            <a:xfrm>
              <a:off x="1278288" y="1723225"/>
              <a:ext cx="839100" cy="698800"/>
            </a:xfrm>
            <a:custGeom>
              <a:avLst/>
              <a:gdLst/>
              <a:ahLst/>
              <a:cxnLst/>
              <a:rect l="l" t="t" r="r" b="b"/>
              <a:pathLst>
                <a:path w="33564" h="27952" extrusionOk="0">
                  <a:moveTo>
                    <a:pt x="6114" y="0"/>
                  </a:moveTo>
                  <a:cubicBezTo>
                    <a:pt x="3457" y="0"/>
                    <a:pt x="0" y="300"/>
                    <a:pt x="0" y="4604"/>
                  </a:cubicBezTo>
                  <a:lnTo>
                    <a:pt x="0" y="6211"/>
                  </a:lnTo>
                  <a:lnTo>
                    <a:pt x="0" y="27952"/>
                  </a:lnTo>
                  <a:cubicBezTo>
                    <a:pt x="0" y="23660"/>
                    <a:pt x="3455" y="23360"/>
                    <a:pt x="6111" y="23360"/>
                  </a:cubicBezTo>
                  <a:cubicBezTo>
                    <a:pt x="6542" y="23360"/>
                    <a:pt x="6952" y="23368"/>
                    <a:pt x="7323" y="23368"/>
                  </a:cubicBezTo>
                  <a:lnTo>
                    <a:pt x="7323" y="23356"/>
                  </a:lnTo>
                  <a:lnTo>
                    <a:pt x="21896" y="23356"/>
                  </a:lnTo>
                  <a:cubicBezTo>
                    <a:pt x="28337" y="23356"/>
                    <a:pt x="33564" y="18129"/>
                    <a:pt x="33564" y="11688"/>
                  </a:cubicBezTo>
                  <a:cubicBezTo>
                    <a:pt x="33564" y="5235"/>
                    <a:pt x="28337" y="8"/>
                    <a:pt x="21896" y="8"/>
                  </a:cubicBezTo>
                  <a:lnTo>
                    <a:pt x="7323" y="8"/>
                  </a:lnTo>
                  <a:cubicBezTo>
                    <a:pt x="6953" y="8"/>
                    <a:pt x="6544" y="0"/>
                    <a:pt x="611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" name="Google Shape;653;p28">
              <a:extLst>
                <a:ext uri="{FF2B5EF4-FFF2-40B4-BE49-F238E27FC236}">
                  <a16:creationId xmlns:a16="http://schemas.microsoft.com/office/drawing/2014/main" id="{ED810B9B-492A-51BF-B8CA-663F79A03625}"/>
                </a:ext>
              </a:extLst>
            </p:cNvPr>
            <p:cNvSpPr/>
            <p:nvPr/>
          </p:nvSpPr>
          <p:spPr>
            <a:xfrm>
              <a:off x="3872250" y="2012838"/>
              <a:ext cx="434700" cy="434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kumimoji="0" sz="2933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Google Shape;654;p28">
              <a:extLst>
                <a:ext uri="{FF2B5EF4-FFF2-40B4-BE49-F238E27FC236}">
                  <a16:creationId xmlns:a16="http://schemas.microsoft.com/office/drawing/2014/main" id="{CEC5B117-4951-7656-093E-4C8C2E4E6E98}"/>
                </a:ext>
              </a:extLst>
            </p:cNvPr>
            <p:cNvSpPr/>
            <p:nvPr/>
          </p:nvSpPr>
          <p:spPr>
            <a:xfrm>
              <a:off x="2258838" y="2094599"/>
              <a:ext cx="1589286" cy="315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r>
                <a:rPr kumimoji="0" lang="e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5A5A5">
                      <a:lumMod val="50000"/>
                    </a:srgbClr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Immunization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648D1F9B-F835-194B-6011-B6694D7C5EE2}"/>
              </a:ext>
            </a:extLst>
          </p:cNvPr>
          <p:cNvSpPr/>
          <p:nvPr/>
        </p:nvSpPr>
        <p:spPr>
          <a:xfrm>
            <a:off x="4096170" y="5812677"/>
            <a:ext cx="5740911" cy="5168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Towards the preventive management, the department has initiated the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inclusion of Pneumococcal vaccines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the targeted age group</a:t>
            </a:r>
            <a:endParaRPr kumimoji="0" lang="en-IN" sz="1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81E9D96-0E4F-994D-B2DE-A70F9C5F2F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4" y="5637404"/>
            <a:ext cx="516887" cy="5168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9ABF76E-817F-8026-49C3-4D1F36FA0C7B}"/>
              </a:ext>
            </a:extLst>
          </p:cNvPr>
          <p:cNvSpPr/>
          <p:nvPr/>
        </p:nvSpPr>
        <p:spPr>
          <a:xfrm>
            <a:off x="9979657" y="5827281"/>
            <a:ext cx="2004235" cy="50228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~25000 vaccines procured for 0-20 yrs</a:t>
            </a:r>
            <a:endParaRPr lang="en-IN" sz="1500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66BAFFEC-4EF6-B7BB-2F84-154D482F9FDE}"/>
              </a:ext>
            </a:extLst>
          </p:cNvPr>
          <p:cNvSpPr/>
          <p:nvPr/>
        </p:nvSpPr>
        <p:spPr>
          <a:xfrm rot="5400000">
            <a:off x="9765073" y="5972612"/>
            <a:ext cx="250439" cy="178137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748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17D8F0-212D-D39A-009E-843F79049323}"/>
              </a:ext>
            </a:extLst>
          </p:cNvPr>
          <p:cNvSpPr/>
          <p:nvPr/>
        </p:nvSpPr>
        <p:spPr>
          <a:xfrm>
            <a:off x="0" y="-19866"/>
            <a:ext cx="12205940" cy="63735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Status of Sickle Cell Screening as per the State portal till 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1DE10-DC07-63B5-E0D1-5971EB743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D66F-C485-4615-A292-FDD024103E02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A screenshot of a medical information&#10;&#10;Description automatically generated">
            <a:extLst>
              <a:ext uri="{FF2B5EF4-FFF2-40B4-BE49-F238E27FC236}">
                <a16:creationId xmlns:a16="http://schemas.microsoft.com/office/drawing/2014/main" id="{B767E4DA-CBD4-DEDD-F81F-7D1A2FA20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05" y="968794"/>
            <a:ext cx="11462790" cy="46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46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221002AFB3A94990C6B61287B9495B" ma:contentTypeVersion="14" ma:contentTypeDescription="Create a new document." ma:contentTypeScope="" ma:versionID="d05f664c1d1078b5d6f9be166bfa0963">
  <xsd:schema xmlns:xsd="http://www.w3.org/2001/XMLSchema" xmlns:xs="http://www.w3.org/2001/XMLSchema" xmlns:p="http://schemas.microsoft.com/office/2006/metadata/properties" xmlns:ns3="712a4534-8d28-4aa4-bf92-361890209561" xmlns:ns4="05d7aeb8-b4cb-4a67-81d3-df3469097541" targetNamespace="http://schemas.microsoft.com/office/2006/metadata/properties" ma:root="true" ma:fieldsID="4252f0c25c33e88eca913d1dfc223dfa" ns3:_="" ns4:_="">
    <xsd:import namespace="712a4534-8d28-4aa4-bf92-361890209561"/>
    <xsd:import namespace="05d7aeb8-b4cb-4a67-81d3-df34690975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2a4534-8d28-4aa4-bf92-3618902095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d7aeb8-b4cb-4a67-81d3-df346909754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4CA442-D36F-4E75-B5BB-D5AFD24220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2a4534-8d28-4aa4-bf92-361890209561"/>
    <ds:schemaRef ds:uri="05d7aeb8-b4cb-4a67-81d3-df34690975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76661A-9B6D-4939-86FE-36BE149BD347}">
  <ds:schemaRefs>
    <ds:schemaRef ds:uri="http://purl.org/dc/terms/"/>
    <ds:schemaRef ds:uri="05d7aeb8-b4cb-4a67-81d3-df346909754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712a4534-8d28-4aa4-bf92-36189020956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AF23CF5-94F8-4429-B170-1C460F10F9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15651</TotalTime>
  <Words>2418</Words>
  <Application>Microsoft Office PowerPoint</Application>
  <PresentationFormat>Widescreen</PresentationFormat>
  <Paragraphs>382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Aptos</vt:lpstr>
      <vt:lpstr>Aptos Display</vt:lpstr>
      <vt:lpstr>Arial</vt:lpstr>
      <vt:lpstr>Baguet Script</vt:lpstr>
      <vt:lpstr>Calibri</vt:lpstr>
      <vt:lpstr>Calibri Light</vt:lpstr>
      <vt:lpstr>Fira Sans Extra Condensed</vt:lpstr>
      <vt:lpstr>Fira Sans Extra Condensed Medium</vt:lpstr>
      <vt:lpstr>Google Sans</vt:lpstr>
      <vt:lpstr>Mangal</vt:lpstr>
      <vt:lpstr>Nirmala UI</vt:lpstr>
      <vt:lpstr>Roboto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Shirish Tiwari</dc:creator>
  <cp:lastModifiedBy>Shirish Tiwari</cp:lastModifiedBy>
  <cp:revision>507</cp:revision>
  <cp:lastPrinted>2022-11-02T13:09:51Z</cp:lastPrinted>
  <dcterms:created xsi:type="dcterms:W3CDTF">2022-06-14T07:31:55Z</dcterms:created>
  <dcterms:modified xsi:type="dcterms:W3CDTF">2024-10-24T04:22:32Z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0x01010067221002AFB3A94990C6B61287B9495B</vt:lpwstr>
  </property>
</Properties>
</file>